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1" r:id="rId4"/>
    <p:sldId id="265" r:id="rId5"/>
    <p:sldId id="257" r:id="rId6"/>
    <p:sldId id="258" r:id="rId7"/>
    <p:sldId id="259" r:id="rId8"/>
    <p:sldId id="260"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64746" autoAdjust="0"/>
  </p:normalViewPr>
  <p:slideViewPr>
    <p:cSldViewPr snapToGrid="0">
      <p:cViewPr>
        <p:scale>
          <a:sx n="56" d="100"/>
          <a:sy n="56" d="100"/>
        </p:scale>
        <p:origin x="296" y="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5DB05-A1A5-4AAF-8A04-9787320EA4B0}" type="datetimeFigureOut">
              <a:rPr lang="en-US" smtClean="0"/>
              <a:t>2/26/2020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5320E-4080-43C0-8E3B-C372D637F671}" type="slidenum">
              <a:rPr lang="en-US" smtClean="0"/>
              <a:t>‹#›</a:t>
            </a:fld>
            <a:endParaRPr lang="en-US"/>
          </a:p>
        </p:txBody>
      </p:sp>
    </p:spTree>
    <p:extLst>
      <p:ext uri="{BB962C8B-B14F-4D97-AF65-F5344CB8AC3E}">
        <p14:creationId xmlns:p14="http://schemas.microsoft.com/office/powerpoint/2010/main" val="3322111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Robert Smalls: By Mathew Brady - This image is available from the United States Library of Congress's Prints and Photographs </a:t>
            </a:r>
            <a:r>
              <a:rPr lang="en-US" dirty="0" err="1"/>
              <a:t>divisionunder</a:t>
            </a:r>
            <a:r>
              <a:rPr lang="en-US" dirty="0"/>
              <a:t> the digital ID cwpbh.03683.This tag does not indicate the copyright status of the attached work. A normal copyright tag is still required. See </a:t>
            </a:r>
            <a:r>
              <a:rPr lang="en-US" dirty="0" err="1"/>
              <a:t>Commons:Licensing</a:t>
            </a:r>
            <a:r>
              <a:rPr lang="en-US" dirty="0"/>
              <a:t> for more information., Public Domain, https://commons.wikimedia.org/w/index.php?curid=1485179</a:t>
            </a:r>
          </a:p>
          <a:p>
            <a:endParaRPr lang="en-US" dirty="0"/>
          </a:p>
          <a:p>
            <a:r>
              <a:rPr lang="en-US" dirty="0"/>
              <a:t>Sketch of CSS Planter: By Unknown - Harper's Weekly, June 14, 1862, p. 372, Public Domain, https://commons.wikimedia.org/w/index.php?curid=31147539</a:t>
            </a:r>
          </a:p>
          <a:p>
            <a:endParaRPr lang="en-US" dirty="0"/>
          </a:p>
          <a:p>
            <a:endParaRPr lang="en-US" dirty="0"/>
          </a:p>
        </p:txBody>
      </p:sp>
      <p:sp>
        <p:nvSpPr>
          <p:cNvPr id="4" name="Slide Number Placeholder 3"/>
          <p:cNvSpPr>
            <a:spLocks noGrp="1"/>
          </p:cNvSpPr>
          <p:nvPr>
            <p:ph type="sldNum" sz="quarter" idx="5"/>
          </p:nvPr>
        </p:nvSpPr>
        <p:spPr/>
        <p:txBody>
          <a:bodyPr/>
          <a:lstStyle/>
          <a:p>
            <a:fld id="{F595320E-4080-43C0-8E3B-C372D637F671}" type="slidenum">
              <a:rPr lang="en-US" smtClean="0"/>
              <a:t>1</a:t>
            </a:fld>
            <a:endParaRPr lang="en-US"/>
          </a:p>
        </p:txBody>
      </p:sp>
    </p:spTree>
    <p:extLst>
      <p:ext uri="{BB962C8B-B14F-4D97-AF65-F5344CB8AC3E}">
        <p14:creationId xmlns:p14="http://schemas.microsoft.com/office/powerpoint/2010/main" val="202524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https://www.archives.gov/files/publications/prologue/2000/winter/images/winter-2000-slave-manifest-l.jpg</a:t>
            </a:r>
          </a:p>
          <a:p>
            <a:endParaRPr lang="en-US" dirty="0"/>
          </a:p>
          <a:p>
            <a:r>
              <a:rPr lang="en-US" dirty="0"/>
              <a:t>This is a manifest from 1821 for the purpose of moving special cargo from Baltimore to Savannah. </a:t>
            </a:r>
          </a:p>
          <a:p>
            <a:endParaRPr lang="en-US" dirty="0"/>
          </a:p>
          <a:p>
            <a:r>
              <a:rPr lang="en-US" dirty="0"/>
              <a:t>This might be hard to read, so we’ve pulled out some of the key language. </a:t>
            </a:r>
          </a:p>
        </p:txBody>
      </p:sp>
      <p:sp>
        <p:nvSpPr>
          <p:cNvPr id="4" name="Slide Number Placeholder 3"/>
          <p:cNvSpPr>
            <a:spLocks noGrp="1"/>
          </p:cNvSpPr>
          <p:nvPr>
            <p:ph type="sldNum" sz="quarter" idx="5"/>
          </p:nvPr>
        </p:nvSpPr>
        <p:spPr/>
        <p:txBody>
          <a:bodyPr/>
          <a:lstStyle/>
          <a:p>
            <a:fld id="{F595320E-4080-43C0-8E3B-C372D637F671}" type="slidenum">
              <a:rPr lang="en-US" smtClean="0"/>
              <a:t>3</a:t>
            </a:fld>
            <a:endParaRPr lang="en-US"/>
          </a:p>
        </p:txBody>
      </p:sp>
    </p:spTree>
    <p:extLst>
      <p:ext uri="{BB962C8B-B14F-4D97-AF65-F5344CB8AC3E}">
        <p14:creationId xmlns:p14="http://schemas.microsoft.com/office/powerpoint/2010/main" val="1989143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nps.gov</a:t>
            </a:r>
          </a:p>
        </p:txBody>
      </p:sp>
      <p:sp>
        <p:nvSpPr>
          <p:cNvPr id="4" name="Slide Number Placeholder 3"/>
          <p:cNvSpPr>
            <a:spLocks noGrp="1"/>
          </p:cNvSpPr>
          <p:nvPr>
            <p:ph type="sldNum" sz="quarter" idx="5"/>
          </p:nvPr>
        </p:nvSpPr>
        <p:spPr/>
        <p:txBody>
          <a:bodyPr/>
          <a:lstStyle/>
          <a:p>
            <a:fld id="{F595320E-4080-43C0-8E3B-C372D637F671}" type="slidenum">
              <a:rPr lang="en-US" smtClean="0"/>
              <a:t>5</a:t>
            </a:fld>
            <a:endParaRPr lang="en-US"/>
          </a:p>
        </p:txBody>
      </p:sp>
    </p:spTree>
    <p:extLst>
      <p:ext uri="{BB962C8B-B14F-4D97-AF65-F5344CB8AC3E}">
        <p14:creationId xmlns:p14="http://schemas.microsoft.com/office/powerpoint/2010/main" val="1440014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https://www.pbs.org/wnet/african-americans-many-rivers-to-cross/history/which-slave-sailed-himself-to-freedom/</a:t>
            </a:r>
          </a:p>
          <a:p>
            <a:r>
              <a:rPr lang="en-US" dirty="0"/>
              <a:t>https://www.legendsofamerica.com/sc-fortsumter/2/</a:t>
            </a:r>
          </a:p>
        </p:txBody>
      </p:sp>
      <p:sp>
        <p:nvSpPr>
          <p:cNvPr id="4" name="Slide Number Placeholder 3"/>
          <p:cNvSpPr>
            <a:spLocks noGrp="1"/>
          </p:cNvSpPr>
          <p:nvPr>
            <p:ph type="sldNum" sz="quarter" idx="5"/>
          </p:nvPr>
        </p:nvSpPr>
        <p:spPr/>
        <p:txBody>
          <a:bodyPr/>
          <a:lstStyle/>
          <a:p>
            <a:fld id="{F595320E-4080-43C0-8E3B-C372D637F671}" type="slidenum">
              <a:rPr lang="en-US" smtClean="0"/>
              <a:t>7</a:t>
            </a:fld>
            <a:endParaRPr lang="en-US"/>
          </a:p>
        </p:txBody>
      </p:sp>
    </p:spTree>
    <p:extLst>
      <p:ext uri="{BB962C8B-B14F-4D97-AF65-F5344CB8AC3E}">
        <p14:creationId xmlns:p14="http://schemas.microsoft.com/office/powerpoint/2010/main" val="139382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Library of Congress, prints and photographs division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due to gerrymandering. </a:t>
            </a:r>
          </a:p>
          <a:p>
            <a:endParaRPr lang="en-US" dirty="0"/>
          </a:p>
        </p:txBody>
      </p:sp>
      <p:sp>
        <p:nvSpPr>
          <p:cNvPr id="4" name="Slide Number Placeholder 3"/>
          <p:cNvSpPr>
            <a:spLocks noGrp="1"/>
          </p:cNvSpPr>
          <p:nvPr>
            <p:ph type="sldNum" sz="quarter" idx="5"/>
          </p:nvPr>
        </p:nvSpPr>
        <p:spPr/>
        <p:txBody>
          <a:bodyPr/>
          <a:lstStyle/>
          <a:p>
            <a:fld id="{F595320E-4080-43C0-8E3B-C372D637F671}" type="slidenum">
              <a:rPr lang="en-US" smtClean="0"/>
              <a:t>8</a:t>
            </a:fld>
            <a:endParaRPr lang="en-US"/>
          </a:p>
        </p:txBody>
      </p:sp>
    </p:spTree>
    <p:extLst>
      <p:ext uri="{BB962C8B-B14F-4D97-AF65-F5344CB8AC3E}">
        <p14:creationId xmlns:p14="http://schemas.microsoft.com/office/powerpoint/2010/main" val="3534220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mean to tell me that someone down your ancestry line survived being chained to other human bodies for several months in the bottom of a disease-infested ship during the Middle Passage, lost their language, customs and traditions, picked up the English language as best they could while working free of charge from sun up to sun down as they watched babies sold from out of their arms and women raped by ruthless slave owners.</a:t>
            </a:r>
            <a:br>
              <a:rPr lang="en-US" dirty="0"/>
            </a:br>
            <a:r>
              <a:rPr lang="en-US" dirty="0"/>
              <a:t>.</a:t>
            </a:r>
            <a:br>
              <a:rPr lang="en-US" dirty="0"/>
            </a:br>
            <a:r>
              <a:rPr lang="en-US" dirty="0"/>
              <a:t>Took names with no last names, no birth certificates, no heritage of any kind, braved the Underground Railroad, survived the Civil War to enter into sharecropping... Learned to read and write out of sheer will and determination, faced the burning crosses of the KKK, everted their eyes at the black bodies swinging from ropes hung on trees... Fought in World Wars as soldiers only to return to America as boys, marched in Birmingham, hosed in Selma, jailed in Wilmington, assassinated in Memphis, segregated in the South, ghettoed in the North, ignored in history books, stereotyped in Hollywood... and in spite of it all, someone in your family line endured every era to make sure you would get here, but you receive one rejection, face one obstacle, lose one friend, get overlooked, and you want to quit?</a:t>
            </a:r>
            <a:br>
              <a:rPr lang="en-US" dirty="0"/>
            </a:br>
            <a:r>
              <a:rPr lang="en-US" dirty="0"/>
              <a:t>.</a:t>
            </a:r>
          </a:p>
          <a:p>
            <a:r>
              <a:rPr lang="en-US" dirty="0"/>
              <a:t>How dare you entertain the very thought of quitting. People, you will never know survived from generation to generation so you could succeed. Don’t you dare let them down! It is NOT in our DNA to quit!" </a:t>
            </a:r>
          </a:p>
          <a:p>
            <a:endParaRPr lang="en-US" dirty="0"/>
          </a:p>
          <a:p>
            <a:r>
              <a:rPr lang="en-US" dirty="0"/>
              <a:t>Post from </a:t>
            </a:r>
            <a:r>
              <a:rPr lang="en-US" dirty="0">
                <a:effectLst/>
              </a:rPr>
              <a:t>@</a:t>
            </a:r>
            <a:r>
              <a:rPr lang="en-US" dirty="0" err="1">
                <a:effectLst/>
              </a:rPr>
              <a:t>solomon.m.kassa</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https://www.nbcnews.com/think/opinion/segregation-alive-well-america-s-so-called-land-opportunity-just-ncna873556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https://www.researchgate.net/figure/Slaves-working-in-the-field_fig5_329454180</a:t>
            </a:r>
          </a:p>
          <a:p>
            <a:r>
              <a:rPr lang="en-US" dirty="0">
                <a:effectLst/>
              </a:rPr>
              <a:t>Memory.loc.gov</a:t>
            </a:r>
          </a:p>
          <a:p>
            <a:r>
              <a:rPr lang="en-US" sz="1200" kern="1200" dirty="0">
                <a:solidFill>
                  <a:schemeClr val="tx1"/>
                </a:solidFill>
                <a:effectLst/>
                <a:latin typeface="+mn-lt"/>
                <a:ea typeface="+mn-ea"/>
                <a:cs typeface="+mn-cs"/>
              </a:rPr>
              <a:t>Inauguration photo uploaded by: The Obama White House, Jan 20, 2009</a:t>
            </a:r>
            <a:endParaRPr lang="en-US" dirty="0"/>
          </a:p>
        </p:txBody>
      </p:sp>
      <p:sp>
        <p:nvSpPr>
          <p:cNvPr id="4" name="Slide Number Placeholder 3"/>
          <p:cNvSpPr>
            <a:spLocks noGrp="1"/>
          </p:cNvSpPr>
          <p:nvPr>
            <p:ph type="sldNum" sz="quarter" idx="5"/>
          </p:nvPr>
        </p:nvSpPr>
        <p:spPr/>
        <p:txBody>
          <a:bodyPr/>
          <a:lstStyle/>
          <a:p>
            <a:fld id="{F595320E-4080-43C0-8E3B-C372D637F671}" type="slidenum">
              <a:rPr lang="en-US" smtClean="0"/>
              <a:t>9</a:t>
            </a:fld>
            <a:endParaRPr lang="en-US"/>
          </a:p>
        </p:txBody>
      </p:sp>
    </p:spTree>
    <p:extLst>
      <p:ext uri="{BB962C8B-B14F-4D97-AF65-F5344CB8AC3E}">
        <p14:creationId xmlns:p14="http://schemas.microsoft.com/office/powerpoint/2010/main" val="29616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mean to tell me that someone down your ancestry line survived being chained to other human bodies for several months in the bottom of a disease-infested ship during the Middle Passage, lost their language, customs and traditions, picked up the English language as best they could while working free of charge from sun up to sun down as they watched babies sold from out of their arms and women raped by ruthless slave owners.</a:t>
            </a:r>
            <a:br>
              <a:rPr lang="en-US" dirty="0"/>
            </a:br>
            <a:r>
              <a:rPr lang="en-US" dirty="0"/>
              <a:t>.</a:t>
            </a:r>
            <a:br>
              <a:rPr lang="en-US" dirty="0"/>
            </a:br>
            <a:r>
              <a:rPr lang="en-US" dirty="0"/>
              <a:t>Took names with no last names, no birth certificates, no heritage of any kind, braved the Underground Railroad, survived the Civil War to enter into sharecropping... Learned to read and write out of sheer will and determination, faced the burning crosses of the KKK, everted their eyes at the black bodies swinging from ropes hung on trees... Fought in World Wars as soldiers only to return to America as boys, marched in Birmingham, hosed in Selma, jailed in Wilmington, assassinated in Memphis, segregated in the South, ghettoed in the North, ignored in history books, stereotyped in Hollywood... and in spite of it all, someone in your family line endured every era to make sure you would get here, but you receive one rejection, face one obstacle, lose one friend, get overlooked, and you want to quit?</a:t>
            </a:r>
            <a:br>
              <a:rPr lang="en-US" dirty="0"/>
            </a:br>
            <a:r>
              <a:rPr lang="en-US" dirty="0"/>
              <a:t>.</a:t>
            </a:r>
          </a:p>
          <a:p>
            <a:r>
              <a:rPr lang="en-US" dirty="0"/>
              <a:t>How dare you entertain the very thought of quitting. People, you will never know survived from generation to generation so you could succeed. Don’t you dare let them down! It is NOT in our DNA to quit!" </a:t>
            </a:r>
          </a:p>
          <a:p>
            <a:endParaRPr lang="en-US" dirty="0"/>
          </a:p>
          <a:p>
            <a:r>
              <a:rPr lang="en-US" dirty="0"/>
              <a:t>Post from </a:t>
            </a:r>
            <a:r>
              <a:rPr lang="en-US" dirty="0">
                <a:effectLst/>
              </a:rPr>
              <a:t>@</a:t>
            </a:r>
            <a:r>
              <a:rPr lang="en-US" dirty="0" err="1">
                <a:effectLst/>
              </a:rPr>
              <a:t>solomon.m.kassa</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https://www.researchgate.net/figure/Slaves-working-in-the-field_fig5_329454180</a:t>
            </a:r>
          </a:p>
          <a:p>
            <a:r>
              <a:rPr lang="en-US" dirty="0">
                <a:effectLst/>
              </a:rPr>
              <a:t>Memory.loc.gov</a:t>
            </a:r>
          </a:p>
          <a:p>
            <a:r>
              <a:rPr lang="en-US" sz="1200" kern="1200" dirty="0">
                <a:solidFill>
                  <a:schemeClr val="tx1"/>
                </a:solidFill>
                <a:effectLst/>
                <a:latin typeface="+mn-lt"/>
                <a:ea typeface="+mn-ea"/>
                <a:cs typeface="+mn-cs"/>
              </a:rPr>
              <a:t>Inauguration photo uploaded by: The Obama White House, Jan 20, 2009</a:t>
            </a:r>
            <a:endParaRPr lang="en-US" dirty="0"/>
          </a:p>
        </p:txBody>
      </p:sp>
      <p:sp>
        <p:nvSpPr>
          <p:cNvPr id="4" name="Slide Number Placeholder 3"/>
          <p:cNvSpPr>
            <a:spLocks noGrp="1"/>
          </p:cNvSpPr>
          <p:nvPr>
            <p:ph type="sldNum" sz="quarter" idx="5"/>
          </p:nvPr>
        </p:nvSpPr>
        <p:spPr/>
        <p:txBody>
          <a:bodyPr/>
          <a:lstStyle/>
          <a:p>
            <a:fld id="{F595320E-4080-43C0-8E3B-C372D637F671}" type="slidenum">
              <a:rPr lang="en-US" smtClean="0"/>
              <a:t>10</a:t>
            </a:fld>
            <a:endParaRPr lang="en-US"/>
          </a:p>
        </p:txBody>
      </p:sp>
    </p:spTree>
    <p:extLst>
      <p:ext uri="{BB962C8B-B14F-4D97-AF65-F5344CB8AC3E}">
        <p14:creationId xmlns:p14="http://schemas.microsoft.com/office/powerpoint/2010/main" val="15186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4DF5C-257B-4277-A1A8-2E01B4033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A0306F-E742-413B-86A9-B6EA75D83A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9FF820-D761-47E4-B7D9-DADD1063B2C6}"/>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A16398A6-E68C-49CA-9259-48AC8CA2DF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27AC4-ED66-44B2-B777-2247719A863A}"/>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71091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0F0E0-38F9-4DE7-8C73-2195B8851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22C9D0-FAB7-4B86-A166-927052E517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1F0C8D-5F9A-41C6-B3FC-DA64E1717B32}"/>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9E87F4E5-4934-474E-9628-B4FFDAEA5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6ABD29-B048-472A-84CC-DC0BF0DA3870}"/>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415723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466BB-67F2-4C4C-A639-C32A763458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2DBB70-C654-4490-BE73-2E93DA3645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DA1016-AC5D-4D0C-9181-304D22D08B7B}"/>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A9783DA9-97A7-4996-A904-A3293A77C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CCA8F-A902-4818-8572-0E787A8057D5}"/>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92780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4FF2-DF3A-4B4F-8189-72538B8A1F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0A85F-1552-4867-A9A6-A528351352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9A9CB2-00CC-4080-9442-2CA7FE7BCA75}"/>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69236501-48ED-430E-92E3-3BF7136D49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B3976-8C60-46C6-9597-671B72309A98}"/>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2220483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36B1-CDE7-48D6-97ED-8E3FBE7D00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81CFB0-4F1E-412C-BAB7-F1FAF2885E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3A6052-8E2B-4A46-8576-CD3BA453F1B1}"/>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609F28DE-FE9F-426F-8312-DACEE6138E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8EAB0-FC6A-4C20-88B4-D510BDEAB73A}"/>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116765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FF189-E016-4E55-837F-81FB856FC1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74CBD0-40F3-477C-AA88-6843016759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A247A-F394-416D-8A40-23B63388C2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97CE3C-D4E6-4998-A64C-F2B43B38EA64}"/>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6" name="Footer Placeholder 5">
            <a:extLst>
              <a:ext uri="{FF2B5EF4-FFF2-40B4-BE49-F238E27FC236}">
                <a16:creationId xmlns:a16="http://schemas.microsoft.com/office/drawing/2014/main" id="{7304AD3F-85E7-47A6-9525-A4FAD59BF3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7AC544-7D78-45BA-99B7-756A8B1C5475}"/>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4275011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FAC4-85B7-47CB-980D-9DE7506C9E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4B90D0-8331-4536-B6C0-6C3E5E9105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719DD2-8190-4FAD-8205-EDC1C3FFF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C806402-E84D-4C08-B438-9EA61FCE08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4BCA61-3773-4879-BE2B-10C1F680E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4E8A0E-AE4D-449E-80F0-55ECDAE3049D}"/>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8" name="Footer Placeholder 7">
            <a:extLst>
              <a:ext uri="{FF2B5EF4-FFF2-40B4-BE49-F238E27FC236}">
                <a16:creationId xmlns:a16="http://schemas.microsoft.com/office/drawing/2014/main" id="{2B01530E-E781-4DDF-A758-CF82C27731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FF415-5DD0-421C-A300-6A6B71A6698F}"/>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3727738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F99EE-9FDD-4A40-AECB-3867EB4B1E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479CB9-C8A0-492E-86A1-054E4CC7208A}"/>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4" name="Footer Placeholder 3">
            <a:extLst>
              <a:ext uri="{FF2B5EF4-FFF2-40B4-BE49-F238E27FC236}">
                <a16:creationId xmlns:a16="http://schemas.microsoft.com/office/drawing/2014/main" id="{1E238979-506C-48C5-A050-9A3EADB33D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451BB0-01FD-4894-A4FB-4CDFA9BE46C6}"/>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206061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E3E92F-8695-4695-A93C-D3E3D2AC984B}"/>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3" name="Footer Placeholder 2">
            <a:extLst>
              <a:ext uri="{FF2B5EF4-FFF2-40B4-BE49-F238E27FC236}">
                <a16:creationId xmlns:a16="http://schemas.microsoft.com/office/drawing/2014/main" id="{9474B3F8-D71C-4647-BD37-7936D360EA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7D732-F8C4-4FDB-B151-DFE3377D2759}"/>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59197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353CF-AE4A-427B-B53E-CA4903E40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6DBBBA-9655-4B64-9103-260D9E5C83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CFE74F-DA64-411B-B671-E97B0FBBC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486A9-0390-4343-B270-AD413EE7E013}"/>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6" name="Footer Placeholder 5">
            <a:extLst>
              <a:ext uri="{FF2B5EF4-FFF2-40B4-BE49-F238E27FC236}">
                <a16:creationId xmlns:a16="http://schemas.microsoft.com/office/drawing/2014/main" id="{BF8FFBE8-7345-48D3-B1E8-D0D23657A5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9CB95-EFB6-4787-8DB1-BAE1173F4C82}"/>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381535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3E648-4D7D-4A0F-9289-2DDE1771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7F3FC7-70B0-4DC4-A98C-62035894D9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D44EB-18DC-4DE7-9F1E-B6CBDEF0E7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8EEE9B-52F9-4EE7-BC3B-D993F1B787FA}"/>
              </a:ext>
            </a:extLst>
          </p:cNvPr>
          <p:cNvSpPr>
            <a:spLocks noGrp="1"/>
          </p:cNvSpPr>
          <p:nvPr>
            <p:ph type="dt" sz="half" idx="10"/>
          </p:nvPr>
        </p:nvSpPr>
        <p:spPr/>
        <p:txBody>
          <a:bodyPr/>
          <a:lstStyle/>
          <a:p>
            <a:fld id="{FCF52BAF-060A-44DA-B1D0-073576C16A9F}" type="datetimeFigureOut">
              <a:rPr lang="en-US" smtClean="0"/>
              <a:t>2/26/2020</a:t>
            </a:fld>
            <a:endParaRPr lang="en-US"/>
          </a:p>
        </p:txBody>
      </p:sp>
      <p:sp>
        <p:nvSpPr>
          <p:cNvPr id="6" name="Footer Placeholder 5">
            <a:extLst>
              <a:ext uri="{FF2B5EF4-FFF2-40B4-BE49-F238E27FC236}">
                <a16:creationId xmlns:a16="http://schemas.microsoft.com/office/drawing/2014/main" id="{3A6F4AE8-A901-418E-9F64-E9488BDB56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86567-FDDC-4CD3-825B-B31E1EAE9ED1}"/>
              </a:ext>
            </a:extLst>
          </p:cNvPr>
          <p:cNvSpPr>
            <a:spLocks noGrp="1"/>
          </p:cNvSpPr>
          <p:nvPr>
            <p:ph type="sldNum" sz="quarter" idx="12"/>
          </p:nvPr>
        </p:nvSpPr>
        <p:spPr/>
        <p:txBody>
          <a:bodyPr/>
          <a:lstStyle/>
          <a:p>
            <a:fld id="{4E62A7C0-39B2-4F5D-A69A-E9B377E56E3E}" type="slidenum">
              <a:rPr lang="en-US" smtClean="0"/>
              <a:t>‹#›</a:t>
            </a:fld>
            <a:endParaRPr lang="en-US"/>
          </a:p>
        </p:txBody>
      </p:sp>
    </p:spTree>
    <p:extLst>
      <p:ext uri="{BB962C8B-B14F-4D97-AF65-F5344CB8AC3E}">
        <p14:creationId xmlns:p14="http://schemas.microsoft.com/office/powerpoint/2010/main" val="258169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00BF56-E531-4D91-B951-245F2AB187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453706D-C11F-40E5-9A12-4EBF408148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23BA5-EAAA-43DB-B72F-CEDEAA1557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52BAF-060A-44DA-B1D0-073576C16A9F}" type="datetimeFigureOut">
              <a:rPr lang="en-US" smtClean="0"/>
              <a:t>2/26/2020</a:t>
            </a:fld>
            <a:endParaRPr lang="en-US"/>
          </a:p>
        </p:txBody>
      </p:sp>
      <p:sp>
        <p:nvSpPr>
          <p:cNvPr id="5" name="Footer Placeholder 4">
            <a:extLst>
              <a:ext uri="{FF2B5EF4-FFF2-40B4-BE49-F238E27FC236}">
                <a16:creationId xmlns:a16="http://schemas.microsoft.com/office/drawing/2014/main" id="{DBFA5B84-57C3-4D99-862C-180F2D0646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F453C-3C67-4B60-8DCD-A77A2884ED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2A7C0-39B2-4F5D-A69A-E9B377E56E3E}" type="slidenum">
              <a:rPr lang="en-US" smtClean="0"/>
              <a:t>‹#›</a:t>
            </a:fld>
            <a:endParaRPr lang="en-US"/>
          </a:p>
        </p:txBody>
      </p:sp>
    </p:spTree>
    <p:extLst>
      <p:ext uri="{BB962C8B-B14F-4D97-AF65-F5344CB8AC3E}">
        <p14:creationId xmlns:p14="http://schemas.microsoft.com/office/powerpoint/2010/main" val="392204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boat is docked next to a body of water&#10;&#10;Description automatically generated">
            <a:extLst>
              <a:ext uri="{FF2B5EF4-FFF2-40B4-BE49-F238E27FC236}">
                <a16:creationId xmlns:a16="http://schemas.microsoft.com/office/drawing/2014/main" id="{8DD630A1-8450-4941-BEC4-60AED4097C83}"/>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t="36146" r="3" b="3565"/>
          <a:stretch/>
        </p:blipFill>
        <p:spPr>
          <a:xfrm>
            <a:off x="6337138" y="-388235"/>
            <a:ext cx="6007977" cy="3932313"/>
          </a:xfrm>
          <a:prstGeom prst="rect">
            <a:avLst/>
          </a:prstGeom>
          <a:effectLst>
            <a:softEdge rad="533400"/>
          </a:effectLst>
        </p:spPr>
      </p:pic>
      <p:pic>
        <p:nvPicPr>
          <p:cNvPr id="10" name="Picture 9" descr="A person wearing a suit and tie&#10;&#10;Description automatically generated">
            <a:extLst>
              <a:ext uri="{FF2B5EF4-FFF2-40B4-BE49-F238E27FC236}">
                <a16:creationId xmlns:a16="http://schemas.microsoft.com/office/drawing/2014/main" id="{6D2FCF57-BB02-49D1-858B-B3621986A745}"/>
              </a:ext>
            </a:extLst>
          </p:cNvPr>
          <p:cNvPicPr>
            <a:picLocks noChangeAspect="1"/>
          </p:cNvPicPr>
          <p:nvPr/>
        </p:nvPicPr>
        <p:blipFill rotWithShape="1">
          <a:blip r:embed="rId4">
            <a:extLst>
              <a:ext uri="{28A0092B-C50C-407E-A947-70E740481C1C}">
                <a14:useLocalDpi xmlns:a14="http://schemas.microsoft.com/office/drawing/2010/main" val="0"/>
              </a:ext>
            </a:extLst>
          </a:blip>
          <a:srcRect t="8285" r="2" b="41410"/>
          <a:stretch/>
        </p:blipFill>
        <p:spPr>
          <a:xfrm>
            <a:off x="6089904" y="2487166"/>
            <a:ext cx="6263640" cy="4215384"/>
          </a:xfrm>
          <a:prstGeom prst="rect">
            <a:avLst/>
          </a:prstGeom>
          <a:effectLst>
            <a:softEdge rad="533400"/>
          </a:effectLst>
        </p:spPr>
      </p:pic>
      <p:pic>
        <p:nvPicPr>
          <p:cNvPr id="15" name="Picture 14">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F46757C1-F881-4EEF-8A34-7D87E637B067}"/>
              </a:ext>
            </a:extLst>
          </p:cNvPr>
          <p:cNvSpPr>
            <a:spLocks noGrp="1"/>
          </p:cNvSpPr>
          <p:nvPr>
            <p:ph type="title"/>
          </p:nvPr>
        </p:nvSpPr>
        <p:spPr>
          <a:xfrm>
            <a:off x="0" y="220489"/>
            <a:ext cx="6962172" cy="1311664"/>
          </a:xfrm>
        </p:spPr>
        <p:txBody>
          <a:bodyPr vert="horz" lIns="91440" tIns="45720" rIns="91440" bIns="45720" rtlCol="0" anchor="ctr">
            <a:normAutofit/>
          </a:bodyPr>
          <a:lstStyle/>
          <a:p>
            <a:r>
              <a:rPr lang="en-US" sz="3600" b="1" kern="1200" dirty="0">
                <a:solidFill>
                  <a:srgbClr val="000000"/>
                </a:solidFill>
                <a:latin typeface="+mj-lt"/>
                <a:ea typeface="+mj-ea"/>
                <a:cs typeface="+mj-cs"/>
              </a:rPr>
              <a:t>Who is Robert Smalls?</a:t>
            </a:r>
            <a:br>
              <a:rPr lang="en-US" sz="2800" kern="1200" dirty="0">
                <a:solidFill>
                  <a:srgbClr val="000000"/>
                </a:solidFill>
                <a:latin typeface="+mj-lt"/>
                <a:ea typeface="+mj-ea"/>
                <a:cs typeface="+mj-cs"/>
              </a:rPr>
            </a:br>
            <a:r>
              <a:rPr lang="en-US" sz="2800" kern="1200" dirty="0">
                <a:solidFill>
                  <a:srgbClr val="000000"/>
                </a:solidFill>
                <a:latin typeface="+mj-lt"/>
                <a:ea typeface="+mj-ea"/>
                <a:cs typeface="+mj-cs"/>
              </a:rPr>
              <a:t>Ex-slave, Deckhand, Ship Captain, Congressman</a:t>
            </a:r>
          </a:p>
        </p:txBody>
      </p:sp>
      <p:sp>
        <p:nvSpPr>
          <p:cNvPr id="6" name="Text Placeholder 5">
            <a:extLst>
              <a:ext uri="{FF2B5EF4-FFF2-40B4-BE49-F238E27FC236}">
                <a16:creationId xmlns:a16="http://schemas.microsoft.com/office/drawing/2014/main" id="{9D19BB50-4273-49D6-8B34-64CFC8830F6D}"/>
              </a:ext>
            </a:extLst>
          </p:cNvPr>
          <p:cNvSpPr>
            <a:spLocks noGrp="1"/>
          </p:cNvSpPr>
          <p:nvPr>
            <p:ph type="body" sz="half" idx="2"/>
          </p:nvPr>
        </p:nvSpPr>
        <p:spPr>
          <a:xfrm>
            <a:off x="416689" y="1605080"/>
            <a:ext cx="5191945" cy="3647839"/>
          </a:xfrm>
        </p:spPr>
        <p:txBody>
          <a:bodyPr vert="horz" lIns="91440" tIns="45720" rIns="91440" bIns="45720" rtlCol="0" anchor="ctr">
            <a:normAutofit/>
          </a:bodyPr>
          <a:lstStyle/>
          <a:p>
            <a:r>
              <a:rPr lang="en-US" sz="1800" dirty="0">
                <a:solidFill>
                  <a:srgbClr val="000000"/>
                </a:solidFill>
              </a:rPr>
              <a:t>Born into slavery in 1839 in Beaufort, SC, he learned every aspect of sailing as a part of his daily tasks. </a:t>
            </a:r>
          </a:p>
          <a:p>
            <a:r>
              <a:rPr lang="en-US" sz="1800" dirty="0">
                <a:solidFill>
                  <a:srgbClr val="000000"/>
                </a:solidFill>
              </a:rPr>
              <a:t>During the Civil War, he took the opportunity to break through enemy lines, and join causes with the United States Navy. His exceptional talents were rewarded with a commission.</a:t>
            </a:r>
          </a:p>
          <a:p>
            <a:r>
              <a:rPr lang="en-US" sz="1800" dirty="0">
                <a:solidFill>
                  <a:srgbClr val="000000"/>
                </a:solidFill>
              </a:rPr>
              <a:t>Following the Civil War, Robert Smalls was elected to the US House of Representatives, representing South Carolina’s 5th and 7th districts. </a:t>
            </a:r>
          </a:p>
          <a:p>
            <a:pPr algn="ctr"/>
            <a:endParaRPr lang="en-US" sz="1800" i="1" dirty="0">
              <a:solidFill>
                <a:srgbClr val="000000"/>
              </a:solidFill>
            </a:endParaRPr>
          </a:p>
          <a:p>
            <a:pPr algn="ctr"/>
            <a:r>
              <a:rPr lang="en-US" sz="1800" i="1" dirty="0">
                <a:solidFill>
                  <a:srgbClr val="000000"/>
                </a:solidFill>
              </a:rPr>
              <a:t>What lessons can we draw today from this exceptional person?</a:t>
            </a:r>
          </a:p>
        </p:txBody>
      </p:sp>
      <p:sp>
        <p:nvSpPr>
          <p:cNvPr id="11" name="TextBox 10">
            <a:extLst>
              <a:ext uri="{FF2B5EF4-FFF2-40B4-BE49-F238E27FC236}">
                <a16:creationId xmlns:a16="http://schemas.microsoft.com/office/drawing/2014/main" id="{28A6FF83-5C8A-41E5-BD7C-A4501C5F4B45}"/>
              </a:ext>
            </a:extLst>
          </p:cNvPr>
          <p:cNvSpPr txBox="1"/>
          <p:nvPr/>
        </p:nvSpPr>
        <p:spPr>
          <a:xfrm>
            <a:off x="316416" y="5325846"/>
            <a:ext cx="6443969" cy="1200329"/>
          </a:xfrm>
          <a:prstGeom prst="rect">
            <a:avLst/>
          </a:prstGeom>
          <a:noFill/>
        </p:spPr>
        <p:txBody>
          <a:bodyPr wrap="square" rtlCol="0">
            <a:spAutoFit/>
          </a:bodyPr>
          <a:lstStyle/>
          <a:p>
            <a:pPr algn="ctr"/>
            <a:r>
              <a:rPr lang="en-US" b="1" dirty="0">
                <a:solidFill>
                  <a:srgbClr val="000000"/>
                </a:solidFill>
              </a:rPr>
              <a:t>Join us in celebrating this Navy “</a:t>
            </a:r>
            <a:r>
              <a:rPr lang="en-US" b="1" i="1" dirty="0">
                <a:solidFill>
                  <a:srgbClr val="000000"/>
                </a:solidFill>
              </a:rPr>
              <a:t>mustang</a:t>
            </a:r>
            <a:r>
              <a:rPr lang="en-US" b="1" dirty="0">
                <a:solidFill>
                  <a:srgbClr val="000000"/>
                </a:solidFill>
              </a:rPr>
              <a:t>”</a:t>
            </a:r>
            <a:r>
              <a:rPr lang="en-US" b="1" i="1" dirty="0">
                <a:solidFill>
                  <a:srgbClr val="000000"/>
                </a:solidFill>
              </a:rPr>
              <a:t> </a:t>
            </a:r>
          </a:p>
          <a:p>
            <a:pPr algn="ctr"/>
            <a:r>
              <a:rPr lang="en-US" i="1" dirty="0">
                <a:solidFill>
                  <a:srgbClr val="000000"/>
                </a:solidFill>
              </a:rPr>
              <a:t>Thursday 27 Feb from 1130-1230 </a:t>
            </a:r>
          </a:p>
          <a:p>
            <a:pPr algn="ctr"/>
            <a:r>
              <a:rPr lang="en-US" i="1" dirty="0">
                <a:solidFill>
                  <a:srgbClr val="000000"/>
                </a:solidFill>
              </a:rPr>
              <a:t>La Novia Room in Herrmann Hall</a:t>
            </a:r>
          </a:p>
          <a:p>
            <a:pPr algn="ctr"/>
            <a:r>
              <a:rPr lang="en-US" i="1" dirty="0">
                <a:solidFill>
                  <a:srgbClr val="000000"/>
                </a:solidFill>
              </a:rPr>
              <a:t>POC: LT Brandon Carter (757) 581-1776 brandon.carter@nps.edu</a:t>
            </a:r>
            <a:r>
              <a:rPr lang="en-US" dirty="0">
                <a:solidFill>
                  <a:srgbClr val="000000"/>
                </a:solidFill>
              </a:rPr>
              <a:t> </a:t>
            </a:r>
          </a:p>
        </p:txBody>
      </p:sp>
    </p:spTree>
    <p:extLst>
      <p:ext uri="{BB962C8B-B14F-4D97-AF65-F5344CB8AC3E}">
        <p14:creationId xmlns:p14="http://schemas.microsoft.com/office/powerpoint/2010/main" val="131007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descr="A group of people standing next to a person in a suit and tie&#10;&#10;Description automatically generated">
            <a:extLst>
              <a:ext uri="{FF2B5EF4-FFF2-40B4-BE49-F238E27FC236}">
                <a16:creationId xmlns:a16="http://schemas.microsoft.com/office/drawing/2014/main" id="{A2BBD6E3-13F2-4FD0-BECC-7CBE0EF2F6EB}"/>
              </a:ext>
            </a:extLst>
          </p:cNvPr>
          <p:cNvPicPr>
            <a:picLocks noChangeAspect="1"/>
          </p:cNvPicPr>
          <p:nvPr/>
        </p:nvPicPr>
        <p:blipFill rotWithShape="1">
          <a:blip r:embed="rId3">
            <a:extLst>
              <a:ext uri="{28A0092B-C50C-407E-A947-70E740481C1C}">
                <a14:useLocalDpi xmlns:a14="http://schemas.microsoft.com/office/drawing/2010/main" val="0"/>
              </a:ext>
            </a:extLst>
          </a:blip>
          <a:srcRect l="2550" r="6" b="6"/>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6" name="Picture 5" descr="A group of people posing for a photo&#10;&#10;Description automatically generated">
            <a:extLst>
              <a:ext uri="{FF2B5EF4-FFF2-40B4-BE49-F238E27FC236}">
                <a16:creationId xmlns:a16="http://schemas.microsoft.com/office/drawing/2014/main" id="{BB44204F-52D0-43D5-A04B-72E1551ED117}"/>
              </a:ext>
            </a:extLst>
          </p:cNvPr>
          <p:cNvPicPr>
            <a:picLocks noChangeAspect="1"/>
          </p:cNvPicPr>
          <p:nvPr/>
        </p:nvPicPr>
        <p:blipFill rotWithShape="1">
          <a:blip r:embed="rId4">
            <a:extLst>
              <a:ext uri="{28A0092B-C50C-407E-A947-70E740481C1C}">
                <a14:useLocalDpi xmlns:a14="http://schemas.microsoft.com/office/drawing/2010/main" val="0"/>
              </a:ext>
            </a:extLst>
          </a:blip>
          <a:srcRect r="-3" b="7532"/>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3" name="Picture 2" descr="A picture containing clothing, person, man, holding&#10;&#10;Description automatically generated">
            <a:extLst>
              <a:ext uri="{FF2B5EF4-FFF2-40B4-BE49-F238E27FC236}">
                <a16:creationId xmlns:a16="http://schemas.microsoft.com/office/drawing/2014/main" id="{A3FC5B29-0E81-42F2-A1AB-B98AAF90D73C}"/>
              </a:ext>
            </a:extLst>
          </p:cNvPr>
          <p:cNvPicPr>
            <a:picLocks noChangeAspect="1"/>
          </p:cNvPicPr>
          <p:nvPr/>
        </p:nvPicPr>
        <p:blipFill rotWithShape="1">
          <a:blip r:embed="rId5">
            <a:extLst>
              <a:ext uri="{28A0092B-C50C-407E-A947-70E740481C1C}">
                <a14:useLocalDpi xmlns:a14="http://schemas.microsoft.com/office/drawing/2010/main" val="0"/>
              </a:ext>
            </a:extLst>
          </a:blip>
          <a:srcRect t="4199" r="2" b="41249"/>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6" name="Picture 15" descr="A group of people posing for a photo&#10;&#10;Description automatically generated">
            <a:extLst>
              <a:ext uri="{FF2B5EF4-FFF2-40B4-BE49-F238E27FC236}">
                <a16:creationId xmlns:a16="http://schemas.microsoft.com/office/drawing/2014/main" id="{FC9F1695-2431-444F-8A3B-0DF1D5082D41}"/>
              </a:ext>
            </a:extLst>
          </p:cNvPr>
          <p:cNvPicPr>
            <a:picLocks noChangeAspect="1"/>
          </p:cNvPicPr>
          <p:nvPr/>
        </p:nvPicPr>
        <p:blipFill rotWithShape="1">
          <a:blip r:embed="rId6">
            <a:extLst>
              <a:ext uri="{28A0092B-C50C-407E-A947-70E740481C1C}">
                <a14:useLocalDpi xmlns:a14="http://schemas.microsoft.com/office/drawing/2010/main" val="0"/>
              </a:ext>
            </a:extLst>
          </a:blip>
          <a:srcRect l="18705" r="9187" b="2"/>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36"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454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1C4CEF2-AC72-4A97-856B-7AA4670CDE0C}"/>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6000" dirty="0">
                <a:solidFill>
                  <a:srgbClr val="FFFFFF"/>
                </a:solidFill>
              </a:rPr>
              <a:t>…but…</a:t>
            </a:r>
            <a:r>
              <a:rPr lang="en-US" sz="6000" dirty="0" err="1">
                <a:solidFill>
                  <a:srgbClr val="FFFFFF"/>
                </a:solidFill>
              </a:rPr>
              <a:t>I’se</a:t>
            </a:r>
            <a:r>
              <a:rPr lang="en-US" sz="6000" dirty="0">
                <a:solidFill>
                  <a:srgbClr val="FFFFFF"/>
                </a:solidFill>
              </a:rPr>
              <a:t> still </a:t>
            </a:r>
            <a:r>
              <a:rPr lang="en-US" sz="6000" dirty="0" err="1">
                <a:solidFill>
                  <a:srgbClr val="FFFFFF"/>
                </a:solidFill>
              </a:rPr>
              <a:t>climbin</a:t>
            </a:r>
            <a:r>
              <a:rPr lang="en-US" sz="6000" dirty="0">
                <a:solidFill>
                  <a:srgbClr val="FFFFFF"/>
                </a:solidFill>
              </a:rPr>
              <a:t>’</a:t>
            </a:r>
            <a:endParaRPr lang="en-US" sz="6000" kern="1200" dirty="0">
              <a:solidFill>
                <a:srgbClr val="FFFFFF"/>
              </a:solidFill>
              <a:latin typeface="+mj-lt"/>
              <a:ea typeface="+mj-ea"/>
              <a:cs typeface="+mj-cs"/>
            </a:endParaRPr>
          </a:p>
        </p:txBody>
      </p:sp>
      <p:pic>
        <p:nvPicPr>
          <p:cNvPr id="8" name="Picture 7" descr="A person looking at the camera&#10;&#10;Description automatically generated">
            <a:extLst>
              <a:ext uri="{FF2B5EF4-FFF2-40B4-BE49-F238E27FC236}">
                <a16:creationId xmlns:a16="http://schemas.microsoft.com/office/drawing/2014/main" id="{3DA92765-C2F3-454F-8B4F-34F332EE7235}"/>
              </a:ext>
            </a:extLst>
          </p:cNvPr>
          <p:cNvPicPr>
            <a:picLocks noChangeAspect="1"/>
          </p:cNvPicPr>
          <p:nvPr/>
        </p:nvPicPr>
        <p:blipFill rotWithShape="1">
          <a:blip r:embed="rId7">
            <a:extLst>
              <a:ext uri="{28A0092B-C50C-407E-A947-70E740481C1C}">
                <a14:useLocalDpi xmlns:a14="http://schemas.microsoft.com/office/drawing/2010/main" val="0"/>
              </a:ext>
            </a:extLst>
          </a:blip>
          <a:srcRect t="14045" r="2" b="26867"/>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1768285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13435B-C5C9-4ED3-B7A9-1B6CE8105D6B}"/>
              </a:ext>
            </a:extLst>
          </p:cNvPr>
          <p:cNvSpPr>
            <a:spLocks noGrp="1"/>
          </p:cNvSpPr>
          <p:nvPr>
            <p:ph type="title"/>
          </p:nvPr>
        </p:nvSpPr>
        <p:spPr/>
        <p:txBody>
          <a:bodyPr/>
          <a:lstStyle/>
          <a:p>
            <a:r>
              <a:rPr lang="en-US" dirty="0"/>
              <a:t>Welcome to NNOA’s First Annual Black History Month Luncheon. </a:t>
            </a:r>
          </a:p>
        </p:txBody>
      </p:sp>
      <p:sp>
        <p:nvSpPr>
          <p:cNvPr id="6" name="Content Placeholder 5">
            <a:extLst>
              <a:ext uri="{FF2B5EF4-FFF2-40B4-BE49-F238E27FC236}">
                <a16:creationId xmlns:a16="http://schemas.microsoft.com/office/drawing/2014/main" id="{8D123E87-39AE-4D25-9808-24B8006FEE4E}"/>
              </a:ext>
            </a:extLst>
          </p:cNvPr>
          <p:cNvSpPr>
            <a:spLocks noGrp="1"/>
          </p:cNvSpPr>
          <p:nvPr>
            <p:ph idx="1"/>
          </p:nvPr>
        </p:nvSpPr>
        <p:spPr/>
        <p:txBody>
          <a:bodyPr>
            <a:normAutofit fontScale="92500" lnSpcReduction="20000"/>
          </a:bodyPr>
          <a:lstStyle/>
          <a:p>
            <a:r>
              <a:rPr lang="en-US" dirty="0"/>
              <a:t>We’re going to confront slavery and its legacy in this country. </a:t>
            </a:r>
          </a:p>
          <a:p>
            <a:endParaRPr lang="en-US" dirty="0"/>
          </a:p>
          <a:p>
            <a:r>
              <a:rPr lang="en-US" dirty="0"/>
              <a:t>We’re going to talk about this uncomfortable past. </a:t>
            </a:r>
          </a:p>
          <a:p>
            <a:endParaRPr lang="en-US" dirty="0"/>
          </a:p>
          <a:p>
            <a:r>
              <a:rPr lang="en-US" dirty="0"/>
              <a:t>Don’t look away. This is not about you. This is about all of us. </a:t>
            </a:r>
          </a:p>
          <a:p>
            <a:endParaRPr lang="en-US" dirty="0"/>
          </a:p>
          <a:p>
            <a:r>
              <a:rPr lang="en-US" dirty="0"/>
              <a:t>“To understand where you’ve been is to know where you’re going” is not a cliché.</a:t>
            </a:r>
          </a:p>
          <a:p>
            <a:endParaRPr lang="en-US" dirty="0"/>
          </a:p>
          <a:p>
            <a:r>
              <a:rPr lang="en-US" dirty="0"/>
              <a:t>We will talk about why our history is important, and how knowing can make us stronger, together. </a:t>
            </a:r>
          </a:p>
          <a:p>
            <a:endParaRPr lang="en-US" dirty="0"/>
          </a:p>
        </p:txBody>
      </p:sp>
    </p:spTree>
    <p:extLst>
      <p:ext uri="{BB962C8B-B14F-4D97-AF65-F5344CB8AC3E}">
        <p14:creationId xmlns:p14="http://schemas.microsoft.com/office/powerpoint/2010/main" val="1570154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fade">
                                      <p:cBhvr>
                                        <p:cTn id="27"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map&#10;&#10;Description automatically generated">
            <a:extLst>
              <a:ext uri="{FF2B5EF4-FFF2-40B4-BE49-F238E27FC236}">
                <a16:creationId xmlns:a16="http://schemas.microsoft.com/office/drawing/2014/main" id="{612F62D7-62F1-4FF8-AA9A-FF31C9E28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508724" cy="6858000"/>
          </a:xfrm>
          <a:prstGeom prst="rect">
            <a:avLst/>
          </a:prstGeom>
        </p:spPr>
      </p:pic>
      <p:sp>
        <p:nvSpPr>
          <p:cNvPr id="7" name="TextBox 6">
            <a:extLst>
              <a:ext uri="{FF2B5EF4-FFF2-40B4-BE49-F238E27FC236}">
                <a16:creationId xmlns:a16="http://schemas.microsoft.com/office/drawing/2014/main" id="{D2D56ACB-AFDD-48A9-9FA2-739CDBB5E0FB}"/>
              </a:ext>
            </a:extLst>
          </p:cNvPr>
          <p:cNvSpPr txBox="1"/>
          <p:nvPr/>
        </p:nvSpPr>
        <p:spPr>
          <a:xfrm>
            <a:off x="7649029" y="203200"/>
            <a:ext cx="4107542" cy="646331"/>
          </a:xfrm>
          <a:prstGeom prst="rect">
            <a:avLst/>
          </a:prstGeom>
          <a:noFill/>
        </p:spPr>
        <p:txBody>
          <a:bodyPr wrap="square" rtlCol="0">
            <a:spAutoFit/>
          </a:bodyPr>
          <a:lstStyle/>
          <a:p>
            <a:r>
              <a:rPr lang="en-US" dirty="0"/>
              <a:t>…for the purpose of being sold or disposed of as Slaves…</a:t>
            </a:r>
          </a:p>
        </p:txBody>
      </p:sp>
      <p:sp>
        <p:nvSpPr>
          <p:cNvPr id="38" name="TextBox 37">
            <a:extLst>
              <a:ext uri="{FF2B5EF4-FFF2-40B4-BE49-F238E27FC236}">
                <a16:creationId xmlns:a16="http://schemas.microsoft.com/office/drawing/2014/main" id="{A9B8EB66-0135-4BCC-860E-910CE9949667}"/>
              </a:ext>
            </a:extLst>
          </p:cNvPr>
          <p:cNvSpPr txBox="1"/>
          <p:nvPr/>
        </p:nvSpPr>
        <p:spPr>
          <a:xfrm>
            <a:off x="7649029" y="1748971"/>
            <a:ext cx="4107542" cy="923330"/>
          </a:xfrm>
          <a:prstGeom prst="rect">
            <a:avLst/>
          </a:prstGeom>
          <a:noFill/>
        </p:spPr>
        <p:txBody>
          <a:bodyPr wrap="square" rtlCol="0">
            <a:spAutoFit/>
          </a:bodyPr>
          <a:lstStyle/>
          <a:p>
            <a:r>
              <a:rPr lang="en-US" dirty="0"/>
              <a:t>…dark…black…yellow…</a:t>
            </a:r>
          </a:p>
          <a:p>
            <a:endParaRPr lang="en-US" dirty="0"/>
          </a:p>
          <a:p>
            <a:r>
              <a:rPr lang="en-US" dirty="0"/>
              <a:t>…Man…Woman…child…infant…</a:t>
            </a:r>
          </a:p>
        </p:txBody>
      </p:sp>
      <p:sp>
        <p:nvSpPr>
          <p:cNvPr id="39" name="TextBox 38">
            <a:extLst>
              <a:ext uri="{FF2B5EF4-FFF2-40B4-BE49-F238E27FC236}">
                <a16:creationId xmlns:a16="http://schemas.microsoft.com/office/drawing/2014/main" id="{2A49D4B6-E0EC-4219-BC43-FCE163740990}"/>
              </a:ext>
            </a:extLst>
          </p:cNvPr>
          <p:cNvSpPr txBox="1"/>
          <p:nvPr/>
        </p:nvSpPr>
        <p:spPr>
          <a:xfrm>
            <a:off x="7649029" y="4772676"/>
            <a:ext cx="4325257" cy="923330"/>
          </a:xfrm>
          <a:prstGeom prst="rect">
            <a:avLst/>
          </a:prstGeom>
          <a:noFill/>
        </p:spPr>
        <p:txBody>
          <a:bodyPr wrap="square" rtlCol="0">
            <a:spAutoFit/>
          </a:bodyPr>
          <a:lstStyle/>
          <a:p>
            <a:r>
              <a:rPr lang="en-US" dirty="0"/>
              <a:t>…under the Laws of the State of Maryland, they are held to service as Slaves and are not entitled to freedom under these Laws…</a:t>
            </a:r>
          </a:p>
        </p:txBody>
      </p:sp>
      <p:sp>
        <p:nvSpPr>
          <p:cNvPr id="2" name="TextBox 1">
            <a:extLst>
              <a:ext uri="{FF2B5EF4-FFF2-40B4-BE49-F238E27FC236}">
                <a16:creationId xmlns:a16="http://schemas.microsoft.com/office/drawing/2014/main" id="{F986C4AC-7014-449B-B110-AD7E2094661B}"/>
              </a:ext>
            </a:extLst>
          </p:cNvPr>
          <p:cNvSpPr txBox="1"/>
          <p:nvPr/>
        </p:nvSpPr>
        <p:spPr>
          <a:xfrm flipH="1">
            <a:off x="7649029" y="5696006"/>
            <a:ext cx="3282470" cy="369332"/>
          </a:xfrm>
          <a:prstGeom prst="rect">
            <a:avLst/>
          </a:prstGeom>
          <a:noFill/>
        </p:spPr>
        <p:txBody>
          <a:bodyPr wrap="square" rtlCol="0">
            <a:spAutoFit/>
          </a:bodyPr>
          <a:lstStyle/>
          <a:p>
            <a:r>
              <a:rPr lang="en-US" dirty="0"/>
              <a:t>So Help us God.</a:t>
            </a:r>
          </a:p>
        </p:txBody>
      </p:sp>
    </p:spTree>
    <p:extLst>
      <p:ext uri="{BB962C8B-B14F-4D97-AF65-F5344CB8AC3E}">
        <p14:creationId xmlns:p14="http://schemas.microsoft.com/office/powerpoint/2010/main" val="1094868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BED327-E7E3-4E58-B312-4F36580192BF}"/>
              </a:ext>
            </a:extLst>
          </p:cNvPr>
          <p:cNvSpPr>
            <a:spLocks noGrp="1"/>
          </p:cNvSpPr>
          <p:nvPr>
            <p:ph type="title"/>
          </p:nvPr>
        </p:nvSpPr>
        <p:spPr/>
        <p:txBody>
          <a:bodyPr/>
          <a:lstStyle/>
          <a:p>
            <a:r>
              <a:rPr lang="en-US" dirty="0"/>
              <a:t>Who was Robert Smalls?</a:t>
            </a:r>
          </a:p>
        </p:txBody>
      </p:sp>
      <p:sp>
        <p:nvSpPr>
          <p:cNvPr id="5" name="Text Placeholder 4">
            <a:extLst>
              <a:ext uri="{FF2B5EF4-FFF2-40B4-BE49-F238E27FC236}">
                <a16:creationId xmlns:a16="http://schemas.microsoft.com/office/drawing/2014/main" id="{C13AB08F-2160-486E-A0BD-9B973AE2CC5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265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6D401-7A36-4AEC-B0A1-C994911E6D17}"/>
              </a:ext>
            </a:extLst>
          </p:cNvPr>
          <p:cNvSpPr>
            <a:spLocks noGrp="1"/>
          </p:cNvSpPr>
          <p:nvPr>
            <p:ph type="title"/>
          </p:nvPr>
        </p:nvSpPr>
        <p:spPr>
          <a:xfrm>
            <a:off x="6094105" y="802955"/>
            <a:ext cx="4977976" cy="1454051"/>
          </a:xfrm>
        </p:spPr>
        <p:txBody>
          <a:bodyPr vert="horz" lIns="91440" tIns="45720" rIns="91440" bIns="45720" rtlCol="0" anchor="ctr" anchorCtr="0">
            <a:normAutofit/>
          </a:bodyPr>
          <a:lstStyle/>
          <a:p>
            <a:r>
              <a:rPr lang="en-US" sz="4400">
                <a:solidFill>
                  <a:srgbClr val="000000"/>
                </a:solidFill>
              </a:rPr>
              <a:t>Slave</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map&#10;&#10;Description automatically generated">
            <a:extLst>
              <a:ext uri="{FF2B5EF4-FFF2-40B4-BE49-F238E27FC236}">
                <a16:creationId xmlns:a16="http://schemas.microsoft.com/office/drawing/2014/main" id="{D44279A3-BB28-447E-BBB0-5F67FE351E1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7156" b="9776"/>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AD3C167-2093-4EE8-AEE7-4707723D38A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marL="285750" indent="-228600">
              <a:buFont typeface="Arial" panose="020B0604020202020204" pitchFamily="34" charset="0"/>
              <a:buChar char="•"/>
            </a:pPr>
            <a:r>
              <a:rPr lang="en-US" sz="2000">
                <a:solidFill>
                  <a:srgbClr val="000000"/>
                </a:solidFill>
              </a:rPr>
              <a:t>Born 5 April, 1839 in Beaufort, SC</a:t>
            </a:r>
          </a:p>
          <a:p>
            <a:pPr marL="285750" indent="-228600">
              <a:buFont typeface="Arial" panose="020B0604020202020204" pitchFamily="34" charset="0"/>
              <a:buChar char="•"/>
            </a:pPr>
            <a:r>
              <a:rPr lang="en-US" sz="2000">
                <a:solidFill>
                  <a:srgbClr val="000000"/>
                </a:solidFill>
              </a:rPr>
              <a:t>His mother, Lydia Polite, was a slave. </a:t>
            </a:r>
          </a:p>
          <a:p>
            <a:pPr marL="285750" indent="-228600">
              <a:buFont typeface="Arial" panose="020B0604020202020204" pitchFamily="34" charset="0"/>
              <a:buChar char="•"/>
            </a:pPr>
            <a:r>
              <a:rPr lang="en-US" sz="2000">
                <a:solidFill>
                  <a:srgbClr val="000000"/>
                </a:solidFill>
              </a:rPr>
              <a:t>His father is unknown, but it is suspected that it was Lydia’s owner, Henry McKee</a:t>
            </a:r>
          </a:p>
          <a:p>
            <a:pPr marL="285750" indent="-228600">
              <a:buFont typeface="Arial" panose="020B0604020202020204" pitchFamily="34" charset="0"/>
              <a:buChar char="•"/>
            </a:pPr>
            <a:r>
              <a:rPr lang="en-US" sz="2000">
                <a:solidFill>
                  <a:srgbClr val="000000"/>
                </a:solidFill>
              </a:rPr>
              <a:t>The family hired him out as a day laborer at the docks.</a:t>
            </a:r>
          </a:p>
          <a:p>
            <a:pPr marL="285750" indent="-228600">
              <a:buFont typeface="Arial" panose="020B0604020202020204" pitchFamily="34" charset="0"/>
              <a:buChar char="•"/>
            </a:pPr>
            <a:r>
              <a:rPr lang="en-US" sz="2000">
                <a:solidFill>
                  <a:srgbClr val="000000"/>
                </a:solidFill>
              </a:rPr>
              <a:t>He worked his way from rigger to sailor</a:t>
            </a:r>
          </a:p>
          <a:p>
            <a:pPr marL="285750" indent="-228600">
              <a:buFont typeface="Arial" panose="020B0604020202020204" pitchFamily="34" charset="0"/>
              <a:buChar char="•"/>
            </a:pPr>
            <a:r>
              <a:rPr lang="en-US" sz="2000">
                <a:solidFill>
                  <a:srgbClr val="000000"/>
                </a:solidFill>
              </a:rPr>
              <a:t>He married Hannah Jones, also a slave, who was hired out as a hotel maid.</a:t>
            </a:r>
          </a:p>
          <a:p>
            <a:pPr marL="285750" indent="-228600">
              <a:buFont typeface="Arial" panose="020B0604020202020204" pitchFamily="34" charset="0"/>
              <a:buChar char="•"/>
            </a:pPr>
            <a:endParaRPr lang="en-US" sz="2000">
              <a:solidFill>
                <a:srgbClr val="000000"/>
              </a:solidFill>
            </a:endParaRPr>
          </a:p>
        </p:txBody>
      </p:sp>
    </p:spTree>
    <p:extLst>
      <p:ext uri="{BB962C8B-B14F-4D97-AF65-F5344CB8AC3E}">
        <p14:creationId xmlns:p14="http://schemas.microsoft.com/office/powerpoint/2010/main" val="385528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6D401-7A36-4AEC-B0A1-C994911E6D17}"/>
              </a:ext>
            </a:extLst>
          </p:cNvPr>
          <p:cNvSpPr>
            <a:spLocks noGrp="1"/>
          </p:cNvSpPr>
          <p:nvPr>
            <p:ph type="title"/>
          </p:nvPr>
        </p:nvSpPr>
        <p:spPr>
          <a:xfrm>
            <a:off x="6094105" y="802955"/>
            <a:ext cx="4977976" cy="1454051"/>
          </a:xfrm>
        </p:spPr>
        <p:txBody>
          <a:bodyPr vert="horz" lIns="91440" tIns="45720" rIns="91440" bIns="45720" rtlCol="0" anchor="ctr" anchorCtr="0">
            <a:normAutofit/>
          </a:bodyPr>
          <a:lstStyle/>
          <a:p>
            <a:r>
              <a:rPr lang="en-US" sz="4400">
                <a:solidFill>
                  <a:srgbClr val="000000"/>
                </a:solidFill>
              </a:rPr>
              <a:t>Sailor</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boat is docked next to a body of water&#10;&#10;Description automatically generated">
            <a:extLst>
              <a:ext uri="{FF2B5EF4-FFF2-40B4-BE49-F238E27FC236}">
                <a16:creationId xmlns:a16="http://schemas.microsoft.com/office/drawing/2014/main" id="{DE43C836-C2C0-4B5F-B5E5-C779DB46797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477"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AD3C167-2093-4EE8-AEE7-4707723D38A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marL="285750" indent="-228600">
              <a:buFont typeface="Arial" panose="020B0604020202020204" pitchFamily="34" charset="0"/>
              <a:buChar char="•"/>
            </a:pPr>
            <a:r>
              <a:rPr lang="en-US" sz="1400">
                <a:solidFill>
                  <a:srgbClr val="000000"/>
                </a:solidFill>
              </a:rPr>
              <a:t>In March 1861, he was hired out to the Confederate Navy as a deckhand for the CSS </a:t>
            </a:r>
            <a:r>
              <a:rPr lang="en-US" sz="1400" i="1">
                <a:solidFill>
                  <a:srgbClr val="000000"/>
                </a:solidFill>
              </a:rPr>
              <a:t>Planter</a:t>
            </a:r>
            <a:r>
              <a:rPr lang="en-US" sz="1400">
                <a:solidFill>
                  <a:srgbClr val="000000"/>
                </a:solidFill>
              </a:rPr>
              <a:t>. </a:t>
            </a:r>
          </a:p>
          <a:p>
            <a:pPr marL="285750" indent="-228600">
              <a:buFont typeface="Arial" panose="020B0604020202020204" pitchFamily="34" charset="0"/>
              <a:buChar char="•"/>
            </a:pPr>
            <a:r>
              <a:rPr lang="en-US" sz="1400">
                <a:solidFill>
                  <a:srgbClr val="000000"/>
                </a:solidFill>
              </a:rPr>
              <a:t>The </a:t>
            </a:r>
            <a:r>
              <a:rPr lang="en-US" sz="1400" i="1">
                <a:solidFill>
                  <a:srgbClr val="000000"/>
                </a:solidFill>
              </a:rPr>
              <a:t>Planter</a:t>
            </a:r>
            <a:r>
              <a:rPr lang="en-US" sz="1400">
                <a:solidFill>
                  <a:srgbClr val="000000"/>
                </a:solidFill>
              </a:rPr>
              <a:t> was a supply ship, bringing supplies between the forts in Charleston Harbor. </a:t>
            </a:r>
          </a:p>
          <a:p>
            <a:pPr marL="285750" indent="-228600">
              <a:buFont typeface="Arial" panose="020B0604020202020204" pitchFamily="34" charset="0"/>
              <a:buChar char="•"/>
            </a:pPr>
            <a:r>
              <a:rPr lang="en-US" sz="1400">
                <a:solidFill>
                  <a:srgbClr val="000000"/>
                </a:solidFill>
              </a:rPr>
              <a:t>Frequent trips through Charleston Harbor, coupled with his previous knowledge helped him devise a daring escape to freedom. </a:t>
            </a:r>
          </a:p>
          <a:p>
            <a:pPr marL="285750" indent="-228600">
              <a:buFont typeface="Arial" panose="020B0604020202020204" pitchFamily="34" charset="0"/>
              <a:buChar char="•"/>
            </a:pPr>
            <a:r>
              <a:rPr lang="en-US" sz="1400">
                <a:solidFill>
                  <a:srgbClr val="000000"/>
                </a:solidFill>
              </a:rPr>
              <a:t>On 13 May, 1862, while the white captain and crew were ashore, Smalls and his fellow enslaved sailors slipped out to sea, picking up their families from a predetermined rendezvous point.</a:t>
            </a:r>
          </a:p>
          <a:p>
            <a:pPr marL="285750" indent="-228600">
              <a:buFont typeface="Arial" panose="020B0604020202020204" pitchFamily="34" charset="0"/>
              <a:buChar char="•"/>
            </a:pPr>
            <a:r>
              <a:rPr lang="en-US" sz="1400">
                <a:solidFill>
                  <a:srgbClr val="000000"/>
                </a:solidFill>
              </a:rPr>
              <a:t>Using the Confederates challenge and pass, he sailed the ship through the blockade lines, and surrendered the ship to the Union Navy. </a:t>
            </a:r>
          </a:p>
          <a:p>
            <a:pPr marL="285750" indent="-228600">
              <a:buFont typeface="Arial" panose="020B0604020202020204" pitchFamily="34" charset="0"/>
              <a:buChar char="•"/>
            </a:pPr>
            <a:endParaRPr lang="en-US" sz="1400">
              <a:solidFill>
                <a:srgbClr val="000000"/>
              </a:solidFill>
            </a:endParaRPr>
          </a:p>
        </p:txBody>
      </p:sp>
    </p:spTree>
    <p:extLst>
      <p:ext uri="{BB962C8B-B14F-4D97-AF65-F5344CB8AC3E}">
        <p14:creationId xmlns:p14="http://schemas.microsoft.com/office/powerpoint/2010/main" val="2330074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6D401-7A36-4AEC-B0A1-C994911E6D17}"/>
              </a:ext>
            </a:extLst>
          </p:cNvPr>
          <p:cNvSpPr>
            <a:spLocks noGrp="1"/>
          </p:cNvSpPr>
          <p:nvPr>
            <p:ph type="title"/>
          </p:nvPr>
        </p:nvSpPr>
        <p:spPr>
          <a:xfrm>
            <a:off x="6094105" y="802955"/>
            <a:ext cx="4977976" cy="1454051"/>
          </a:xfrm>
        </p:spPr>
        <p:txBody>
          <a:bodyPr vert="horz" lIns="91440" tIns="45720" rIns="91440" bIns="45720" rtlCol="0" anchor="ctr" anchorCtr="0">
            <a:normAutofit/>
          </a:bodyPr>
          <a:lstStyle/>
          <a:p>
            <a:r>
              <a:rPr lang="en-US" sz="4400">
                <a:solidFill>
                  <a:srgbClr val="000000"/>
                </a:solidFill>
              </a:rPr>
              <a:t>Captain</a:t>
            </a:r>
          </a:p>
        </p:txBody>
      </p:sp>
      <p:sp>
        <p:nvSpPr>
          <p:cNvPr id="3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F5949F58-4558-4979-A0FE-272FC2FC6531}"/>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4323" r="21665"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AD3C167-2093-4EE8-AEE7-4707723D38A4}"/>
              </a:ext>
            </a:extLst>
          </p:cNvPr>
          <p:cNvSpPr>
            <a:spLocks noGrp="1"/>
          </p:cNvSpPr>
          <p:nvPr>
            <p:ph type="body" sz="half" idx="2"/>
          </p:nvPr>
        </p:nvSpPr>
        <p:spPr>
          <a:xfrm>
            <a:off x="6090574" y="2421682"/>
            <a:ext cx="4977578" cy="3639289"/>
          </a:xfrm>
        </p:spPr>
        <p:txBody>
          <a:bodyPr vert="horz" lIns="91440" tIns="45720" rIns="91440" bIns="45720" rtlCol="0" anchor="ctr">
            <a:normAutofit/>
          </a:bodyPr>
          <a:lstStyle/>
          <a:p>
            <a:pPr marL="285750" indent="-228600">
              <a:buFont typeface="Arial" panose="020B0604020202020204" pitchFamily="34" charset="0"/>
              <a:buChar char="•"/>
            </a:pPr>
            <a:r>
              <a:rPr lang="en-US" sz="1400">
                <a:solidFill>
                  <a:srgbClr val="000000"/>
                </a:solidFill>
              </a:rPr>
              <a:t>Prior to the Civil War, Smalls did not have the money required to purchase his freedom, and that of his wife and children (~$700). The appraisal of the </a:t>
            </a:r>
            <a:r>
              <a:rPr lang="en-US" sz="1400" i="1">
                <a:solidFill>
                  <a:srgbClr val="000000"/>
                </a:solidFill>
              </a:rPr>
              <a:t>Planter</a:t>
            </a:r>
            <a:r>
              <a:rPr lang="en-US" sz="1400">
                <a:solidFill>
                  <a:srgbClr val="000000"/>
                </a:solidFill>
              </a:rPr>
              <a:t> awarded Smalls $1500. </a:t>
            </a:r>
          </a:p>
          <a:p>
            <a:pPr marL="285750" indent="-228600">
              <a:buFont typeface="Arial" panose="020B0604020202020204" pitchFamily="34" charset="0"/>
              <a:buChar char="•"/>
            </a:pPr>
            <a:r>
              <a:rPr lang="en-US" sz="1400">
                <a:solidFill>
                  <a:srgbClr val="000000"/>
                </a:solidFill>
              </a:rPr>
              <a:t>Though not yet formally commissioned, Smalls served as pilot on the </a:t>
            </a:r>
            <a:r>
              <a:rPr lang="en-US" sz="1400" i="1">
                <a:solidFill>
                  <a:srgbClr val="000000"/>
                </a:solidFill>
              </a:rPr>
              <a:t>Planter</a:t>
            </a:r>
            <a:r>
              <a:rPr lang="en-US" sz="1400">
                <a:solidFill>
                  <a:srgbClr val="000000"/>
                </a:solidFill>
              </a:rPr>
              <a:t>, participating in 17 military engagements. </a:t>
            </a:r>
          </a:p>
          <a:p>
            <a:pPr marL="285750" indent="-228600">
              <a:buFont typeface="Arial" panose="020B0604020202020204" pitchFamily="34" charset="0"/>
              <a:buChar char="•"/>
            </a:pPr>
            <a:r>
              <a:rPr lang="en-US" sz="1400">
                <a:solidFill>
                  <a:srgbClr val="000000"/>
                </a:solidFill>
              </a:rPr>
              <a:t>He assumed command during one of these engagements when the captain was “so demoralized, he hid in the coal bunker.”</a:t>
            </a:r>
          </a:p>
          <a:p>
            <a:pPr marL="285750" indent="-228600">
              <a:buFont typeface="Arial" panose="020B0604020202020204" pitchFamily="34" charset="0"/>
              <a:buChar char="•"/>
            </a:pPr>
            <a:r>
              <a:rPr lang="en-US" sz="1400">
                <a:solidFill>
                  <a:srgbClr val="000000"/>
                </a:solidFill>
              </a:rPr>
              <a:t>His battlefield actions earned him a commission and promotion to captain, earning $150 per month. </a:t>
            </a:r>
          </a:p>
          <a:p>
            <a:pPr marL="285750" indent="-228600">
              <a:buFont typeface="Arial" panose="020B0604020202020204" pitchFamily="34" charset="0"/>
              <a:buChar char="•"/>
            </a:pPr>
            <a:r>
              <a:rPr lang="en-US" sz="1400">
                <a:solidFill>
                  <a:srgbClr val="000000"/>
                </a:solidFill>
              </a:rPr>
              <a:t>At the end of the war in April, 1865, Smalls was onboard the </a:t>
            </a:r>
            <a:r>
              <a:rPr lang="en-US" sz="1400" i="1">
                <a:solidFill>
                  <a:srgbClr val="000000"/>
                </a:solidFill>
              </a:rPr>
              <a:t>Planter</a:t>
            </a:r>
            <a:r>
              <a:rPr lang="en-US" sz="1400">
                <a:solidFill>
                  <a:srgbClr val="000000"/>
                </a:solidFill>
              </a:rPr>
              <a:t> in a ceremony in Charleston Harbor.</a:t>
            </a:r>
          </a:p>
          <a:p>
            <a:pPr marL="285750" indent="-228600">
              <a:buFont typeface="Arial" panose="020B0604020202020204" pitchFamily="34" charset="0"/>
              <a:buChar char="•"/>
            </a:pPr>
            <a:endParaRPr lang="en-US" sz="1400">
              <a:solidFill>
                <a:srgbClr val="000000"/>
              </a:solidFill>
            </a:endParaRPr>
          </a:p>
        </p:txBody>
      </p:sp>
    </p:spTree>
    <p:extLst>
      <p:ext uri="{BB962C8B-B14F-4D97-AF65-F5344CB8AC3E}">
        <p14:creationId xmlns:p14="http://schemas.microsoft.com/office/powerpoint/2010/main" val="154686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gs>
              <a:gs pos="25000">
                <a:schemeClr val="accent1"/>
              </a:gs>
              <a:gs pos="94000">
                <a:schemeClr val="accent5"/>
              </a:gs>
              <a:gs pos="100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56D401-7A36-4AEC-B0A1-C994911E6D17}"/>
              </a:ext>
            </a:extLst>
          </p:cNvPr>
          <p:cNvSpPr>
            <a:spLocks noGrp="1"/>
          </p:cNvSpPr>
          <p:nvPr>
            <p:ph type="title"/>
          </p:nvPr>
        </p:nvSpPr>
        <p:spPr>
          <a:xfrm>
            <a:off x="6094105" y="802955"/>
            <a:ext cx="4977976" cy="1454051"/>
          </a:xfrm>
        </p:spPr>
        <p:txBody>
          <a:bodyPr vert="horz" lIns="91440" tIns="45720" rIns="91440" bIns="45720" rtlCol="0" anchor="ctr" anchorCtr="0">
            <a:normAutofit/>
          </a:bodyPr>
          <a:lstStyle/>
          <a:p>
            <a:r>
              <a:rPr lang="en-US" sz="4400">
                <a:solidFill>
                  <a:srgbClr val="000000"/>
                </a:solidFill>
              </a:rPr>
              <a:t>Congressman</a:t>
            </a:r>
          </a:p>
        </p:txBody>
      </p:sp>
      <p:sp>
        <p:nvSpPr>
          <p:cNvPr id="22"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person wearing a suit and tie&#10;&#10;Description automatically generated">
            <a:extLst>
              <a:ext uri="{FF2B5EF4-FFF2-40B4-BE49-F238E27FC236}">
                <a16:creationId xmlns:a16="http://schemas.microsoft.com/office/drawing/2014/main" id="{91206030-C7BD-458C-928E-218C455AD4C5}"/>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r="2" b="2176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Text Placeholder 3">
            <a:extLst>
              <a:ext uri="{FF2B5EF4-FFF2-40B4-BE49-F238E27FC236}">
                <a16:creationId xmlns:a16="http://schemas.microsoft.com/office/drawing/2014/main" id="{7AD3C167-2093-4EE8-AEE7-4707723D38A4}"/>
              </a:ext>
            </a:extLst>
          </p:cNvPr>
          <p:cNvSpPr>
            <a:spLocks noGrp="1"/>
          </p:cNvSpPr>
          <p:nvPr>
            <p:ph type="body" sz="half" idx="2"/>
          </p:nvPr>
        </p:nvSpPr>
        <p:spPr>
          <a:xfrm>
            <a:off x="6090574" y="2421682"/>
            <a:ext cx="4977578" cy="3639289"/>
          </a:xfrm>
        </p:spPr>
        <p:txBody>
          <a:bodyPr vert="horz" lIns="91440" tIns="45720" rIns="91440" bIns="45720" rtlCol="0" anchor="ctr">
            <a:normAutofit fontScale="92500"/>
          </a:bodyPr>
          <a:lstStyle/>
          <a:p>
            <a:pPr marL="285750" indent="-228600">
              <a:buFont typeface="Arial" panose="020B0604020202020204" pitchFamily="34" charset="0"/>
              <a:buChar char="•"/>
            </a:pPr>
            <a:r>
              <a:rPr lang="en-US" sz="2000" dirty="0">
                <a:solidFill>
                  <a:srgbClr val="000000"/>
                </a:solidFill>
              </a:rPr>
              <a:t>Following the Civil War, Smalls bought his former owner’s house, taking in some of </a:t>
            </a:r>
            <a:r>
              <a:rPr lang="en-US" sz="2000" dirty="0" err="1">
                <a:solidFill>
                  <a:srgbClr val="000000"/>
                </a:solidFill>
              </a:rPr>
              <a:t>th</a:t>
            </a:r>
            <a:r>
              <a:rPr lang="en-US" sz="2000" dirty="0">
                <a:solidFill>
                  <a:srgbClr val="000000"/>
                </a:solidFill>
              </a:rPr>
              <a:t> the McKee family, who were destitute at this point.</a:t>
            </a:r>
          </a:p>
          <a:p>
            <a:pPr marL="285750" indent="-228600">
              <a:buFont typeface="Arial" panose="020B0604020202020204" pitchFamily="34" charset="0"/>
              <a:buChar char="•"/>
            </a:pPr>
            <a:r>
              <a:rPr lang="en-US" sz="2000" dirty="0">
                <a:solidFill>
                  <a:srgbClr val="000000"/>
                </a:solidFill>
              </a:rPr>
              <a:t>He opened a general store, a school for African American children, and a newspaper.</a:t>
            </a:r>
          </a:p>
          <a:p>
            <a:pPr marL="285750" indent="-228600">
              <a:buFont typeface="Arial" panose="020B0604020202020204" pitchFamily="34" charset="0"/>
              <a:buChar char="•"/>
            </a:pPr>
            <a:r>
              <a:rPr lang="en-US" sz="2000" dirty="0">
                <a:solidFill>
                  <a:srgbClr val="000000"/>
                </a:solidFill>
              </a:rPr>
              <a:t>He was elected to the State House of Representatives and State Senate, serving from 1868-1874</a:t>
            </a:r>
          </a:p>
          <a:p>
            <a:pPr marL="285750" indent="-228600">
              <a:buFont typeface="Arial" panose="020B0604020202020204" pitchFamily="34" charset="0"/>
              <a:buChar char="•"/>
            </a:pPr>
            <a:r>
              <a:rPr lang="en-US" sz="2000" dirty="0">
                <a:solidFill>
                  <a:srgbClr val="000000"/>
                </a:solidFill>
              </a:rPr>
              <a:t>He was elected to the US House of Representatives, serving from 1874-1887. Representing the 5th and 7th districts. </a:t>
            </a:r>
          </a:p>
        </p:txBody>
      </p:sp>
    </p:spTree>
    <p:extLst>
      <p:ext uri="{BB962C8B-B14F-4D97-AF65-F5344CB8AC3E}">
        <p14:creationId xmlns:p14="http://schemas.microsoft.com/office/powerpoint/2010/main" val="3717147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descr="A group of people walking in front of a store&#10;&#10;Description automatically generated">
            <a:extLst>
              <a:ext uri="{FF2B5EF4-FFF2-40B4-BE49-F238E27FC236}">
                <a16:creationId xmlns:a16="http://schemas.microsoft.com/office/drawing/2014/main" id="{6F603EF5-6FCF-4825-8913-03FB23F2CCE1}"/>
              </a:ext>
            </a:extLst>
          </p:cNvPr>
          <p:cNvPicPr>
            <a:picLocks noChangeAspect="1"/>
          </p:cNvPicPr>
          <p:nvPr/>
        </p:nvPicPr>
        <p:blipFill rotWithShape="1">
          <a:blip r:embed="rId3">
            <a:extLst>
              <a:ext uri="{28A0092B-C50C-407E-A947-70E740481C1C}">
                <a14:useLocalDpi xmlns:a14="http://schemas.microsoft.com/office/drawing/2010/main" val="0"/>
              </a:ext>
            </a:extLst>
          </a:blip>
          <a:srcRect r="7422" b="-1"/>
          <a:stretch/>
        </p:blipFill>
        <p:spPr>
          <a:xfrm>
            <a:off x="1"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20" name="Picture 19" descr="Two people standing in front of a building&#10;&#10;Description automatically generated">
            <a:extLst>
              <a:ext uri="{FF2B5EF4-FFF2-40B4-BE49-F238E27FC236}">
                <a16:creationId xmlns:a16="http://schemas.microsoft.com/office/drawing/2014/main" id="{BFD59789-ABE9-4553-81F6-6C82C105FA4F}"/>
              </a:ext>
            </a:extLst>
          </p:cNvPr>
          <p:cNvPicPr>
            <a:picLocks noChangeAspect="1"/>
          </p:cNvPicPr>
          <p:nvPr/>
        </p:nvPicPr>
        <p:blipFill rotWithShape="1">
          <a:blip r:embed="rId4">
            <a:extLst>
              <a:ext uri="{28A0092B-C50C-407E-A947-70E740481C1C}">
                <a14:useLocalDpi xmlns:a14="http://schemas.microsoft.com/office/drawing/2010/main" val="0"/>
              </a:ext>
            </a:extLst>
          </a:blip>
          <a:srcRect t="7535" r="-3" b="-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22" name="Picture 21" descr="A group of people posing for the camera&#10;&#10;Description automatically generated">
            <a:extLst>
              <a:ext uri="{FF2B5EF4-FFF2-40B4-BE49-F238E27FC236}">
                <a16:creationId xmlns:a16="http://schemas.microsoft.com/office/drawing/2014/main" id="{8DAF17DB-1FF0-47C7-8C6A-D027C3848B82}"/>
              </a:ext>
            </a:extLst>
          </p:cNvPr>
          <p:cNvPicPr>
            <a:picLocks noChangeAspect="1"/>
          </p:cNvPicPr>
          <p:nvPr/>
        </p:nvPicPr>
        <p:blipFill rotWithShape="1">
          <a:blip r:embed="rId5">
            <a:extLst>
              <a:ext uri="{28A0092B-C50C-407E-A947-70E740481C1C}">
                <a14:useLocalDpi xmlns:a14="http://schemas.microsoft.com/office/drawing/2010/main" val="0"/>
              </a:ext>
            </a:extLst>
          </a:blip>
          <a:srcRect r="5" b="17928"/>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0" name="Picture 9" descr="A group of people posing for a photo&#10;&#10;Description automatically generated">
            <a:extLst>
              <a:ext uri="{FF2B5EF4-FFF2-40B4-BE49-F238E27FC236}">
                <a16:creationId xmlns:a16="http://schemas.microsoft.com/office/drawing/2014/main" id="{4AEB6C71-A338-448E-B3F1-35E49F84D505}"/>
              </a:ext>
            </a:extLst>
          </p:cNvPr>
          <p:cNvPicPr>
            <a:picLocks noChangeAspect="1"/>
          </p:cNvPicPr>
          <p:nvPr/>
        </p:nvPicPr>
        <p:blipFill rotWithShape="1">
          <a:blip r:embed="rId6">
            <a:extLst>
              <a:ext uri="{28A0092B-C50C-407E-A947-70E740481C1C}">
                <a14:useLocalDpi xmlns:a14="http://schemas.microsoft.com/office/drawing/2010/main" val="0"/>
              </a:ext>
            </a:extLst>
          </a:blip>
          <a:srcRect t="18809" r="2" b="9065"/>
          <a:stretch/>
        </p:blipFill>
        <p:spPr>
          <a:xfrm>
            <a:off x="1" y="2660089"/>
            <a:ext cx="7122523" cy="4197911"/>
          </a:xfrm>
          <a:custGeom>
            <a:avLst/>
            <a:gdLst/>
            <a:ahLst/>
            <a:cxnLst/>
            <a:rect l="l" t="t" r="r" b="b"/>
            <a:pathLst>
              <a:path w="7122523" h="4197911">
                <a:moveTo>
                  <a:pt x="0" y="0"/>
                </a:moveTo>
                <a:lnTo>
                  <a:pt x="7122523" y="0"/>
                </a:lnTo>
                <a:lnTo>
                  <a:pt x="5177382" y="4197911"/>
                </a:lnTo>
                <a:lnTo>
                  <a:pt x="5171159" y="4197911"/>
                </a:lnTo>
                <a:lnTo>
                  <a:pt x="3981368" y="4197911"/>
                </a:lnTo>
                <a:lnTo>
                  <a:pt x="2331323" y="4197911"/>
                </a:lnTo>
                <a:lnTo>
                  <a:pt x="0" y="4197911"/>
                </a:lnTo>
                <a:close/>
              </a:path>
            </a:pathLst>
          </a:custGeom>
        </p:spPr>
      </p:pic>
      <p:sp>
        <p:nvSpPr>
          <p:cNvPr id="51"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4131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1C4CEF2-AC72-4A97-856B-7AA4670CDE0C}"/>
              </a:ext>
            </a:extLst>
          </p:cNvPr>
          <p:cNvSpPr>
            <a:spLocks noGrp="1"/>
          </p:cNvSpPr>
          <p:nvPr>
            <p:ph type="title"/>
          </p:nvPr>
        </p:nvSpPr>
        <p:spPr>
          <a:xfrm>
            <a:off x="6619164" y="4189864"/>
            <a:ext cx="4997354" cy="2163872"/>
          </a:xfrm>
        </p:spPr>
        <p:txBody>
          <a:bodyPr vert="horz" lIns="91440" tIns="45720" rIns="91440" bIns="45720" rtlCol="0" anchor="t">
            <a:normAutofit/>
          </a:bodyPr>
          <a:lstStyle/>
          <a:p>
            <a:pPr algn="r"/>
            <a:r>
              <a:rPr lang="en-US" sz="4700" kern="1200" dirty="0">
                <a:solidFill>
                  <a:srgbClr val="FFFFFF"/>
                </a:solidFill>
                <a:latin typeface="+mj-lt"/>
                <a:ea typeface="+mj-ea"/>
                <a:cs typeface="+mj-cs"/>
              </a:rPr>
              <a:t>Life for me </a:t>
            </a:r>
            <a:r>
              <a:rPr lang="en-US" sz="4700" kern="1200" dirty="0" err="1">
                <a:solidFill>
                  <a:srgbClr val="FFFFFF"/>
                </a:solidFill>
                <a:latin typeface="+mj-lt"/>
                <a:ea typeface="+mj-ea"/>
                <a:cs typeface="+mj-cs"/>
              </a:rPr>
              <a:t>ain’t</a:t>
            </a:r>
            <a:r>
              <a:rPr lang="en-US" sz="4700" kern="1200" dirty="0">
                <a:solidFill>
                  <a:srgbClr val="FFFFFF"/>
                </a:solidFill>
                <a:latin typeface="+mj-lt"/>
                <a:ea typeface="+mj-ea"/>
                <a:cs typeface="+mj-cs"/>
              </a:rPr>
              <a:t> been no crystal stair</a:t>
            </a:r>
          </a:p>
        </p:txBody>
      </p:sp>
      <p:pic>
        <p:nvPicPr>
          <p:cNvPr id="14" name="Picture 13" descr="A black sign with white text&#10;&#10;Description automatically generated">
            <a:extLst>
              <a:ext uri="{FF2B5EF4-FFF2-40B4-BE49-F238E27FC236}">
                <a16:creationId xmlns:a16="http://schemas.microsoft.com/office/drawing/2014/main" id="{D8CE15F8-D338-40A5-AC0F-95881CAFB285}"/>
              </a:ext>
            </a:extLst>
          </p:cNvPr>
          <p:cNvPicPr>
            <a:picLocks noChangeAspect="1"/>
          </p:cNvPicPr>
          <p:nvPr/>
        </p:nvPicPr>
        <p:blipFill rotWithShape="1">
          <a:blip r:embed="rId7">
            <a:extLst>
              <a:ext uri="{28A0092B-C50C-407E-A947-70E740481C1C}">
                <a14:useLocalDpi xmlns:a14="http://schemas.microsoft.com/office/drawing/2010/main" val="0"/>
              </a:ext>
            </a:extLst>
          </a:blip>
          <a:srcRect l="6398" r="40263" b="-2"/>
          <a:stretch/>
        </p:blipFill>
        <p:spPr>
          <a:xfrm>
            <a:off x="2261968"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Tree>
    <p:extLst>
      <p:ext uri="{BB962C8B-B14F-4D97-AF65-F5344CB8AC3E}">
        <p14:creationId xmlns:p14="http://schemas.microsoft.com/office/powerpoint/2010/main" val="21672214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1606</Words>
  <Application>Microsoft Office PowerPoint</Application>
  <PresentationFormat>Widescreen</PresentationFormat>
  <Paragraphs>89</Paragraphs>
  <Slides>10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Who is Robert Smalls? Ex-slave, Deckhand, Ship Captain, Congressman</vt:lpstr>
      <vt:lpstr>Welcome to NNOA’s First Annual Black History Month Luncheon. </vt:lpstr>
      <vt:lpstr>PowerPoint Presentation</vt:lpstr>
      <vt:lpstr>Who was Robert Smalls?</vt:lpstr>
      <vt:lpstr>Slave</vt:lpstr>
      <vt:lpstr>Sailor</vt:lpstr>
      <vt:lpstr>Captain</vt:lpstr>
      <vt:lpstr>Congressman</vt:lpstr>
      <vt:lpstr>Life for me ain’t been no crystal stair</vt:lpstr>
      <vt:lpstr>…but…I’se still climbin’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is Robert Smalls? Ex-slave, Deckhand, Ship Captain, Congressman</dc:title>
  <dc:creator>matt b</dc:creator>
  <cp:lastModifiedBy>matt b</cp:lastModifiedBy>
  <cp:revision>24</cp:revision>
  <dcterms:created xsi:type="dcterms:W3CDTF">2020-02-20T23:07:14Z</dcterms:created>
  <dcterms:modified xsi:type="dcterms:W3CDTF">2020-02-27T00:49:39Z</dcterms:modified>
</cp:coreProperties>
</file>