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Default Extension="xlsx" ContentType="application/vnd.openxmlformats-officedocument.spreadsheetml.sheet"/>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rts/chart1.xml" ContentType="application/vnd.openxmlformats-officedocument.drawingml.chart+xml"/>
  <Override PartName="/ppt/notesSlides/notesSlide10.xml" ContentType="application/vnd.openxmlformats-officedocument.presentationml.notesSlide+xml"/>
  <Override PartName="/ppt/charts/chart2.xml" ContentType="application/vnd.openxmlformats-officedocument.drawingml.chart+xml"/>
  <Override PartName="/ppt/drawings/drawing1.xml" ContentType="application/vnd.openxmlformats-officedocument.drawingml.chartshapes+xml"/>
  <Override PartName="/ppt/notesSlides/notesSlide11.xml" ContentType="application/vnd.openxmlformats-officedocument.presentationml.notesSlide+xml"/>
  <Override PartName="/ppt/charts/chart3.xml" ContentType="application/vnd.openxmlformats-officedocument.drawingml.chart+xml"/>
  <Override PartName="/ppt/notesSlides/notesSlide12.xml" ContentType="application/vnd.openxmlformats-officedocument.presentationml.notesSlide+xml"/>
  <Override PartName="/ppt/charts/chart4.xml" ContentType="application/vnd.openxmlformats-officedocument.drawingml.char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drawings/drawing2.xml" ContentType="application/vnd.openxmlformats-officedocument.drawingml.chartshapes+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1" r:id="rId5"/>
  </p:sldMasterIdLst>
  <p:notesMasterIdLst>
    <p:notesMasterId r:id="rId37"/>
  </p:notesMasterIdLst>
  <p:handoutMasterIdLst>
    <p:handoutMasterId r:id="rId38"/>
  </p:handoutMasterIdLst>
  <p:sldIdLst>
    <p:sldId id="370" r:id="rId6"/>
    <p:sldId id="367" r:id="rId7"/>
    <p:sldId id="401" r:id="rId8"/>
    <p:sldId id="368" r:id="rId9"/>
    <p:sldId id="392" r:id="rId10"/>
    <p:sldId id="393" r:id="rId11"/>
    <p:sldId id="364" r:id="rId12"/>
    <p:sldId id="377" r:id="rId13"/>
    <p:sldId id="376" r:id="rId14"/>
    <p:sldId id="379" r:id="rId15"/>
    <p:sldId id="381" r:id="rId16"/>
    <p:sldId id="398" r:id="rId17"/>
    <p:sldId id="362" r:id="rId18"/>
    <p:sldId id="394" r:id="rId19"/>
    <p:sldId id="358" r:id="rId20"/>
    <p:sldId id="400" r:id="rId21"/>
    <p:sldId id="385" r:id="rId22"/>
    <p:sldId id="386" r:id="rId23"/>
    <p:sldId id="383" r:id="rId24"/>
    <p:sldId id="276" r:id="rId25"/>
    <p:sldId id="390" r:id="rId26"/>
    <p:sldId id="395" r:id="rId27"/>
    <p:sldId id="391" r:id="rId28"/>
    <p:sldId id="387" r:id="rId29"/>
    <p:sldId id="396" r:id="rId30"/>
    <p:sldId id="402" r:id="rId31"/>
    <p:sldId id="403" r:id="rId32"/>
    <p:sldId id="404" r:id="rId33"/>
    <p:sldId id="405" r:id="rId34"/>
    <p:sldId id="406" r:id="rId35"/>
    <p:sldId id="375" r:id="rId36"/>
  </p:sldIdLst>
  <p:sldSz cx="9144000" cy="6858000" type="screen4x3"/>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guide id="3" orient="horz" pos="2928">
          <p15:clr>
            <a:srgbClr val="A4A3A4"/>
          </p15:clr>
        </p15:guide>
        <p15:guide id="4" pos="2168">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717" autoAdjust="0"/>
    <p:restoredTop sz="82979" autoAdjust="0"/>
  </p:normalViewPr>
  <p:slideViewPr>
    <p:cSldViewPr>
      <p:cViewPr varScale="1">
        <p:scale>
          <a:sx n="62" d="100"/>
          <a:sy n="62" d="100"/>
        </p:scale>
        <p:origin x="1404" y="41"/>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90" d="100"/>
        <a:sy n="90" d="100"/>
      </p:scale>
      <p:origin x="0" y="0"/>
    </p:cViewPr>
  </p:sorterViewPr>
  <p:notesViewPr>
    <p:cSldViewPr>
      <p:cViewPr>
        <p:scale>
          <a:sx n="87" d="100"/>
          <a:sy n="87" d="100"/>
        </p:scale>
        <p:origin x="-1860" y="-72"/>
      </p:cViewPr>
      <p:guideLst>
        <p:guide orient="horz" pos="2880"/>
        <p:guide pos="2160"/>
        <p:guide orient="horz" pos="2928"/>
        <p:guide pos="216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tableStyles" Target="tableStyle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notesMaster" Target="notesMasters/notesMaster1.xml"/><Relationship Id="rId40"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microsoft.com/office/2015/10/relationships/revisionInfo" Target="revisionInfo.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1.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5.xml.rels><?xml version="1.0" encoding="UTF-8" standalone="yes"?>
<Relationships xmlns="http://schemas.openxmlformats.org/package/2006/relationships"><Relationship Id="rId3" Type="http://schemas.openxmlformats.org/officeDocument/2006/relationships/chartUserShapes" Target="../drawings/drawing2.xml"/><Relationship Id="rId2" Type="http://schemas.openxmlformats.org/officeDocument/2006/relationships/oleObject" Target="NULL" TargetMode="External"/><Relationship Id="rId1" Type="http://schemas.openxmlformats.org/officeDocument/2006/relationships/themeOverride" Target="../theme/themeOverrid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45908714240908566"/>
          <c:y val="1.5831559906363056E-2"/>
          <c:w val="0.54082596156961871"/>
          <c:h val="0.96214513726324735"/>
        </c:manualLayout>
      </c:layout>
      <c:barChart>
        <c:barDir val="bar"/>
        <c:grouping val="clustered"/>
        <c:varyColors val="0"/>
        <c:ser>
          <c:idx val="2"/>
          <c:order val="0"/>
          <c:tx>
            <c:strRef>
              <c:f>Sheet1!$B$1</c:f>
              <c:strCache>
                <c:ptCount val="1"/>
                <c:pt idx="0">
                  <c:v>Total</c:v>
                </c:pt>
              </c:strCache>
            </c:strRef>
          </c:tx>
          <c:spPr>
            <a:solidFill>
              <a:srgbClr val="FF3300"/>
            </a:solidFill>
            <a:effectLst>
              <a:outerShdw blurRad="50800" dist="38100" dir="2700000" algn="tl" rotWithShape="0">
                <a:schemeClr val="tx1">
                  <a:alpha val="40000"/>
                </a:schemeClr>
              </a:outerShdw>
            </a:effectLst>
          </c:spPr>
          <c:invertIfNegative val="0"/>
          <c:dLbls>
            <c:spPr>
              <a:noFill/>
              <a:ln>
                <a:noFill/>
              </a:ln>
              <a:effectLst/>
            </c:spPr>
            <c:txPr>
              <a:bodyPr/>
              <a:lstStyle/>
              <a:p>
                <a:pPr>
                  <a:defRPr>
                    <a:latin typeface="+mn-lt"/>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Sheet1!$A$2:$A$23</c:f>
              <c:strCache>
                <c:ptCount val="22"/>
                <c:pt idx="0">
                  <c:v>Indecent Exposure</c:v>
                </c:pt>
                <c:pt idx="1">
                  <c:v>Child Molestation</c:v>
                </c:pt>
                <c:pt idx="2">
                  <c:v>Drunk on Duty</c:v>
                </c:pt>
                <c:pt idx="3">
                  <c:v>Solicitation a Prostitute</c:v>
                </c:pt>
                <c:pt idx="4">
                  <c:v>Communication of Threats</c:v>
                </c:pt>
                <c:pt idx="5">
                  <c:v>Rape</c:v>
                </c:pt>
                <c:pt idx="6">
                  <c:v>Unauthorized Absence</c:v>
                </c:pt>
                <c:pt idx="7">
                  <c:v>Larceny</c:v>
                </c:pt>
                <c:pt idx="8">
                  <c:v>Sexual Harassment</c:v>
                </c:pt>
                <c:pt idx="9">
                  <c:v>False Official Statement</c:v>
                </c:pt>
                <c:pt idx="10">
                  <c:v>Fraud</c:v>
                </c:pt>
                <c:pt idx="11">
                  <c:v>Drug Offenses</c:v>
                </c:pt>
                <c:pt idx="12">
                  <c:v>Domestic Violence</c:v>
                </c:pt>
                <c:pt idx="13">
                  <c:v>Sexual Assault</c:v>
                </c:pt>
                <c:pt idx="14">
                  <c:v>Dereliction of Duty</c:v>
                </c:pt>
                <c:pt idx="15">
                  <c:v>Assault/Battery</c:v>
                </c:pt>
                <c:pt idx="16">
                  <c:v>Drunk and Disorderly</c:v>
                </c:pt>
                <c:pt idx="17">
                  <c:v>Fraternization</c:v>
                </c:pt>
                <c:pt idx="18">
                  <c:v>Conduct Unbecoming</c:v>
                </c:pt>
                <c:pt idx="19">
                  <c:v>Adultery</c:v>
                </c:pt>
                <c:pt idx="20">
                  <c:v>Orders Violation</c:v>
                </c:pt>
                <c:pt idx="21">
                  <c:v>DUI</c:v>
                </c:pt>
              </c:strCache>
            </c:strRef>
          </c:cat>
          <c:val>
            <c:numRef>
              <c:f>Sheet1!$B$2:$B$23</c:f>
              <c:numCache>
                <c:formatCode>General</c:formatCode>
                <c:ptCount val="22"/>
                <c:pt idx="0">
                  <c:v>7</c:v>
                </c:pt>
                <c:pt idx="1">
                  <c:v>10</c:v>
                </c:pt>
                <c:pt idx="2">
                  <c:v>12</c:v>
                </c:pt>
                <c:pt idx="3">
                  <c:v>10</c:v>
                </c:pt>
                <c:pt idx="4">
                  <c:v>13</c:v>
                </c:pt>
                <c:pt idx="5">
                  <c:v>19</c:v>
                </c:pt>
                <c:pt idx="6">
                  <c:v>19</c:v>
                </c:pt>
                <c:pt idx="7">
                  <c:v>52</c:v>
                </c:pt>
                <c:pt idx="8">
                  <c:v>55</c:v>
                </c:pt>
                <c:pt idx="9">
                  <c:v>73</c:v>
                </c:pt>
                <c:pt idx="10">
                  <c:v>75</c:v>
                </c:pt>
                <c:pt idx="11">
                  <c:v>79</c:v>
                </c:pt>
                <c:pt idx="12">
                  <c:v>78</c:v>
                </c:pt>
                <c:pt idx="13">
                  <c:v>84</c:v>
                </c:pt>
                <c:pt idx="14">
                  <c:v>92</c:v>
                </c:pt>
                <c:pt idx="15">
                  <c:v>125</c:v>
                </c:pt>
                <c:pt idx="16">
                  <c:v>136</c:v>
                </c:pt>
                <c:pt idx="17">
                  <c:v>165</c:v>
                </c:pt>
                <c:pt idx="18">
                  <c:v>249</c:v>
                </c:pt>
                <c:pt idx="19">
                  <c:v>284</c:v>
                </c:pt>
                <c:pt idx="20">
                  <c:v>309</c:v>
                </c:pt>
                <c:pt idx="21">
                  <c:v>551</c:v>
                </c:pt>
              </c:numCache>
            </c:numRef>
          </c:val>
          <c:extLst>
            <c:ext xmlns:c16="http://schemas.microsoft.com/office/drawing/2014/chart" uri="{C3380CC4-5D6E-409C-BE32-E72D297353CC}">
              <c16:uniqueId val="{00000000-72FF-463F-B9EF-088D7594D833}"/>
            </c:ext>
          </c:extLst>
        </c:ser>
        <c:dLbls>
          <c:showLegendKey val="0"/>
          <c:showVal val="0"/>
          <c:showCatName val="0"/>
          <c:showSerName val="0"/>
          <c:showPercent val="0"/>
          <c:showBubbleSize val="0"/>
        </c:dLbls>
        <c:gapWidth val="49"/>
        <c:axId val="46234624"/>
        <c:axId val="46240512"/>
      </c:barChart>
      <c:catAx>
        <c:axId val="46234624"/>
        <c:scaling>
          <c:orientation val="minMax"/>
        </c:scaling>
        <c:delete val="0"/>
        <c:axPos val="l"/>
        <c:numFmt formatCode="General" sourceLinked="1"/>
        <c:majorTickMark val="out"/>
        <c:minorTickMark val="none"/>
        <c:tickLblPos val="nextTo"/>
        <c:txPr>
          <a:bodyPr rot="0" vert="horz"/>
          <a:lstStyle/>
          <a:p>
            <a:pPr>
              <a:defRPr sz="1400" b="0" i="0" u="none" strike="noStrike" baseline="0">
                <a:solidFill>
                  <a:srgbClr val="000000"/>
                </a:solidFill>
                <a:latin typeface="+mn-lt"/>
                <a:ea typeface="Times New Roman"/>
                <a:cs typeface="Times New Roman"/>
              </a:defRPr>
            </a:pPr>
            <a:endParaRPr lang="en-US"/>
          </a:p>
        </c:txPr>
        <c:crossAx val="46240512"/>
        <c:crossesAt val="0"/>
        <c:auto val="0"/>
        <c:lblAlgn val="ctr"/>
        <c:lblOffset val="100"/>
        <c:noMultiLvlLbl val="0"/>
      </c:catAx>
      <c:valAx>
        <c:axId val="46240512"/>
        <c:scaling>
          <c:orientation val="minMax"/>
          <c:max val="600"/>
          <c:min val="0"/>
        </c:scaling>
        <c:delete val="0"/>
        <c:axPos val="b"/>
        <c:majorGridlines/>
        <c:numFmt formatCode="General" sourceLinked="1"/>
        <c:majorTickMark val="in"/>
        <c:minorTickMark val="none"/>
        <c:tickLblPos val="none"/>
        <c:crossAx val="46234624"/>
        <c:crosses val="autoZero"/>
        <c:crossBetween val="between"/>
        <c:majorUnit val="50"/>
        <c:minorUnit val="1"/>
      </c:valAx>
      <c:spPr>
        <a:noFill/>
        <a:ln w="25384">
          <a:noFill/>
        </a:ln>
      </c:spPr>
    </c:plotArea>
    <c:plotVisOnly val="1"/>
    <c:dispBlanksAs val="gap"/>
    <c:showDLblsOverMax val="0"/>
  </c:chart>
  <c:spPr>
    <a:noFill/>
  </c:spPr>
  <c:txPr>
    <a:bodyPr/>
    <a:lstStyle/>
    <a:p>
      <a:pPr>
        <a:defRPr sz="1889" b="0" i="0" u="none" strike="noStrike" baseline="0">
          <a:solidFill>
            <a:srgbClr val="000000"/>
          </a:solidFill>
          <a:latin typeface="Times New Roman"/>
          <a:ea typeface="Times New Roman"/>
          <a:cs typeface="Times New Roman"/>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9738229623951934E-2"/>
          <c:y val="2.8432878816978192E-2"/>
          <c:w val="0.94885594499802572"/>
          <c:h val="0.92835970808526957"/>
        </c:manualLayout>
      </c:layout>
      <c:barChart>
        <c:barDir val="col"/>
        <c:grouping val="stacked"/>
        <c:varyColors val="0"/>
        <c:ser>
          <c:idx val="2"/>
          <c:order val="0"/>
          <c:tx>
            <c:strRef>
              <c:f>Sheet1!$B$1</c:f>
              <c:strCache>
                <c:ptCount val="1"/>
                <c:pt idx="0">
                  <c:v>Last 12 Months</c:v>
                </c:pt>
              </c:strCache>
            </c:strRef>
          </c:tx>
          <c:spPr>
            <a:solidFill>
              <a:srgbClr val="0066FF"/>
            </a:solidFill>
            <a:effectLst>
              <a:outerShdw blurRad="50800" dist="38100" dir="2700000" algn="tl" rotWithShape="0">
                <a:prstClr val="black">
                  <a:alpha val="40000"/>
                </a:prstClr>
              </a:outerShdw>
            </a:effectLst>
          </c:spPr>
          <c:invertIfNegative val="0"/>
          <c:dLbls>
            <c:dLbl>
              <c:idx val="0"/>
              <c:layout>
                <c:manualLayout>
                  <c:x val="-1.440922190201729E-3"/>
                  <c:y val="-3.2239240642864847E-2"/>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38C9-4737-ACE0-22D8C304DBE5}"/>
                </c:ext>
              </c:extLst>
            </c:dLbl>
            <c:dLbl>
              <c:idx val="3"/>
              <c:layout>
                <c:manualLayout>
                  <c:x val="-1.440922190201729E-3"/>
                  <c:y val="-9.6974256642577208E-2"/>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38C9-4737-ACE0-22D8C304DBE5}"/>
                </c:ext>
              </c:extLst>
            </c:dLbl>
            <c:dLbl>
              <c:idx val="6"/>
              <c:layout>
                <c:manualLayout>
                  <c:x val="-1.440922190201729E-3"/>
                  <c:y val="-4.67175421565455E-2"/>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8C9-4737-ACE0-22D8C304DBE5}"/>
                </c:ext>
              </c:extLst>
            </c:dLbl>
            <c:dLbl>
              <c:idx val="9"/>
              <c:layout>
                <c:manualLayout>
                  <c:x val="0"/>
                  <c:y val="-4.8220975802682198E-2"/>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8C9-4737-ACE0-22D8C304DBE5}"/>
                </c:ext>
              </c:extLst>
            </c:dLbl>
            <c:dLbl>
              <c:idx val="12"/>
              <c:delete val="1"/>
              <c:extLst>
                <c:ext xmlns:c15="http://schemas.microsoft.com/office/drawing/2012/chart" uri="{CE6537A1-D6FC-4f65-9D91-7224C49458BB}"/>
                <c:ext xmlns:c16="http://schemas.microsoft.com/office/drawing/2014/chart" uri="{C3380CC4-5D6E-409C-BE32-E72D297353CC}">
                  <c16:uniqueId val="{00000004-38C9-4737-ACE0-22D8C304DBE5}"/>
                </c:ext>
              </c:extLst>
            </c:dLbl>
            <c:dLbl>
              <c:idx val="15"/>
              <c:layout>
                <c:manualLayout>
                  <c:x val="1.4409221902016234E-3"/>
                  <c:y val="-0.27709811958436703"/>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38C9-4737-ACE0-22D8C304DBE5}"/>
                </c:ext>
              </c:extLst>
            </c:dLbl>
            <c:dLbl>
              <c:idx val="18"/>
              <c:layout>
                <c:manualLayout>
                  <c:x val="-2.881844380403458E-3"/>
                  <c:y val="-0.31341477007154933"/>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38C9-4737-ACE0-22D8C304DBE5}"/>
                </c:ext>
              </c:extLst>
            </c:dLbl>
            <c:dLbl>
              <c:idx val="21"/>
              <c:layout>
                <c:manualLayout>
                  <c:x val="0"/>
                  <c:y val="-0.43711250134829038"/>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38C9-4737-ACE0-22D8C304DBE5}"/>
                </c:ext>
              </c:extLst>
            </c:dLbl>
            <c:dLbl>
              <c:idx val="24"/>
              <c:layout>
                <c:manualLayout>
                  <c:x val="1.4406952733212767E-3"/>
                  <c:y val="-0.24293603710495093"/>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38C9-4737-ACE0-22D8C304DBE5}"/>
                </c:ext>
              </c:extLst>
            </c:dLbl>
            <c:dLbl>
              <c:idx val="27"/>
              <c:layout>
                <c:manualLayout>
                  <c:x val="-1.4410356486419026E-3"/>
                  <c:y val="-0.16219124150577069"/>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38C9-4737-ACE0-22D8C304DBE5}"/>
                </c:ext>
              </c:extLst>
            </c:dLbl>
            <c:dLbl>
              <c:idx val="30"/>
              <c:layout>
                <c:manualLayout>
                  <c:x val="2.881844380403458E-3"/>
                  <c:y val="-0.1180043504835869"/>
                </c:manualLayout>
              </c:layout>
              <c:spPr/>
              <c:txPr>
                <a:bodyPr/>
                <a:lstStyle/>
                <a:p>
                  <a:pPr>
                    <a:defRPr sz="1381"/>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38C9-4737-ACE0-22D8C304DBE5}"/>
                </c:ext>
              </c:extLst>
            </c:dLbl>
            <c:spPr>
              <a:noFill/>
              <a:ln>
                <a:noFill/>
              </a:ln>
              <a:effectLst/>
            </c:spPr>
            <c:txPr>
              <a:bodyPr/>
              <a:lstStyle/>
              <a:p>
                <a:pPr>
                  <a:defRPr sz="1381"/>
                </a:pPr>
                <a:endParaRPr lang="en-US"/>
              </a:p>
            </c:tx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Sheet1!$A$2:$A$33</c:f>
              <c:strCache>
                <c:ptCount val="31"/>
                <c:pt idx="0">
                  <c:v>WO</c:v>
                </c:pt>
                <c:pt idx="3">
                  <c:v>CWO2</c:v>
                </c:pt>
                <c:pt idx="6">
                  <c:v>CWO3</c:v>
                </c:pt>
                <c:pt idx="9">
                  <c:v>CWO4</c:v>
                </c:pt>
                <c:pt idx="12">
                  <c:v>CWO5</c:v>
                </c:pt>
                <c:pt idx="15">
                  <c:v>2ndLt</c:v>
                </c:pt>
                <c:pt idx="18">
                  <c:v>1stLt</c:v>
                </c:pt>
                <c:pt idx="21">
                  <c:v>Capt</c:v>
                </c:pt>
                <c:pt idx="24">
                  <c:v>Maj</c:v>
                </c:pt>
                <c:pt idx="27">
                  <c:v>LtCol</c:v>
                </c:pt>
                <c:pt idx="30">
                  <c:v>Col</c:v>
                </c:pt>
              </c:strCache>
            </c:strRef>
          </c:cat>
          <c:val>
            <c:numRef>
              <c:f>Sheet1!$B$2:$B$32</c:f>
              <c:numCache>
                <c:formatCode>General</c:formatCode>
                <c:ptCount val="31"/>
                <c:pt idx="0">
                  <c:v>1</c:v>
                </c:pt>
                <c:pt idx="3">
                  <c:v>12</c:v>
                </c:pt>
                <c:pt idx="6">
                  <c:v>5</c:v>
                </c:pt>
                <c:pt idx="9">
                  <c:v>5</c:v>
                </c:pt>
                <c:pt idx="12">
                  <c:v>2</c:v>
                </c:pt>
                <c:pt idx="15">
                  <c:v>39</c:v>
                </c:pt>
                <c:pt idx="18">
                  <c:v>44</c:v>
                </c:pt>
                <c:pt idx="21">
                  <c:v>63</c:v>
                </c:pt>
                <c:pt idx="24">
                  <c:v>32</c:v>
                </c:pt>
                <c:pt idx="27">
                  <c:v>21</c:v>
                </c:pt>
                <c:pt idx="30">
                  <c:v>13</c:v>
                </c:pt>
              </c:numCache>
            </c:numRef>
          </c:val>
          <c:extLst>
            <c:ext xmlns:c16="http://schemas.microsoft.com/office/drawing/2014/chart" uri="{C3380CC4-5D6E-409C-BE32-E72D297353CC}">
              <c16:uniqueId val="{0000000B-38C9-4737-ACE0-22D8C304DBE5}"/>
            </c:ext>
          </c:extLst>
        </c:ser>
        <c:dLbls>
          <c:showLegendKey val="0"/>
          <c:showVal val="0"/>
          <c:showCatName val="0"/>
          <c:showSerName val="0"/>
          <c:showPercent val="0"/>
          <c:showBubbleSize val="0"/>
        </c:dLbls>
        <c:gapWidth val="0"/>
        <c:overlap val="100"/>
        <c:axId val="48093440"/>
        <c:axId val="48099328"/>
      </c:barChart>
      <c:catAx>
        <c:axId val="48093440"/>
        <c:scaling>
          <c:orientation val="minMax"/>
        </c:scaling>
        <c:delete val="0"/>
        <c:axPos val="b"/>
        <c:numFmt formatCode="General" sourceLinked="1"/>
        <c:majorTickMark val="out"/>
        <c:minorTickMark val="none"/>
        <c:tickLblPos val="nextTo"/>
        <c:txPr>
          <a:bodyPr/>
          <a:lstStyle/>
          <a:p>
            <a:pPr>
              <a:defRPr sz="1380"/>
            </a:pPr>
            <a:endParaRPr lang="en-US"/>
          </a:p>
        </c:txPr>
        <c:crossAx val="48099328"/>
        <c:crosses val="autoZero"/>
        <c:auto val="1"/>
        <c:lblAlgn val="ctr"/>
        <c:lblOffset val="100"/>
        <c:noMultiLvlLbl val="0"/>
      </c:catAx>
      <c:valAx>
        <c:axId val="48099328"/>
        <c:scaling>
          <c:orientation val="minMax"/>
        </c:scaling>
        <c:delete val="0"/>
        <c:axPos val="l"/>
        <c:majorGridlines/>
        <c:numFmt formatCode="General" sourceLinked="1"/>
        <c:majorTickMark val="out"/>
        <c:minorTickMark val="none"/>
        <c:tickLblPos val="nextTo"/>
        <c:crossAx val="48093440"/>
        <c:crosses val="autoZero"/>
        <c:crossBetween val="between"/>
      </c:valAx>
      <c:spPr>
        <a:noFill/>
        <a:ln w="25389">
          <a:noFill/>
        </a:ln>
      </c:spPr>
    </c:plotArea>
    <c:plotVisOnly val="1"/>
    <c:dispBlanksAs val="gap"/>
    <c:showDLblsOverMax val="0"/>
  </c:chart>
  <c:txPr>
    <a:bodyPr/>
    <a:lstStyle/>
    <a:p>
      <a:pPr>
        <a:defRPr sz="1138"/>
      </a:pPr>
      <a:endParaRPr lang="en-US"/>
    </a:p>
  </c:txPr>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31485613920188144"/>
          <c:y val="4.7806534409855654E-2"/>
          <c:w val="0.66795427227303494"/>
          <c:h val="0.91521619523363318"/>
        </c:manualLayout>
      </c:layout>
      <c:barChart>
        <c:barDir val="bar"/>
        <c:grouping val="stacked"/>
        <c:varyColors val="0"/>
        <c:ser>
          <c:idx val="0"/>
          <c:order val="0"/>
          <c:tx>
            <c:v>CWO/WO</c:v>
          </c:tx>
          <c:spPr>
            <a:effectLst>
              <a:outerShdw blurRad="50800" dist="38100" dir="2700000" algn="tl" rotWithShape="0">
                <a:prstClr val="black">
                  <a:alpha val="40000"/>
                </a:prst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D2AD-493A-9101-3792B766A78F}"/>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2AD-493A-9101-3792B766A78F}"/>
                </c:ext>
              </c:extLst>
            </c:dLbl>
            <c:dLbl>
              <c:idx val="3"/>
              <c:spPr/>
              <c:txPr>
                <a:bodyPr/>
                <a:lstStyle/>
                <a:p>
                  <a:pPr>
                    <a:defRPr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2AD-493A-9101-3792B766A78F}"/>
                </c:ext>
              </c:extLst>
            </c:dLbl>
            <c:dLbl>
              <c:idx val="5"/>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2AD-493A-9101-3792B766A78F}"/>
                </c:ext>
              </c:extLst>
            </c:dLbl>
            <c:dLbl>
              <c:idx val="6"/>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2AD-493A-9101-3792B766A78F}"/>
                </c:ext>
              </c:extLst>
            </c:dLbl>
            <c:dLbl>
              <c:idx val="7"/>
              <c:layout>
                <c:manualLayout>
                  <c:x val="2.8076744132319725E-3"/>
                  <c:y val="8.0413940399585217E-17"/>
                </c:manualLayout>
              </c:layout>
              <c:spPr/>
              <c:txPr>
                <a:bodyPr/>
                <a:lstStyle/>
                <a:p>
                  <a:pPr>
                    <a:defRPr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D2AD-493A-9101-3792B766A78F}"/>
                </c:ext>
              </c:extLst>
            </c:dLbl>
            <c:dLbl>
              <c:idx val="8"/>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D2AD-493A-9101-3792B766A78F}"/>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D2AD-493A-9101-3792B766A78F}"/>
                </c:ext>
              </c:extLst>
            </c:dLbl>
            <c:dLbl>
              <c:idx val="1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D2AD-493A-9101-3792B766A78F}"/>
                </c:ext>
              </c:extLst>
            </c:dLbl>
            <c:dLbl>
              <c:idx val="11"/>
              <c:delete val="1"/>
              <c:extLst>
                <c:ext xmlns:c15="http://schemas.microsoft.com/office/drawing/2012/chart" uri="{CE6537A1-D6FC-4f65-9D91-7224C49458BB}"/>
                <c:ext xmlns:c16="http://schemas.microsoft.com/office/drawing/2014/chart" uri="{C3380CC4-5D6E-409C-BE32-E72D297353CC}">
                  <c16:uniqueId val="{00000009-D2AD-493A-9101-3792B766A78F}"/>
                </c:ext>
              </c:extLst>
            </c:dLbl>
            <c:dLbl>
              <c:idx val="12"/>
              <c:spPr/>
              <c:txPr>
                <a:bodyPr/>
                <a:lstStyle/>
                <a:p>
                  <a:pPr>
                    <a:defRPr b="1">
                      <a:solidFill>
                        <a:schemeClr val="bg1"/>
                      </a:solidFill>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D2AD-493A-9101-3792B766A78F}"/>
                </c:ext>
              </c:extLst>
            </c:dLbl>
            <c:spPr>
              <a:noFill/>
              <a:ln>
                <a:noFill/>
              </a:ln>
              <a:effectLst/>
            </c:spPr>
            <c:txPr>
              <a:bodyPr/>
              <a:lstStyle/>
              <a:p>
                <a:pPr>
                  <a:defRPr b="1">
                    <a:solidFill>
                      <a:schemeClr val="bg1"/>
                    </a:solidFill>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DUI</c:v>
                </c:pt>
                <c:pt idx="1">
                  <c:v>Fraternization</c:v>
                </c:pt>
                <c:pt idx="2">
                  <c:v>Orders Violation</c:v>
                </c:pt>
                <c:pt idx="3">
                  <c:v>Adultery</c:v>
                </c:pt>
                <c:pt idx="4">
                  <c:v>Assault/Battery</c:v>
                </c:pt>
                <c:pt idx="5">
                  <c:v>Drunk and Disorderly</c:v>
                </c:pt>
                <c:pt idx="6">
                  <c:v>False Official Statement</c:v>
                </c:pt>
                <c:pt idx="7">
                  <c:v>Drug Offenses</c:v>
                </c:pt>
                <c:pt idx="8">
                  <c:v>Sexual Harassment</c:v>
                </c:pt>
                <c:pt idx="9">
                  <c:v>Conduct Unbecoming</c:v>
                </c:pt>
                <c:pt idx="10">
                  <c:v>Unduly Familiar Relationship w/ Civilian</c:v>
                </c:pt>
                <c:pt idx="11">
                  <c:v>Sexual Assault</c:v>
                </c:pt>
                <c:pt idx="12">
                  <c:v>Domestic Violence</c:v>
                </c:pt>
              </c:strCache>
            </c:strRef>
          </c:cat>
          <c:val>
            <c:numRef>
              <c:f>Sheet1!$B$2:$B$14</c:f>
              <c:numCache>
                <c:formatCode>General</c:formatCode>
                <c:ptCount val="13"/>
                <c:pt idx="0">
                  <c:v>6</c:v>
                </c:pt>
                <c:pt idx="1">
                  <c:v>1</c:v>
                </c:pt>
                <c:pt idx="2">
                  <c:v>4</c:v>
                </c:pt>
                <c:pt idx="3">
                  <c:v>2</c:v>
                </c:pt>
                <c:pt idx="4">
                  <c:v>3</c:v>
                </c:pt>
                <c:pt idx="5">
                  <c:v>1</c:v>
                </c:pt>
                <c:pt idx="6">
                  <c:v>1</c:v>
                </c:pt>
                <c:pt idx="8">
                  <c:v>1</c:v>
                </c:pt>
                <c:pt idx="9">
                  <c:v>4</c:v>
                </c:pt>
                <c:pt idx="10">
                  <c:v>1</c:v>
                </c:pt>
                <c:pt idx="12">
                  <c:v>1</c:v>
                </c:pt>
              </c:numCache>
            </c:numRef>
          </c:val>
          <c:extLst>
            <c:ext xmlns:c16="http://schemas.microsoft.com/office/drawing/2014/chart" uri="{C3380CC4-5D6E-409C-BE32-E72D297353CC}">
              <c16:uniqueId val="{0000000B-D2AD-493A-9101-3792B766A78F}"/>
            </c:ext>
          </c:extLst>
        </c:ser>
        <c:ser>
          <c:idx val="1"/>
          <c:order val="1"/>
          <c:tx>
            <c:v>Company Grade</c:v>
          </c:tx>
          <c:spPr>
            <a:solidFill>
              <a:srgbClr val="92D050"/>
            </a:solidFill>
            <a:effectLst>
              <a:outerShdw blurRad="50800" dist="38100" dir="2700000" algn="tl" rotWithShape="0">
                <a:prstClr val="black">
                  <a:alpha val="40000"/>
                </a:prstClr>
              </a:outerShdw>
            </a:effectLst>
          </c:spPr>
          <c:invertIfNegative val="0"/>
          <c:dLbls>
            <c:dLbl>
              <c:idx val="8"/>
              <c:layout>
                <c:manualLayout>
                  <c:x val="1.8788163457022077E-3"/>
                  <c:y val="-1.6375374809621277E-3"/>
                </c:manualLayout>
              </c:layout>
              <c:spPr/>
              <c:txPr>
                <a:bodyPr/>
                <a:lstStyle/>
                <a:p>
                  <a:pPr>
                    <a:defRPr b="1">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D2AD-493A-9101-3792B766A78F}"/>
                </c:ext>
              </c:extLst>
            </c:dLbl>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DUI</c:v>
                </c:pt>
                <c:pt idx="1">
                  <c:v>Fraternization</c:v>
                </c:pt>
                <c:pt idx="2">
                  <c:v>Orders Violation</c:v>
                </c:pt>
                <c:pt idx="3">
                  <c:v>Adultery</c:v>
                </c:pt>
                <c:pt idx="4">
                  <c:v>Assault/Battery</c:v>
                </c:pt>
                <c:pt idx="5">
                  <c:v>Drunk and Disorderly</c:v>
                </c:pt>
                <c:pt idx="6">
                  <c:v>False Official Statement</c:v>
                </c:pt>
                <c:pt idx="7">
                  <c:v>Drug Offenses</c:v>
                </c:pt>
                <c:pt idx="8">
                  <c:v>Sexual Harassment</c:v>
                </c:pt>
                <c:pt idx="9">
                  <c:v>Conduct Unbecoming</c:v>
                </c:pt>
                <c:pt idx="10">
                  <c:v>Unduly Familiar Relationship w/ Civilian</c:v>
                </c:pt>
                <c:pt idx="11">
                  <c:v>Sexual Assault</c:v>
                </c:pt>
                <c:pt idx="12">
                  <c:v>Domestic Violence</c:v>
                </c:pt>
              </c:strCache>
            </c:strRef>
          </c:cat>
          <c:val>
            <c:numRef>
              <c:f>Sheet1!$C$2:$C$14</c:f>
              <c:numCache>
                <c:formatCode>General</c:formatCode>
                <c:ptCount val="13"/>
                <c:pt idx="0">
                  <c:v>18</c:v>
                </c:pt>
                <c:pt idx="1">
                  <c:v>12</c:v>
                </c:pt>
                <c:pt idx="2">
                  <c:v>10</c:v>
                </c:pt>
                <c:pt idx="3">
                  <c:v>13</c:v>
                </c:pt>
                <c:pt idx="4">
                  <c:v>8</c:v>
                </c:pt>
                <c:pt idx="5">
                  <c:v>23</c:v>
                </c:pt>
                <c:pt idx="6">
                  <c:v>7</c:v>
                </c:pt>
                <c:pt idx="7">
                  <c:v>8</c:v>
                </c:pt>
                <c:pt idx="8">
                  <c:v>4</c:v>
                </c:pt>
                <c:pt idx="9">
                  <c:v>13</c:v>
                </c:pt>
                <c:pt idx="10">
                  <c:v>1</c:v>
                </c:pt>
                <c:pt idx="11">
                  <c:v>9</c:v>
                </c:pt>
                <c:pt idx="12">
                  <c:v>3</c:v>
                </c:pt>
              </c:numCache>
            </c:numRef>
          </c:val>
          <c:extLst>
            <c:ext xmlns:c16="http://schemas.microsoft.com/office/drawing/2014/chart" uri="{C3380CC4-5D6E-409C-BE32-E72D297353CC}">
              <c16:uniqueId val="{0000000D-D2AD-493A-9101-3792B766A78F}"/>
            </c:ext>
          </c:extLst>
        </c:ser>
        <c:ser>
          <c:idx val="2"/>
          <c:order val="2"/>
          <c:tx>
            <c:v>Maj</c:v>
          </c:tx>
          <c:spPr>
            <a:solidFill>
              <a:srgbClr val="FFC000"/>
            </a:solidFill>
            <a:effectLst>
              <a:outerShdw blurRad="50800" dist="38100" dir="2700000" algn="tl" rotWithShape="0">
                <a:prstClr val="black">
                  <a:alpha val="40000"/>
                </a:prstClr>
              </a:outerShdw>
            </a:effectLst>
          </c:spPr>
          <c:invertIfNegative val="0"/>
          <c:dLbls>
            <c:dLbl>
              <c:idx val="8"/>
              <c:delete val="1"/>
              <c:extLst>
                <c:ext xmlns:c15="http://schemas.microsoft.com/office/drawing/2012/chart" uri="{CE6537A1-D6FC-4f65-9D91-7224C49458BB}"/>
                <c:ext xmlns:c16="http://schemas.microsoft.com/office/drawing/2014/chart" uri="{C3380CC4-5D6E-409C-BE32-E72D297353CC}">
                  <c16:uniqueId val="{0000000E-D2AD-493A-9101-3792B766A78F}"/>
                </c:ext>
              </c:extLst>
            </c:dLbl>
            <c:dLbl>
              <c:idx val="12"/>
              <c:layout>
                <c:manualLayout>
                  <c:x val="1.2634534859543826E-2"/>
                  <c:y val="-2.1931328004076581E-3"/>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D2AD-493A-9101-3792B766A78F}"/>
                </c:ext>
              </c:extLst>
            </c:dLbl>
            <c:spPr>
              <a:noFill/>
              <a:ln>
                <a:noFill/>
              </a:ln>
              <a:effectLst/>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DUI</c:v>
                </c:pt>
                <c:pt idx="1">
                  <c:v>Fraternization</c:v>
                </c:pt>
                <c:pt idx="2">
                  <c:v>Orders Violation</c:v>
                </c:pt>
                <c:pt idx="3">
                  <c:v>Adultery</c:v>
                </c:pt>
                <c:pt idx="4">
                  <c:v>Assault/Battery</c:v>
                </c:pt>
                <c:pt idx="5">
                  <c:v>Drunk and Disorderly</c:v>
                </c:pt>
                <c:pt idx="6">
                  <c:v>False Official Statement</c:v>
                </c:pt>
                <c:pt idx="7">
                  <c:v>Drug Offenses</c:v>
                </c:pt>
                <c:pt idx="8">
                  <c:v>Sexual Harassment</c:v>
                </c:pt>
                <c:pt idx="9">
                  <c:v>Conduct Unbecoming</c:v>
                </c:pt>
                <c:pt idx="10">
                  <c:v>Unduly Familiar Relationship w/ Civilian</c:v>
                </c:pt>
                <c:pt idx="11">
                  <c:v>Sexual Assault</c:v>
                </c:pt>
                <c:pt idx="12">
                  <c:v>Domestic Violence</c:v>
                </c:pt>
              </c:strCache>
            </c:strRef>
          </c:cat>
          <c:val>
            <c:numRef>
              <c:f>Sheet1!$D$2:$D$14</c:f>
              <c:numCache>
                <c:formatCode>General</c:formatCode>
                <c:ptCount val="13"/>
                <c:pt idx="0">
                  <c:v>3</c:v>
                </c:pt>
                <c:pt idx="2">
                  <c:v>6</c:v>
                </c:pt>
                <c:pt idx="3">
                  <c:v>4</c:v>
                </c:pt>
                <c:pt idx="5">
                  <c:v>3</c:v>
                </c:pt>
                <c:pt idx="6">
                  <c:v>3</c:v>
                </c:pt>
                <c:pt idx="7">
                  <c:v>1</c:v>
                </c:pt>
                <c:pt idx="9">
                  <c:v>4</c:v>
                </c:pt>
                <c:pt idx="10">
                  <c:v>1</c:v>
                </c:pt>
                <c:pt idx="11">
                  <c:v>1</c:v>
                </c:pt>
              </c:numCache>
            </c:numRef>
          </c:val>
          <c:extLst>
            <c:ext xmlns:c16="http://schemas.microsoft.com/office/drawing/2014/chart" uri="{C3380CC4-5D6E-409C-BE32-E72D297353CC}">
              <c16:uniqueId val="{00000010-D2AD-493A-9101-3792B766A78F}"/>
            </c:ext>
          </c:extLst>
        </c:ser>
        <c:ser>
          <c:idx val="3"/>
          <c:order val="3"/>
          <c:tx>
            <c:v>LtCol</c:v>
          </c:tx>
          <c:spPr>
            <a:solidFill>
              <a:schemeClr val="accent5">
                <a:lumMod val="60000"/>
                <a:lumOff val="40000"/>
              </a:schemeClr>
            </a:solidFill>
            <a:effectLst>
              <a:outerShdw blurRad="50800" dist="38100" dir="2700000" algn="tl" rotWithShape="0">
                <a:prstClr val="black">
                  <a:alpha val="40000"/>
                </a:prstClr>
              </a:outerShdw>
            </a:effectLst>
          </c:spPr>
          <c:invertIfNegative val="0"/>
          <c:dLbls>
            <c:dLbl>
              <c:idx val="0"/>
              <c:layout>
                <c:manualLayout>
                  <c:x val="2.8076744132319725E-3"/>
                  <c:y val="-6.5783622754909815E-3"/>
                </c:manualLayout>
              </c:layout>
              <c:tx>
                <c:rich>
                  <a:bodyPr/>
                  <a:lstStyle/>
                  <a:p>
                    <a:r>
                      <a:rPr lang="en-US" dirty="0"/>
                      <a:t>1</a:t>
                    </a:r>
                  </a:p>
                </c:rich>
              </c:tx>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D2AD-493A-9101-3792B766A78F}"/>
                </c:ext>
              </c:extLst>
            </c:dLbl>
            <c:dLbl>
              <c:idx val="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D2AD-493A-9101-3792B766A78F}"/>
                </c:ext>
              </c:extLst>
            </c:dLbl>
            <c:dLbl>
              <c:idx val="3"/>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D2AD-493A-9101-3792B766A78F}"/>
                </c:ext>
              </c:extLst>
            </c:dLbl>
            <c:dLbl>
              <c:idx val="4"/>
              <c:delete val="1"/>
              <c:extLst>
                <c:ext xmlns:c15="http://schemas.microsoft.com/office/drawing/2012/chart" uri="{CE6537A1-D6FC-4f65-9D91-7224C49458BB}"/>
                <c:ext xmlns:c16="http://schemas.microsoft.com/office/drawing/2014/chart" uri="{C3380CC4-5D6E-409C-BE32-E72D297353CC}">
                  <c16:uniqueId val="{00000014-D2AD-493A-9101-3792B766A78F}"/>
                </c:ext>
              </c:extLst>
            </c:dLbl>
            <c:dLbl>
              <c:idx val="5"/>
              <c:delete val="1"/>
              <c:extLst>
                <c:ext xmlns:c15="http://schemas.microsoft.com/office/drawing/2012/chart" uri="{CE6537A1-D6FC-4f65-9D91-7224C49458BB}"/>
                <c:ext xmlns:c16="http://schemas.microsoft.com/office/drawing/2014/chart" uri="{C3380CC4-5D6E-409C-BE32-E72D297353CC}">
                  <c16:uniqueId val="{00000015-D2AD-493A-9101-3792B766A78F}"/>
                </c:ext>
              </c:extLst>
            </c:dLbl>
            <c:dLbl>
              <c:idx val="7"/>
              <c:delete val="1"/>
              <c:extLst>
                <c:ext xmlns:c15="http://schemas.microsoft.com/office/drawing/2012/chart" uri="{CE6537A1-D6FC-4f65-9D91-7224C49458BB}"/>
                <c:ext xmlns:c16="http://schemas.microsoft.com/office/drawing/2014/chart" uri="{C3380CC4-5D6E-409C-BE32-E72D297353CC}">
                  <c16:uniqueId val="{00000016-D2AD-493A-9101-3792B766A78F}"/>
                </c:ext>
              </c:extLst>
            </c:dLbl>
            <c:dLbl>
              <c:idx val="8"/>
              <c:delete val="1"/>
              <c:extLst>
                <c:ext xmlns:c15="http://schemas.microsoft.com/office/drawing/2012/chart" uri="{CE6537A1-D6FC-4f65-9D91-7224C49458BB}"/>
                <c:ext xmlns:c16="http://schemas.microsoft.com/office/drawing/2014/chart" uri="{C3380CC4-5D6E-409C-BE32-E72D297353CC}">
                  <c16:uniqueId val="{00000017-D2AD-493A-9101-3792B766A78F}"/>
                </c:ext>
              </c:extLst>
            </c:dLbl>
            <c:dLbl>
              <c:idx val="10"/>
              <c:layout>
                <c:manualLayout>
                  <c:x val="-1.8788163457022077E-3"/>
                  <c:y val="1.6381822315255431E-3"/>
                </c:manualLayout>
              </c:layout>
              <c:spPr/>
              <c:txPr>
                <a:bodyPr/>
                <a:lstStyle/>
                <a:p>
                  <a:pPr>
                    <a:defRPr b="1">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D2AD-493A-9101-3792B766A78F}"/>
                </c:ext>
              </c:extLst>
            </c:dLbl>
            <c:dLbl>
              <c:idx val="11"/>
              <c:delete val="1"/>
              <c:extLst>
                <c:ext xmlns:c15="http://schemas.microsoft.com/office/drawing/2012/chart" uri="{CE6537A1-D6FC-4f65-9D91-7224C49458BB}"/>
                <c:ext xmlns:c16="http://schemas.microsoft.com/office/drawing/2014/chart" uri="{C3380CC4-5D6E-409C-BE32-E72D297353CC}">
                  <c16:uniqueId val="{00000019-D2AD-493A-9101-3792B766A78F}"/>
                </c:ext>
              </c:extLst>
            </c:dLbl>
            <c:dLbl>
              <c:idx val="12"/>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D2AD-493A-9101-3792B766A78F}"/>
                </c:ext>
              </c:extLst>
            </c:dLbl>
            <c:spPr>
              <a:noFill/>
              <a:ln>
                <a:noFill/>
              </a:ln>
              <a:effectLst/>
            </c:spPr>
            <c:txPr>
              <a:bodyPr/>
              <a:lstStyle/>
              <a:p>
                <a:pPr>
                  <a:defRPr b="1">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DUI</c:v>
                </c:pt>
                <c:pt idx="1">
                  <c:v>Fraternization</c:v>
                </c:pt>
                <c:pt idx="2">
                  <c:v>Orders Violation</c:v>
                </c:pt>
                <c:pt idx="3">
                  <c:v>Adultery</c:v>
                </c:pt>
                <c:pt idx="4">
                  <c:v>Assault/Battery</c:v>
                </c:pt>
                <c:pt idx="5">
                  <c:v>Drunk and Disorderly</c:v>
                </c:pt>
                <c:pt idx="6">
                  <c:v>False Official Statement</c:v>
                </c:pt>
                <c:pt idx="7">
                  <c:v>Drug Offenses</c:v>
                </c:pt>
                <c:pt idx="8">
                  <c:v>Sexual Harassment</c:v>
                </c:pt>
                <c:pt idx="9">
                  <c:v>Conduct Unbecoming</c:v>
                </c:pt>
                <c:pt idx="10">
                  <c:v>Unduly Familiar Relationship w/ Civilian</c:v>
                </c:pt>
                <c:pt idx="11">
                  <c:v>Sexual Assault</c:v>
                </c:pt>
                <c:pt idx="12">
                  <c:v>Domestic Violence</c:v>
                </c:pt>
              </c:strCache>
            </c:strRef>
          </c:cat>
          <c:val>
            <c:numRef>
              <c:f>Sheet1!$E$2:$E$14</c:f>
              <c:numCache>
                <c:formatCode>General</c:formatCode>
                <c:ptCount val="13"/>
                <c:pt idx="2">
                  <c:v>6</c:v>
                </c:pt>
                <c:pt idx="3">
                  <c:v>1</c:v>
                </c:pt>
                <c:pt idx="6">
                  <c:v>1</c:v>
                </c:pt>
                <c:pt idx="9">
                  <c:v>4</c:v>
                </c:pt>
                <c:pt idx="12">
                  <c:v>2</c:v>
                </c:pt>
              </c:numCache>
            </c:numRef>
          </c:val>
          <c:extLst>
            <c:ext xmlns:c16="http://schemas.microsoft.com/office/drawing/2014/chart" uri="{C3380CC4-5D6E-409C-BE32-E72D297353CC}">
              <c16:uniqueId val="{0000001B-D2AD-493A-9101-3792B766A78F}"/>
            </c:ext>
          </c:extLst>
        </c:ser>
        <c:ser>
          <c:idx val="4"/>
          <c:order val="4"/>
          <c:tx>
            <c:v>Col</c:v>
          </c:tx>
          <c:spPr>
            <a:solidFill>
              <a:srgbClr val="FF0000"/>
            </a:solidFill>
            <a:effectLst>
              <a:outerShdw blurRad="50800" dist="38100" dir="2700000" algn="tl" rotWithShape="0">
                <a:prstClr val="black">
                  <a:alpha val="40000"/>
                </a:prstClr>
              </a:outerShdw>
            </a:effectLst>
          </c:spPr>
          <c:invertIfNegative val="0"/>
          <c:dLbls>
            <c:dLbl>
              <c:idx val="0"/>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D2AD-493A-9101-3792B766A78F}"/>
                </c:ext>
              </c:extLst>
            </c:dLbl>
            <c:dLbl>
              <c:idx val="1"/>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D-D2AD-493A-9101-3792B766A78F}"/>
                </c:ext>
              </c:extLst>
            </c:dLbl>
            <c:dLbl>
              <c:idx val="2"/>
              <c:layout>
                <c:manualLayout>
                  <c:x val="-1.6148944275342755E-3"/>
                  <c:y val="3.8685028816477966E-7"/>
                </c:manualLayout>
              </c:layout>
              <c:spPr/>
              <c:txPr>
                <a:bodyPr/>
                <a:lstStyle/>
                <a:p>
                  <a:pPr>
                    <a:defRPr b="1">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E-D2AD-493A-9101-3792B766A78F}"/>
                </c:ext>
              </c:extLst>
            </c:dLbl>
            <c:dLbl>
              <c:idx val="3"/>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F-D2AD-493A-9101-3792B766A78F}"/>
                </c:ext>
              </c:extLst>
            </c:dLbl>
            <c:dLbl>
              <c:idx val="4"/>
              <c:spPr/>
              <c:txPr>
                <a:bodyPr/>
                <a:lstStyle/>
                <a:p>
                  <a:pPr>
                    <a:defRPr b="1">
                      <a:latin typeface="Arial" panose="020B0604020202020204" pitchFamily="34" charset="0"/>
                      <a:cs typeface="Arial" panose="020B0604020202020204" pitchFamily="34" charset="0"/>
                    </a:defRPr>
                  </a:pPr>
                  <a:endParaRPr lang="en-US"/>
                </a:p>
              </c:txP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0-D2AD-493A-9101-3792B766A78F}"/>
                </c:ext>
              </c:extLst>
            </c:dLbl>
            <c:dLbl>
              <c:idx val="5"/>
              <c:delete val="1"/>
              <c:extLst>
                <c:ext xmlns:c15="http://schemas.microsoft.com/office/drawing/2012/chart" uri="{CE6537A1-D6FC-4f65-9D91-7224C49458BB}"/>
                <c:ext xmlns:c16="http://schemas.microsoft.com/office/drawing/2014/chart" uri="{C3380CC4-5D6E-409C-BE32-E72D297353CC}">
                  <c16:uniqueId val="{00000021-D2AD-493A-9101-3792B766A78F}"/>
                </c:ext>
              </c:extLst>
            </c:dLbl>
            <c:dLbl>
              <c:idx val="6"/>
              <c:delete val="1"/>
              <c:extLst>
                <c:ext xmlns:c15="http://schemas.microsoft.com/office/drawing/2012/chart" uri="{CE6537A1-D6FC-4f65-9D91-7224C49458BB}"/>
                <c:ext xmlns:c16="http://schemas.microsoft.com/office/drawing/2014/chart" uri="{C3380CC4-5D6E-409C-BE32-E72D297353CC}">
                  <c16:uniqueId val="{00000022-D2AD-493A-9101-3792B766A78F}"/>
                </c:ext>
              </c:extLst>
            </c:dLbl>
            <c:dLbl>
              <c:idx val="7"/>
              <c:delete val="1"/>
              <c:extLst>
                <c:ext xmlns:c15="http://schemas.microsoft.com/office/drawing/2012/chart" uri="{CE6537A1-D6FC-4f65-9D91-7224C49458BB}"/>
                <c:ext xmlns:c16="http://schemas.microsoft.com/office/drawing/2014/chart" uri="{C3380CC4-5D6E-409C-BE32-E72D297353CC}">
                  <c16:uniqueId val="{00000023-D2AD-493A-9101-3792B766A78F}"/>
                </c:ext>
              </c:extLst>
            </c:dLbl>
            <c:dLbl>
              <c:idx val="8"/>
              <c:delete val="1"/>
              <c:extLst>
                <c:ext xmlns:c15="http://schemas.microsoft.com/office/drawing/2012/chart" uri="{CE6537A1-D6FC-4f65-9D91-7224C49458BB}"/>
                <c:ext xmlns:c16="http://schemas.microsoft.com/office/drawing/2014/chart" uri="{C3380CC4-5D6E-409C-BE32-E72D297353CC}">
                  <c16:uniqueId val="{00000024-D2AD-493A-9101-3792B766A78F}"/>
                </c:ext>
              </c:extLst>
            </c:dLbl>
            <c:dLbl>
              <c:idx val="9"/>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5-D2AD-493A-9101-3792B766A78F}"/>
                </c:ext>
              </c:extLst>
            </c:dLbl>
            <c:dLbl>
              <c:idx val="10"/>
              <c:layout>
                <c:manualLayout>
                  <c:x val="-9.8268604463119039E-3"/>
                  <c:y val="5.1806286623806755E-7"/>
                </c:manualLayout>
              </c:layout>
              <c:spPr/>
              <c:txPr>
                <a:bodyPr/>
                <a:lstStyle/>
                <a:p>
                  <a:pPr>
                    <a:defRPr b="1">
                      <a:latin typeface="Arial" panose="020B0604020202020204" pitchFamily="34" charset="0"/>
                      <a:cs typeface="Arial" panose="020B0604020202020204" pitchFamily="34" charset="0"/>
                    </a:defRPr>
                  </a:pPr>
                  <a:endParaRPr lang="en-US"/>
                </a:p>
              </c:txPr>
              <c:dLblPos val="ct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26-D2AD-493A-9101-3792B766A78F}"/>
                </c:ext>
              </c:extLst>
            </c:dLbl>
            <c:dLbl>
              <c:idx val="11"/>
              <c:delete val="1"/>
              <c:extLst>
                <c:ext xmlns:c15="http://schemas.microsoft.com/office/drawing/2012/chart" uri="{CE6537A1-D6FC-4f65-9D91-7224C49458BB}"/>
                <c:ext xmlns:c16="http://schemas.microsoft.com/office/drawing/2014/chart" uri="{C3380CC4-5D6E-409C-BE32-E72D297353CC}">
                  <c16:uniqueId val="{00000027-D2AD-493A-9101-3792B766A78F}"/>
                </c:ext>
              </c:extLst>
            </c:dLbl>
            <c:dLbl>
              <c:idx val="12"/>
              <c:delete val="1"/>
              <c:extLst>
                <c:ext xmlns:c15="http://schemas.microsoft.com/office/drawing/2012/chart" uri="{CE6537A1-D6FC-4f65-9D91-7224C49458BB}"/>
                <c:ext xmlns:c16="http://schemas.microsoft.com/office/drawing/2014/chart" uri="{C3380CC4-5D6E-409C-BE32-E72D297353CC}">
                  <c16:uniqueId val="{00000028-D2AD-493A-9101-3792B766A78F}"/>
                </c:ext>
              </c:extLst>
            </c:dLbl>
            <c:spPr>
              <a:noFill/>
              <a:ln>
                <a:noFill/>
              </a:ln>
              <a:effectLst/>
            </c:spPr>
            <c:txPr>
              <a:bodyPr/>
              <a:lstStyle/>
              <a:p>
                <a:pPr>
                  <a:defRPr b="1">
                    <a:latin typeface="Arial" panose="020B0604020202020204" pitchFamily="34" charset="0"/>
                    <a:cs typeface="Arial" panose="020B0604020202020204" pitchFamily="34" charset="0"/>
                  </a:defRPr>
                </a:pPr>
                <a:endParaRPr lang="en-US"/>
              </a:p>
            </c:txPr>
            <c:dLblPos val="inBase"/>
            <c:showLegendKey val="0"/>
            <c:showVal val="1"/>
            <c:showCatName val="0"/>
            <c:showSerName val="0"/>
            <c:showPercent val="0"/>
            <c:showBubbleSize val="0"/>
            <c:showLeaderLines val="0"/>
            <c:extLst>
              <c:ext xmlns:c15="http://schemas.microsoft.com/office/drawing/2012/chart" uri="{CE6537A1-D6FC-4f65-9D91-7224C49458BB}">
                <c15:showLeaderLines val="1"/>
              </c:ext>
            </c:extLst>
          </c:dLbls>
          <c:cat>
            <c:strRef>
              <c:f>Sheet1!$A$2:$A$14</c:f>
              <c:strCache>
                <c:ptCount val="13"/>
                <c:pt idx="0">
                  <c:v>DUI</c:v>
                </c:pt>
                <c:pt idx="1">
                  <c:v>Fraternization</c:v>
                </c:pt>
                <c:pt idx="2">
                  <c:v>Orders Violation</c:v>
                </c:pt>
                <c:pt idx="3">
                  <c:v>Adultery</c:v>
                </c:pt>
                <c:pt idx="4">
                  <c:v>Assault/Battery</c:v>
                </c:pt>
                <c:pt idx="5">
                  <c:v>Drunk and Disorderly</c:v>
                </c:pt>
                <c:pt idx="6">
                  <c:v>False Official Statement</c:v>
                </c:pt>
                <c:pt idx="7">
                  <c:v>Drug Offenses</c:v>
                </c:pt>
                <c:pt idx="8">
                  <c:v>Sexual Harassment</c:v>
                </c:pt>
                <c:pt idx="9">
                  <c:v>Conduct Unbecoming</c:v>
                </c:pt>
                <c:pt idx="10">
                  <c:v>Unduly Familiar Relationship w/ Civilian</c:v>
                </c:pt>
                <c:pt idx="11">
                  <c:v>Sexual Assault</c:v>
                </c:pt>
                <c:pt idx="12">
                  <c:v>Domestic Violence</c:v>
                </c:pt>
              </c:strCache>
            </c:strRef>
          </c:cat>
          <c:val>
            <c:numRef>
              <c:f>Sheet1!$F$2:$F$14</c:f>
              <c:numCache>
                <c:formatCode>General</c:formatCode>
                <c:ptCount val="13"/>
                <c:pt idx="0">
                  <c:v>1</c:v>
                </c:pt>
                <c:pt idx="1">
                  <c:v>1</c:v>
                </c:pt>
                <c:pt idx="2">
                  <c:v>2</c:v>
                </c:pt>
                <c:pt idx="3">
                  <c:v>1</c:v>
                </c:pt>
                <c:pt idx="4">
                  <c:v>2</c:v>
                </c:pt>
                <c:pt idx="9">
                  <c:v>2</c:v>
                </c:pt>
              </c:numCache>
            </c:numRef>
          </c:val>
          <c:extLst>
            <c:ext xmlns:c16="http://schemas.microsoft.com/office/drawing/2014/chart" uri="{C3380CC4-5D6E-409C-BE32-E72D297353CC}">
              <c16:uniqueId val="{00000029-D2AD-493A-9101-3792B766A78F}"/>
            </c:ext>
          </c:extLst>
        </c:ser>
        <c:dLbls>
          <c:showLegendKey val="0"/>
          <c:showVal val="0"/>
          <c:showCatName val="0"/>
          <c:showSerName val="0"/>
          <c:showPercent val="0"/>
          <c:showBubbleSize val="0"/>
        </c:dLbls>
        <c:gapWidth val="50"/>
        <c:overlap val="100"/>
        <c:axId val="47792512"/>
        <c:axId val="47794048"/>
      </c:barChart>
      <c:catAx>
        <c:axId val="47792512"/>
        <c:scaling>
          <c:orientation val="maxMin"/>
        </c:scaling>
        <c:delete val="0"/>
        <c:axPos val="l"/>
        <c:numFmt formatCode="General" sourceLinked="1"/>
        <c:majorTickMark val="out"/>
        <c:minorTickMark val="none"/>
        <c:tickLblPos val="nextTo"/>
        <c:txPr>
          <a:bodyPr/>
          <a:lstStyle/>
          <a:p>
            <a:pPr>
              <a:defRPr sz="1058" baseline="0">
                <a:latin typeface="Arial" pitchFamily="34" charset="0"/>
              </a:defRPr>
            </a:pPr>
            <a:endParaRPr lang="en-US"/>
          </a:p>
        </c:txPr>
        <c:crossAx val="47794048"/>
        <c:crosses val="autoZero"/>
        <c:auto val="0"/>
        <c:lblAlgn val="ctr"/>
        <c:lblOffset val="100"/>
        <c:noMultiLvlLbl val="0"/>
      </c:catAx>
      <c:valAx>
        <c:axId val="47794048"/>
        <c:scaling>
          <c:orientation val="minMax"/>
          <c:max val="65"/>
          <c:min val="0"/>
        </c:scaling>
        <c:delete val="0"/>
        <c:axPos val="t"/>
        <c:majorGridlines/>
        <c:numFmt formatCode="General" sourceLinked="1"/>
        <c:majorTickMark val="in"/>
        <c:minorTickMark val="none"/>
        <c:tickLblPos val="none"/>
        <c:txPr>
          <a:bodyPr/>
          <a:lstStyle/>
          <a:p>
            <a:pPr>
              <a:defRPr sz="652" baseline="0">
                <a:latin typeface="Arial" pitchFamily="34" charset="0"/>
              </a:defRPr>
            </a:pPr>
            <a:endParaRPr lang="en-US"/>
          </a:p>
        </c:txPr>
        <c:crossAx val="47792512"/>
        <c:crosses val="autoZero"/>
        <c:crossBetween val="between"/>
      </c:valAx>
      <c:spPr>
        <a:noFill/>
        <a:ln w="19047">
          <a:noFill/>
        </a:ln>
      </c:spPr>
    </c:plotArea>
    <c:legend>
      <c:legendPos val="r"/>
      <c:layout>
        <c:manualLayout>
          <c:xMode val="edge"/>
          <c:yMode val="edge"/>
          <c:x val="0.64347462201027683"/>
          <c:y val="0.68938698613593552"/>
          <c:w val="0.28847244094488189"/>
          <c:h val="0.21786438658357887"/>
        </c:manualLayout>
      </c:layout>
      <c:overlay val="0"/>
      <c:spPr>
        <a:solidFill>
          <a:schemeClr val="bg1"/>
        </a:solidFill>
        <a:ln w="7166">
          <a:solidFill>
            <a:schemeClr val="tx1"/>
          </a:solidFill>
        </a:ln>
      </c:spPr>
      <c:txPr>
        <a:bodyPr/>
        <a:lstStyle/>
        <a:p>
          <a:pPr>
            <a:defRPr sz="1208" baseline="0">
              <a:latin typeface="Arial" pitchFamily="34" charset="0"/>
            </a:defRPr>
          </a:pPr>
          <a:endParaRPr lang="en-US"/>
        </a:p>
      </c:txPr>
    </c:legend>
    <c:plotVisOnly val="1"/>
    <c:dispBlanksAs val="gap"/>
    <c:showDLblsOverMax val="0"/>
  </c:chart>
  <c:spPr>
    <a:noFill/>
  </c:spPr>
  <c:txPr>
    <a:bodyPr/>
    <a:lstStyle/>
    <a:p>
      <a:pPr>
        <a:defRPr sz="97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0"/>
    <c:plotArea>
      <c:layout>
        <c:manualLayout>
          <c:layoutTarget val="inner"/>
          <c:xMode val="edge"/>
          <c:yMode val="edge"/>
          <c:x val="7.7147667942178255E-2"/>
          <c:y val="4.758137519450821E-2"/>
          <c:w val="0.89693254088427543"/>
          <c:h val="0.8931517345226323"/>
        </c:manualLayout>
      </c:layout>
      <c:lineChart>
        <c:grouping val="standard"/>
        <c:varyColors val="0"/>
        <c:ser>
          <c:idx val="0"/>
          <c:order val="0"/>
          <c:tx>
            <c:strRef>
              <c:f>Sheet1!$A$2</c:f>
              <c:strCache>
                <c:ptCount val="1"/>
                <c:pt idx="0">
                  <c:v>Opened</c:v>
                </c:pt>
              </c:strCache>
            </c:strRef>
          </c:tx>
          <c:spPr>
            <a:ln>
              <a:solidFill>
                <a:srgbClr val="0070C0"/>
              </a:solidFill>
              <a:prstDash val="solid"/>
            </a:ln>
            <a:effectLst>
              <a:outerShdw blurRad="50800" dist="38100" dir="2700000" algn="tl" rotWithShape="0">
                <a:prstClr val="black">
                  <a:alpha val="40000"/>
                </a:prstClr>
              </a:outerShdw>
            </a:effectLst>
          </c:spPr>
          <c:marker>
            <c:symbol val="diamond"/>
            <c:size val="10"/>
            <c:spPr>
              <a:ln>
                <a:solidFill>
                  <a:srgbClr val="0070C0"/>
                </a:solidFill>
                <a:prstDash val="solid"/>
              </a:ln>
              <a:effectLst>
                <a:outerShdw blurRad="50800" dist="38100" dir="2700000" algn="tl" rotWithShape="0">
                  <a:prstClr val="black">
                    <a:alpha val="40000"/>
                  </a:prstClr>
                </a:outerShdw>
              </a:effectLst>
              <a:scene3d>
                <a:camera prst="orthographicFront"/>
                <a:lightRig rig="threePt" dir="t"/>
              </a:scene3d>
              <a:sp3d/>
            </c:spPr>
          </c:marker>
          <c:dPt>
            <c:idx val="11"/>
            <c:bubble3D val="0"/>
            <c:extLst>
              <c:ext xmlns:c16="http://schemas.microsoft.com/office/drawing/2014/chart" uri="{C3380CC4-5D6E-409C-BE32-E72D297353CC}">
                <c16:uniqueId val="{00000000-91B8-43A6-9B01-C9D66D1C7284}"/>
              </c:ext>
            </c:extLst>
          </c:dPt>
          <c:dPt>
            <c:idx val="12"/>
            <c:marker>
              <c:spPr>
                <a:ln>
                  <a:solidFill>
                    <a:srgbClr val="0070C0"/>
                  </a:solidFill>
                  <a:prstDash val="dash"/>
                </a:ln>
                <a:effectLst>
                  <a:outerShdw blurRad="50800" dist="38100" dir="2700000" algn="tl" rotWithShape="0">
                    <a:prstClr val="black">
                      <a:alpha val="40000"/>
                    </a:prstClr>
                  </a:outerShdw>
                </a:effectLst>
                <a:scene3d>
                  <a:camera prst="orthographicFront"/>
                  <a:lightRig rig="threePt" dir="t"/>
                </a:scene3d>
                <a:sp3d/>
              </c:spPr>
            </c:marker>
            <c:bubble3D val="0"/>
            <c:extLst>
              <c:ext xmlns:c16="http://schemas.microsoft.com/office/drawing/2014/chart" uri="{C3380CC4-5D6E-409C-BE32-E72D297353CC}">
                <c16:uniqueId val="{00000001-91B8-43A6-9B01-C9D66D1C7284}"/>
              </c:ext>
            </c:extLst>
          </c:dPt>
          <c:dPt>
            <c:idx val="13"/>
            <c:marker>
              <c:spPr>
                <a:solidFill>
                  <a:schemeClr val="accent1"/>
                </a:solidFill>
                <a:ln>
                  <a:solidFill>
                    <a:srgbClr val="0070C0"/>
                  </a:solidFill>
                  <a:prstDash val="solid"/>
                </a:ln>
                <a:effectLst>
                  <a:outerShdw blurRad="50800" dist="38100" dir="2700000" algn="tl" rotWithShape="0">
                    <a:prstClr val="black">
                      <a:alpha val="40000"/>
                    </a:prstClr>
                  </a:outerShdw>
                </a:effectLst>
                <a:scene3d>
                  <a:camera prst="orthographicFront"/>
                  <a:lightRig rig="threePt" dir="t"/>
                </a:scene3d>
                <a:sp3d/>
              </c:spPr>
            </c:marker>
            <c:bubble3D val="0"/>
            <c:spPr>
              <a:ln>
                <a:solidFill>
                  <a:srgbClr val="0070C0"/>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03-91B8-43A6-9B01-C9D66D1C7284}"/>
              </c:ext>
            </c:extLst>
          </c:dPt>
          <c:dLbls>
            <c:dLbl>
              <c:idx val="0"/>
              <c:layout>
                <c:manualLayout>
                  <c:x val="-3.1725721784776902E-2"/>
                  <c:y val="3.75762420560374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1B8-43A6-9B01-C9D66D1C7284}"/>
                </c:ext>
              </c:extLst>
            </c:dLbl>
            <c:dLbl>
              <c:idx val="1"/>
              <c:layout>
                <c:manualLayout>
                  <c:x val="-3.5457415954101602E-2"/>
                  <c:y val="-3.0718757321975827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1B8-43A6-9B01-C9D66D1C7284}"/>
                </c:ext>
              </c:extLst>
            </c:dLbl>
            <c:dLbl>
              <c:idx val="2"/>
              <c:layout>
                <c:manualLayout>
                  <c:x val="-2.116433033247523E-2"/>
                  <c:y val="-3.922190172769099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91B8-43A6-9B01-C9D66D1C7284}"/>
                </c:ext>
              </c:extLst>
            </c:dLbl>
            <c:dLbl>
              <c:idx val="3"/>
              <c:layout>
                <c:manualLayout>
                  <c:x val="-3.1739585842844177E-2"/>
                  <c:y val="3.623413891448672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91B8-43A6-9B01-C9D66D1C7284}"/>
                </c:ext>
              </c:extLst>
            </c:dLbl>
            <c:dLbl>
              <c:idx val="4"/>
              <c:layout>
                <c:manualLayout>
                  <c:x val="-2.6597931368727748E-2"/>
                  <c:y val="4.5639412447195826E-2"/>
                </c:manualLayout>
              </c:layout>
              <c:spPr/>
              <c:txPr>
                <a:bodyPr/>
                <a:lstStyle/>
                <a:p>
                  <a:pPr>
                    <a:defRPr sz="1654" b="0">
                      <a:latin typeface="Arial" pitchFamily="34" charset="0"/>
                      <a:cs typeface="Arial" pitchFamily="34" charset="0"/>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91B8-43A6-9B01-C9D66D1C7284}"/>
                </c:ext>
              </c:extLst>
            </c:dLbl>
            <c:dLbl>
              <c:idx val="6"/>
              <c:layout>
                <c:manualLayout>
                  <c:x val="-3.3601710896081168E-2"/>
                  <c:y val="-4.817796185106248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9-91B8-43A6-9B01-C9D66D1C7284}"/>
                </c:ext>
              </c:extLst>
            </c:dLbl>
            <c:dLbl>
              <c:idx val="7"/>
              <c:layout>
                <c:manualLayout>
                  <c:x val="-5.7996278143790048E-2"/>
                  <c:y val="-4.349648113224345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A-91B8-43A6-9B01-C9D66D1C7284}"/>
                </c:ext>
              </c:extLst>
            </c:dLbl>
            <c:dLbl>
              <c:idx val="9"/>
              <c:layout>
                <c:manualLayout>
                  <c:x val="-3.7747504417283147E-2"/>
                  <c:y val="-4.5938946820219609E-2"/>
                </c:manualLayout>
              </c:layout>
              <c:tx>
                <c:rich>
                  <a:bodyPr/>
                  <a:lstStyle/>
                  <a:p>
                    <a:r>
                      <a:rPr lang="en-US" dirty="0"/>
                      <a:t>233</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B-91B8-43A6-9B01-C9D66D1C7284}"/>
                </c:ext>
              </c:extLst>
            </c:dLbl>
            <c:dLbl>
              <c:idx val="10"/>
              <c:layout>
                <c:manualLayout>
                  <c:x val="-1.4622790460714095E-2"/>
                  <c:y val="-3.2504881654826845E-2"/>
                </c:manualLayout>
              </c:layout>
              <c:tx>
                <c:rich>
                  <a:bodyPr/>
                  <a:lstStyle/>
                  <a:p>
                    <a:r>
                      <a:rPr lang="en-US" dirty="0"/>
                      <a:t>258</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C-91B8-43A6-9B01-C9D66D1C7284}"/>
                </c:ext>
              </c:extLst>
            </c:dLbl>
            <c:dLbl>
              <c:idx val="11"/>
              <c:layout>
                <c:manualLayout>
                  <c:x val="-3.8597772936303419E-2"/>
                  <c:y val="2.2161136093856688E-2"/>
                </c:manualLayout>
              </c:layout>
              <c:tx>
                <c:rich>
                  <a:bodyPr/>
                  <a:lstStyle/>
                  <a:p>
                    <a:pPr>
                      <a:defRPr sz="1626" b="0">
                        <a:latin typeface="Arial" pitchFamily="34" charset="0"/>
                        <a:cs typeface="Arial" pitchFamily="34" charset="0"/>
                      </a:defRPr>
                    </a:pPr>
                    <a:endParaRPr lang="en-US" sz="1680" b="1" i="0" u="none" strike="noStrike" baseline="0" dirty="0"/>
                  </a:p>
                  <a:p>
                    <a:pPr>
                      <a:defRPr sz="1626" b="0">
                        <a:latin typeface="Arial" pitchFamily="34" charset="0"/>
                        <a:cs typeface="Arial" pitchFamily="34" charset="0"/>
                      </a:defRPr>
                    </a:pPr>
                    <a:r>
                      <a:rPr lang="en-US" sz="1652" b="1" i="0" u="none" strike="noStrike" baseline="0" dirty="0"/>
                      <a:t>240</a:t>
                    </a:r>
                    <a:endParaRPr lang="en-US" sz="1200" b="1" dirty="0"/>
                  </a:p>
                </c:rich>
              </c:tx>
              <c:numFmt formatCode="General" sourceLinked="0"/>
              <c:spPr/>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91B8-43A6-9B01-C9D66D1C7284}"/>
                </c:ext>
              </c:extLst>
            </c:dLbl>
            <c:dLbl>
              <c:idx val="12"/>
              <c:layout>
                <c:manualLayout>
                  <c:x val="-3.0153738210875733E-2"/>
                  <c:y val="-3.9784662950664448E-2"/>
                </c:manualLayout>
              </c:layout>
              <c:tx>
                <c:rich>
                  <a:bodyPr/>
                  <a:lstStyle/>
                  <a:p>
                    <a:r>
                      <a:rPr lang="en-US" dirty="0"/>
                      <a:t>234</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91B8-43A6-9B01-C9D66D1C7284}"/>
                </c:ext>
              </c:extLst>
            </c:dLbl>
            <c:dLbl>
              <c:idx val="13"/>
              <c:layout>
                <c:manualLayout>
                  <c:x val="-4.2675993287514154E-2"/>
                  <c:y val="4.891225300094127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1B8-43A6-9B01-C9D66D1C7284}"/>
                </c:ext>
              </c:extLst>
            </c:dLbl>
            <c:spPr>
              <a:noFill/>
              <a:ln>
                <a:noFill/>
              </a:ln>
              <a:effectLst/>
            </c:spPr>
            <c:txPr>
              <a:bodyPr/>
              <a:lstStyle/>
              <a:p>
                <a:pPr>
                  <a:defRPr sz="1654" b="1">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strCache>
            </c:strRef>
          </c:cat>
          <c:val>
            <c:numRef>
              <c:f>Sheet1!$B$2:$P$2</c:f>
              <c:numCache>
                <c:formatCode>General</c:formatCode>
                <c:ptCount val="15"/>
                <c:pt idx="0">
                  <c:v>171</c:v>
                </c:pt>
                <c:pt idx="1">
                  <c:v>205</c:v>
                </c:pt>
                <c:pt idx="2">
                  <c:v>169</c:v>
                </c:pt>
                <c:pt idx="3">
                  <c:v>144</c:v>
                </c:pt>
                <c:pt idx="4">
                  <c:v>180</c:v>
                </c:pt>
                <c:pt idx="5">
                  <c:v>183</c:v>
                </c:pt>
                <c:pt idx="6">
                  <c:v>167</c:v>
                </c:pt>
                <c:pt idx="7">
                  <c:v>184</c:v>
                </c:pt>
                <c:pt idx="8">
                  <c:v>235</c:v>
                </c:pt>
                <c:pt idx="9">
                  <c:v>233</c:v>
                </c:pt>
                <c:pt idx="10">
                  <c:v>258</c:v>
                </c:pt>
                <c:pt idx="11">
                  <c:v>240</c:v>
                </c:pt>
                <c:pt idx="12">
                  <c:v>234</c:v>
                </c:pt>
                <c:pt idx="13">
                  <c:v>194</c:v>
                </c:pt>
                <c:pt idx="14">
                  <c:v>203</c:v>
                </c:pt>
              </c:numCache>
            </c:numRef>
          </c:val>
          <c:smooth val="0"/>
          <c:extLst>
            <c:ext xmlns:c16="http://schemas.microsoft.com/office/drawing/2014/chart" uri="{C3380CC4-5D6E-409C-BE32-E72D297353CC}">
              <c16:uniqueId val="{0000000D-91B8-43A6-9B01-C9D66D1C7284}"/>
            </c:ext>
          </c:extLst>
        </c:ser>
        <c:ser>
          <c:idx val="1"/>
          <c:order val="1"/>
          <c:tx>
            <c:strRef>
              <c:f>Sheet1!$A$3</c:f>
              <c:strCache>
                <c:ptCount val="1"/>
                <c:pt idx="0">
                  <c:v>Closed</c:v>
                </c:pt>
              </c:strCache>
            </c:strRef>
          </c:tx>
          <c:spPr>
            <a:ln cmpd="sng">
              <a:solidFill>
                <a:srgbClr val="C00000"/>
              </a:solidFill>
              <a:prstDash val="solid"/>
            </a:ln>
            <a:effectLst>
              <a:outerShdw blurRad="50800" dist="38100" dir="2700000" algn="tl" rotWithShape="0">
                <a:prstClr val="black">
                  <a:alpha val="40000"/>
                </a:prstClr>
              </a:outerShdw>
            </a:effectLst>
          </c:spPr>
          <c:marker>
            <c:spPr>
              <a:solidFill>
                <a:schemeClr val="accent2"/>
              </a:solidFill>
              <a:ln cmpd="sng">
                <a:solidFill>
                  <a:srgbClr val="C00000"/>
                </a:solidFill>
                <a:prstDash val="dashDot"/>
              </a:ln>
              <a:effectLst>
                <a:outerShdw blurRad="50800" dist="38100" dir="2700000" algn="tl" rotWithShape="0">
                  <a:prstClr val="black">
                    <a:alpha val="40000"/>
                  </a:prstClr>
                </a:outerShdw>
              </a:effectLst>
              <a:scene3d>
                <a:camera prst="orthographicFront"/>
                <a:lightRig rig="threePt" dir="t"/>
              </a:scene3d>
              <a:sp3d/>
            </c:spPr>
          </c:marker>
          <c:dPt>
            <c:idx val="11"/>
            <c:bubble3D val="0"/>
            <c:extLst>
              <c:ext xmlns:c16="http://schemas.microsoft.com/office/drawing/2014/chart" uri="{C3380CC4-5D6E-409C-BE32-E72D297353CC}">
                <c16:uniqueId val="{0000000E-91B8-43A6-9B01-C9D66D1C7284}"/>
              </c:ext>
            </c:extLst>
          </c:dPt>
          <c:dPt>
            <c:idx val="12"/>
            <c:bubble3D val="0"/>
            <c:extLst>
              <c:ext xmlns:c16="http://schemas.microsoft.com/office/drawing/2014/chart" uri="{C3380CC4-5D6E-409C-BE32-E72D297353CC}">
                <c16:uniqueId val="{0000000F-91B8-43A6-9B01-C9D66D1C7284}"/>
              </c:ext>
            </c:extLst>
          </c:dPt>
          <c:dPt>
            <c:idx val="13"/>
            <c:bubble3D val="0"/>
            <c:spPr>
              <a:ln>
                <a:solidFill>
                  <a:srgbClr val="C00000"/>
                </a:solidFill>
              </a:ln>
              <a:effectLst>
                <a:outerShdw blurRad="50800" dist="38100" dir="2700000" algn="tl" rotWithShape="0">
                  <a:prstClr val="black">
                    <a:alpha val="40000"/>
                  </a:prstClr>
                </a:outerShdw>
              </a:effectLst>
            </c:spPr>
            <c:extLst>
              <c:ext xmlns:c16="http://schemas.microsoft.com/office/drawing/2014/chart" uri="{C3380CC4-5D6E-409C-BE32-E72D297353CC}">
                <c16:uniqueId val="{00000011-91B8-43A6-9B01-C9D66D1C7284}"/>
              </c:ext>
            </c:extLst>
          </c:dPt>
          <c:dLbls>
            <c:dLbl>
              <c:idx val="0"/>
              <c:layout>
                <c:manualLayout>
                  <c:x val="-3.2556122183607948E-2"/>
                  <c:y val="-3.6222503088342191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2-91B8-43A6-9B01-C9D66D1C7284}"/>
                </c:ext>
              </c:extLst>
            </c:dLbl>
            <c:dLbl>
              <c:idx val="1"/>
              <c:layout>
                <c:manualLayout>
                  <c:x val="-4.1895256581093568E-2"/>
                  <c:y val="4.832852238935695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3-91B8-43A6-9B01-C9D66D1C7284}"/>
                </c:ext>
              </c:extLst>
            </c:dLbl>
            <c:dLbl>
              <c:idx val="2"/>
              <c:layout>
                <c:manualLayout>
                  <c:x val="-3.7280585782126278E-2"/>
                  <c:y val="3.5195200680096406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4-91B8-43A6-9B01-C9D66D1C7284}"/>
                </c:ext>
              </c:extLst>
            </c:dLbl>
            <c:dLbl>
              <c:idx val="3"/>
              <c:layout>
                <c:manualLayout>
                  <c:x val="-3.9589281350087997E-2"/>
                  <c:y val="-3.919739597262900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5-91B8-43A6-9B01-C9D66D1C7284}"/>
                </c:ext>
              </c:extLst>
            </c:dLbl>
            <c:dLbl>
              <c:idx val="4"/>
              <c:layout>
                <c:manualLayout>
                  <c:x val="-4.3324181516784077E-2"/>
                  <c:y val="-5.2850020966314193E-2"/>
                </c:manualLayout>
              </c:layout>
              <c:spPr/>
              <c:txPr>
                <a:bodyPr/>
                <a:lstStyle/>
                <a:p>
                  <a:pPr>
                    <a:defRPr sz="1654" b="1">
                      <a:latin typeface="Arial" pitchFamily="34" charset="0"/>
                      <a:cs typeface="Arial" pitchFamily="34" charset="0"/>
                    </a:defRPr>
                  </a:pPr>
                  <a:endParaRPr lang="en-US"/>
                </a:p>
              </c:txPr>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6-91B8-43A6-9B01-C9D66D1C7284}"/>
                </c:ext>
              </c:extLst>
            </c:dLbl>
            <c:dLbl>
              <c:idx val="5"/>
              <c:layout>
                <c:manualLayout>
                  <c:x val="-3.6676670977856672E-2"/>
                  <c:y val="4.6599015503327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7-91B8-43A6-9B01-C9D66D1C7284}"/>
                </c:ext>
              </c:extLst>
            </c:dLbl>
            <c:dLbl>
              <c:idx val="6"/>
              <c:layout>
                <c:manualLayout>
                  <c:x val="-3.4295940887295567E-2"/>
                  <c:y val="4.8252184317832944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8-91B8-43A6-9B01-C9D66D1C7284}"/>
                </c:ext>
              </c:extLst>
            </c:dLbl>
            <c:dLbl>
              <c:idx val="7"/>
              <c:layout>
                <c:manualLayout>
                  <c:x val="-8.979941105793034E-3"/>
                  <c:y val="2.937693500703526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9-91B8-43A6-9B01-C9D66D1C7284}"/>
                </c:ext>
              </c:extLst>
            </c:dLbl>
            <c:dLbl>
              <c:idx val="8"/>
              <c:layout>
                <c:manualLayout>
                  <c:x val="-2.0755409281223866E-2"/>
                  <c:y val="5.6036552008528709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A-91B8-43A6-9B01-C9D66D1C7284}"/>
                </c:ext>
              </c:extLst>
            </c:dLbl>
            <c:dLbl>
              <c:idx val="9"/>
              <c:layout>
                <c:manualLayout>
                  <c:x val="1.9391649958357081E-3"/>
                  <c:y val="2.7520668136189235E-2"/>
                </c:manualLayout>
              </c:layout>
              <c:tx>
                <c:rich>
                  <a:bodyPr/>
                  <a:lstStyle/>
                  <a:p>
                    <a:r>
                      <a:rPr lang="en-US" dirty="0"/>
                      <a:t>200</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B-91B8-43A6-9B01-C9D66D1C7284}"/>
                </c:ext>
              </c:extLst>
            </c:dLbl>
            <c:dLbl>
              <c:idx val="10"/>
              <c:layout>
                <c:manualLayout>
                  <c:x val="-2.3373243940884685E-2"/>
                  <c:y val="4.8260070690542535E-2"/>
                </c:manualLayout>
              </c:layout>
              <c:tx>
                <c:rich>
                  <a:bodyPr/>
                  <a:lstStyle/>
                  <a:p>
                    <a:r>
                      <a:rPr lang="en-US" dirty="0"/>
                      <a:t>222</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C-91B8-43A6-9B01-C9D66D1C7284}"/>
                </c:ext>
              </c:extLst>
            </c:dLbl>
            <c:dLbl>
              <c:idx val="11"/>
              <c:layout>
                <c:manualLayout>
                  <c:x val="-1.9523314267035675E-2"/>
                  <c:y val="-4.7043541027839489E-2"/>
                </c:manualLayout>
              </c:layout>
              <c:tx>
                <c:rich>
                  <a:bodyPr/>
                  <a:lstStyle/>
                  <a:p>
                    <a:r>
                      <a:rPr lang="en-US" b="0" dirty="0"/>
                      <a:t>250</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E-91B8-43A6-9B01-C9D66D1C7284}"/>
                </c:ext>
              </c:extLst>
            </c:dLbl>
            <c:dLbl>
              <c:idx val="12"/>
              <c:layout>
                <c:manualLayout>
                  <c:x val="-3.153577819808797E-2"/>
                  <c:y val="4.1530555415004965E-2"/>
                </c:manualLayout>
              </c:layout>
              <c:tx>
                <c:rich>
                  <a:bodyPr/>
                  <a:lstStyle/>
                  <a:p>
                    <a:r>
                      <a:rPr lang="en-US" dirty="0"/>
                      <a:t>214</a:t>
                    </a:r>
                  </a:p>
                </c:rich>
              </c:tx>
              <c:dLblPos val="r"/>
              <c:showLegendKey val="0"/>
              <c:showVal val="0"/>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F-91B8-43A6-9B01-C9D66D1C7284}"/>
                </c:ext>
              </c:extLst>
            </c:dLbl>
            <c:dLbl>
              <c:idx val="13"/>
              <c:layout>
                <c:manualLayout>
                  <c:x val="-3.3012921165287888E-2"/>
                  <c:y val="-5.4381443889666273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11-91B8-43A6-9B01-C9D66D1C7284}"/>
                </c:ext>
              </c:extLst>
            </c:dLbl>
            <c:spPr>
              <a:noFill/>
              <a:ln>
                <a:noFill/>
              </a:ln>
              <a:effectLst/>
            </c:spPr>
            <c:txPr>
              <a:bodyPr/>
              <a:lstStyle/>
              <a:p>
                <a:pPr>
                  <a:defRPr sz="1654">
                    <a:latin typeface="Arial" pitchFamily="34" charset="0"/>
                    <a:cs typeface="Arial" pitchFamily="34" charset="0"/>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Sheet1!$B$1:$P$1</c:f>
              <c:strCache>
                <c:ptCount val="15"/>
                <c:pt idx="0">
                  <c:v>2002</c:v>
                </c:pt>
                <c:pt idx="1">
                  <c:v>2003</c:v>
                </c:pt>
                <c:pt idx="2">
                  <c:v>2004</c:v>
                </c:pt>
                <c:pt idx="3">
                  <c:v>2005</c:v>
                </c:pt>
                <c:pt idx="4">
                  <c:v>2006</c:v>
                </c:pt>
                <c:pt idx="5">
                  <c:v>2007</c:v>
                </c:pt>
                <c:pt idx="6">
                  <c:v>2008</c:v>
                </c:pt>
                <c:pt idx="7">
                  <c:v>2009</c:v>
                </c:pt>
                <c:pt idx="8">
                  <c:v>2010</c:v>
                </c:pt>
                <c:pt idx="9">
                  <c:v>2011</c:v>
                </c:pt>
                <c:pt idx="10">
                  <c:v>2012</c:v>
                </c:pt>
                <c:pt idx="11">
                  <c:v>2013</c:v>
                </c:pt>
                <c:pt idx="12">
                  <c:v>2014</c:v>
                </c:pt>
                <c:pt idx="13">
                  <c:v>2015</c:v>
                </c:pt>
                <c:pt idx="14">
                  <c:v>2016</c:v>
                </c:pt>
              </c:strCache>
            </c:strRef>
          </c:cat>
          <c:val>
            <c:numRef>
              <c:f>Sheet1!$B$3:$P$3</c:f>
              <c:numCache>
                <c:formatCode>General</c:formatCode>
                <c:ptCount val="15"/>
                <c:pt idx="0">
                  <c:v>183</c:v>
                </c:pt>
                <c:pt idx="1">
                  <c:v>189</c:v>
                </c:pt>
                <c:pt idx="2">
                  <c:v>165</c:v>
                </c:pt>
                <c:pt idx="3">
                  <c:v>161</c:v>
                </c:pt>
                <c:pt idx="4">
                  <c:v>178</c:v>
                </c:pt>
                <c:pt idx="5">
                  <c:v>183</c:v>
                </c:pt>
                <c:pt idx="6">
                  <c:v>170</c:v>
                </c:pt>
                <c:pt idx="7">
                  <c:v>161</c:v>
                </c:pt>
                <c:pt idx="8">
                  <c:v>203</c:v>
                </c:pt>
                <c:pt idx="9">
                  <c:v>200</c:v>
                </c:pt>
                <c:pt idx="10">
                  <c:v>222</c:v>
                </c:pt>
                <c:pt idx="11">
                  <c:v>250</c:v>
                </c:pt>
                <c:pt idx="12">
                  <c:v>214</c:v>
                </c:pt>
                <c:pt idx="13">
                  <c:v>208</c:v>
                </c:pt>
                <c:pt idx="14">
                  <c:v>232</c:v>
                </c:pt>
              </c:numCache>
            </c:numRef>
          </c:val>
          <c:smooth val="0"/>
          <c:extLst>
            <c:ext xmlns:c16="http://schemas.microsoft.com/office/drawing/2014/chart" uri="{C3380CC4-5D6E-409C-BE32-E72D297353CC}">
              <c16:uniqueId val="{0000001D-91B8-43A6-9B01-C9D66D1C7284}"/>
            </c:ext>
          </c:extLst>
        </c:ser>
        <c:dLbls>
          <c:showLegendKey val="0"/>
          <c:showVal val="0"/>
          <c:showCatName val="0"/>
          <c:showSerName val="0"/>
          <c:showPercent val="0"/>
          <c:showBubbleSize val="0"/>
        </c:dLbls>
        <c:marker val="1"/>
        <c:smooth val="0"/>
        <c:axId val="47915776"/>
        <c:axId val="47917312"/>
      </c:lineChart>
      <c:catAx>
        <c:axId val="47915776"/>
        <c:scaling>
          <c:orientation val="minMax"/>
        </c:scaling>
        <c:delete val="0"/>
        <c:axPos val="b"/>
        <c:numFmt formatCode="General" sourceLinked="1"/>
        <c:majorTickMark val="out"/>
        <c:minorTickMark val="none"/>
        <c:tickLblPos val="nextTo"/>
        <c:txPr>
          <a:bodyPr/>
          <a:lstStyle/>
          <a:p>
            <a:pPr>
              <a:defRPr sz="1398" baseline="0">
                <a:latin typeface="Arial" pitchFamily="34" charset="0"/>
              </a:defRPr>
            </a:pPr>
            <a:endParaRPr lang="en-US"/>
          </a:p>
        </c:txPr>
        <c:crossAx val="47917312"/>
        <c:crosses val="autoZero"/>
        <c:auto val="1"/>
        <c:lblAlgn val="ctr"/>
        <c:lblOffset val="100"/>
        <c:noMultiLvlLbl val="0"/>
      </c:catAx>
      <c:valAx>
        <c:axId val="47917312"/>
        <c:scaling>
          <c:orientation val="minMax"/>
          <c:max val="275"/>
          <c:min val="100"/>
        </c:scaling>
        <c:delete val="0"/>
        <c:axPos val="l"/>
        <c:majorGridlines/>
        <c:numFmt formatCode="General" sourceLinked="1"/>
        <c:majorTickMark val="out"/>
        <c:minorTickMark val="none"/>
        <c:tickLblPos val="nextTo"/>
        <c:txPr>
          <a:bodyPr/>
          <a:lstStyle/>
          <a:p>
            <a:pPr>
              <a:defRPr baseline="0">
                <a:latin typeface="Arial" pitchFamily="34" charset="0"/>
              </a:defRPr>
            </a:pPr>
            <a:endParaRPr lang="en-US"/>
          </a:p>
        </c:txPr>
        <c:crossAx val="47915776"/>
        <c:crosses val="autoZero"/>
        <c:crossBetween val="between"/>
        <c:majorUnit val="25"/>
      </c:valAx>
      <c:spPr>
        <a:noFill/>
        <a:ln w="25385">
          <a:noFill/>
        </a:ln>
      </c:spPr>
    </c:plotArea>
    <c:legend>
      <c:legendPos val="b"/>
      <c:legendEntry>
        <c:idx val="0"/>
        <c:txPr>
          <a:bodyPr/>
          <a:lstStyle/>
          <a:p>
            <a:pPr>
              <a:defRPr b="1" baseline="0">
                <a:latin typeface="Arial" pitchFamily="34" charset="0"/>
              </a:defRPr>
            </a:pPr>
            <a:endParaRPr lang="en-US"/>
          </a:p>
        </c:txPr>
      </c:legendEntry>
      <c:layout>
        <c:manualLayout>
          <c:xMode val="edge"/>
          <c:yMode val="edge"/>
          <c:x val="0.72050121714060356"/>
          <c:y val="0.71274674558297668"/>
          <c:w val="0.23210955625365481"/>
          <c:h val="0.18662773696912049"/>
        </c:manualLayout>
      </c:layout>
      <c:overlay val="0"/>
      <c:spPr>
        <a:solidFill>
          <a:schemeClr val="bg1"/>
        </a:solidFill>
        <a:ln w="12684">
          <a:solidFill>
            <a:schemeClr val="tx1"/>
          </a:solidFill>
        </a:ln>
      </c:spPr>
      <c:txPr>
        <a:bodyPr/>
        <a:lstStyle/>
        <a:p>
          <a:pPr>
            <a:defRPr baseline="0">
              <a:latin typeface="Arial" pitchFamily="34" charset="0"/>
            </a:defRPr>
          </a:pPr>
          <a:endParaRPr lang="en-US"/>
        </a:p>
      </c:txPr>
    </c:legend>
    <c:plotVisOnly val="1"/>
    <c:dispBlanksAs val="gap"/>
    <c:showDLblsOverMax val="0"/>
  </c:chart>
  <c:txPr>
    <a:bodyPr/>
    <a:lstStyle/>
    <a:p>
      <a:pPr>
        <a:defRPr sz="1867"/>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title>
      <c:overlay val="0"/>
    </c:title>
    <c:autoTitleDeleted val="0"/>
    <c:plotArea>
      <c:layout>
        <c:manualLayout>
          <c:layoutTarget val="inner"/>
          <c:xMode val="edge"/>
          <c:yMode val="edge"/>
          <c:x val="0"/>
          <c:y val="0.98891141225551094"/>
          <c:w val="5.9095635376152124E-3"/>
          <c:h val="1.1088587744521521E-2"/>
        </c:manualLayout>
      </c:layout>
      <c:pieChart>
        <c:varyColors val="1"/>
        <c:ser>
          <c:idx val="1"/>
          <c:order val="0"/>
          <c:tx>
            <c:strRef>
              <c:f>Sheet1!$A$3</c:f>
              <c:strCache>
                <c:ptCount val="1"/>
              </c:strCache>
            </c:strRef>
          </c:tx>
          <c:spPr>
            <a:solidFill>
              <a:schemeClr val="accent2"/>
            </a:solidFill>
            <a:ln w="12299">
              <a:solidFill>
                <a:schemeClr val="tx1"/>
              </a:solidFill>
              <a:prstDash val="solid"/>
            </a:ln>
          </c:spPr>
          <c:explosion val="25"/>
          <c:dPt>
            <c:idx val="0"/>
            <c:bubble3D val="0"/>
            <c:spPr>
              <a:solidFill>
                <a:schemeClr val="accent1"/>
              </a:solidFill>
              <a:ln w="12299">
                <a:solidFill>
                  <a:schemeClr val="tx1"/>
                </a:solidFill>
                <a:prstDash val="solid"/>
              </a:ln>
            </c:spPr>
            <c:extLst>
              <c:ext xmlns:c16="http://schemas.microsoft.com/office/drawing/2014/chart" uri="{C3380CC4-5D6E-409C-BE32-E72D297353CC}">
                <c16:uniqueId val="{00000001-CDF8-4751-8AE2-ED87655B3F03}"/>
              </c:ext>
            </c:extLst>
          </c:dPt>
          <c:dLbls>
            <c:delete val="1"/>
          </c:dLbls>
          <c:cat>
            <c:strRef>
              <c:f>Sheet1!$B$1:$C$1</c:f>
              <c:strCache>
                <c:ptCount val="2"/>
                <c:pt idx="0">
                  <c:v>HQMC</c:v>
                </c:pt>
                <c:pt idx="1">
                  <c:v>Field</c:v>
                </c:pt>
              </c:strCache>
            </c:strRef>
          </c:cat>
          <c:val>
            <c:numRef>
              <c:f>Sheet1!$B$3:$C$3</c:f>
              <c:numCache>
                <c:formatCode>General</c:formatCode>
                <c:ptCount val="2"/>
              </c:numCache>
            </c:numRef>
          </c:val>
          <c:extLst>
            <c:ext xmlns:c16="http://schemas.microsoft.com/office/drawing/2014/chart" uri="{C3380CC4-5D6E-409C-BE32-E72D297353CC}">
              <c16:uniqueId val="{00000002-CDF8-4751-8AE2-ED87655B3F03}"/>
            </c:ext>
          </c:extLst>
        </c:ser>
        <c:ser>
          <c:idx val="2"/>
          <c:order val="1"/>
          <c:tx>
            <c:strRef>
              <c:f>Sheet1!$A$4</c:f>
              <c:strCache>
                <c:ptCount val="1"/>
              </c:strCache>
            </c:strRef>
          </c:tx>
          <c:spPr>
            <a:solidFill>
              <a:schemeClr val="hlink"/>
            </a:solidFill>
            <a:ln w="12299">
              <a:solidFill>
                <a:schemeClr val="tx1"/>
              </a:solidFill>
              <a:prstDash val="solid"/>
            </a:ln>
          </c:spPr>
          <c:explosion val="25"/>
          <c:dPt>
            <c:idx val="0"/>
            <c:bubble3D val="0"/>
            <c:spPr>
              <a:solidFill>
                <a:schemeClr val="accent1"/>
              </a:solidFill>
              <a:ln w="12299">
                <a:solidFill>
                  <a:schemeClr val="tx1"/>
                </a:solidFill>
                <a:prstDash val="solid"/>
              </a:ln>
            </c:spPr>
            <c:extLst>
              <c:ext xmlns:c16="http://schemas.microsoft.com/office/drawing/2014/chart" uri="{C3380CC4-5D6E-409C-BE32-E72D297353CC}">
                <c16:uniqueId val="{00000004-CDF8-4751-8AE2-ED87655B3F03}"/>
              </c:ext>
            </c:extLst>
          </c:dPt>
          <c:dPt>
            <c:idx val="1"/>
            <c:bubble3D val="0"/>
            <c:spPr>
              <a:solidFill>
                <a:schemeClr val="accent2"/>
              </a:solidFill>
              <a:ln w="12299">
                <a:solidFill>
                  <a:schemeClr val="tx1"/>
                </a:solidFill>
                <a:prstDash val="solid"/>
              </a:ln>
            </c:spPr>
            <c:extLst>
              <c:ext xmlns:c16="http://schemas.microsoft.com/office/drawing/2014/chart" uri="{C3380CC4-5D6E-409C-BE32-E72D297353CC}">
                <c16:uniqueId val="{00000006-CDF8-4751-8AE2-ED87655B3F03}"/>
              </c:ext>
            </c:extLst>
          </c:dPt>
          <c:dLbls>
            <c:numFmt formatCode="0%" sourceLinked="0"/>
            <c:spPr>
              <a:noFill/>
              <a:ln w="24598">
                <a:noFill/>
              </a:ln>
            </c:spPr>
            <c:txPr>
              <a:bodyPr/>
              <a:lstStyle/>
              <a:p>
                <a:pPr>
                  <a:defRPr sz="92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Sheet1!$B$1:$C$1</c:f>
              <c:strCache>
                <c:ptCount val="2"/>
                <c:pt idx="0">
                  <c:v>HQMC</c:v>
                </c:pt>
                <c:pt idx="1">
                  <c:v>Field</c:v>
                </c:pt>
              </c:strCache>
            </c:strRef>
          </c:cat>
          <c:val>
            <c:numRef>
              <c:f>Sheet1!$B$4:$C$4</c:f>
              <c:numCache>
                <c:formatCode>General</c:formatCode>
                <c:ptCount val="2"/>
              </c:numCache>
            </c:numRef>
          </c:val>
          <c:extLst>
            <c:ext xmlns:c16="http://schemas.microsoft.com/office/drawing/2014/chart" uri="{C3380CC4-5D6E-409C-BE32-E72D297353CC}">
              <c16:uniqueId val="{00000007-CDF8-4751-8AE2-ED87655B3F03}"/>
            </c:ext>
          </c:extLst>
        </c:ser>
        <c:ser>
          <c:idx val="3"/>
          <c:order val="2"/>
          <c:tx>
            <c:strRef>
              <c:f>Sheet1!$A$5</c:f>
              <c:strCache>
                <c:ptCount val="1"/>
              </c:strCache>
            </c:strRef>
          </c:tx>
          <c:spPr>
            <a:solidFill>
              <a:schemeClr val="folHlink"/>
            </a:solidFill>
            <a:ln w="12299">
              <a:solidFill>
                <a:schemeClr val="tx1"/>
              </a:solidFill>
              <a:prstDash val="solid"/>
            </a:ln>
          </c:spPr>
          <c:explosion val="25"/>
          <c:dPt>
            <c:idx val="0"/>
            <c:bubble3D val="0"/>
            <c:spPr>
              <a:solidFill>
                <a:schemeClr val="accent1"/>
              </a:solidFill>
              <a:ln w="12299">
                <a:solidFill>
                  <a:schemeClr val="tx1"/>
                </a:solidFill>
                <a:prstDash val="solid"/>
              </a:ln>
            </c:spPr>
            <c:extLst>
              <c:ext xmlns:c16="http://schemas.microsoft.com/office/drawing/2014/chart" uri="{C3380CC4-5D6E-409C-BE32-E72D297353CC}">
                <c16:uniqueId val="{00000009-CDF8-4751-8AE2-ED87655B3F03}"/>
              </c:ext>
            </c:extLst>
          </c:dPt>
          <c:dPt>
            <c:idx val="1"/>
            <c:bubble3D val="0"/>
            <c:spPr>
              <a:solidFill>
                <a:schemeClr val="accent2"/>
              </a:solidFill>
              <a:ln w="12299">
                <a:solidFill>
                  <a:schemeClr val="tx1"/>
                </a:solidFill>
                <a:prstDash val="solid"/>
              </a:ln>
            </c:spPr>
            <c:extLst>
              <c:ext xmlns:c16="http://schemas.microsoft.com/office/drawing/2014/chart" uri="{C3380CC4-5D6E-409C-BE32-E72D297353CC}">
                <c16:uniqueId val="{0000000B-CDF8-4751-8AE2-ED87655B3F03}"/>
              </c:ext>
            </c:extLst>
          </c:dPt>
          <c:dLbls>
            <c:numFmt formatCode="0%" sourceLinked="0"/>
            <c:spPr>
              <a:noFill/>
              <a:ln w="24598">
                <a:noFill/>
              </a:ln>
            </c:spPr>
            <c:txPr>
              <a:bodyPr/>
              <a:lstStyle/>
              <a:p>
                <a:pPr>
                  <a:defRPr sz="920" b="1" i="0" u="none" strike="noStrike" baseline="0">
                    <a:solidFill>
                      <a:schemeClr val="tx1"/>
                    </a:solidFill>
                    <a:latin typeface="Times New Roman"/>
                    <a:ea typeface="Times New Roman"/>
                    <a:cs typeface="Times New Roman"/>
                  </a:defRPr>
                </a:pPr>
                <a:endParaRPr lang="en-US"/>
              </a:p>
            </c:txPr>
            <c:showLegendKey val="0"/>
            <c:showVal val="0"/>
            <c:showCatName val="1"/>
            <c:showSerName val="0"/>
            <c:showPercent val="1"/>
            <c:showBubbleSize val="0"/>
            <c:showLeaderLines val="1"/>
            <c:extLst>
              <c:ext xmlns:c15="http://schemas.microsoft.com/office/drawing/2012/chart" uri="{CE6537A1-D6FC-4f65-9D91-7224C49458BB}"/>
            </c:extLst>
          </c:dLbls>
          <c:cat>
            <c:strRef>
              <c:f>Sheet1!$B$1:$C$1</c:f>
              <c:strCache>
                <c:ptCount val="2"/>
                <c:pt idx="0">
                  <c:v>HQMC</c:v>
                </c:pt>
                <c:pt idx="1">
                  <c:v>Field</c:v>
                </c:pt>
              </c:strCache>
            </c:strRef>
          </c:cat>
          <c:val>
            <c:numRef>
              <c:f>Sheet1!$B$5:$C$5</c:f>
              <c:numCache>
                <c:formatCode>General</c:formatCode>
                <c:ptCount val="2"/>
              </c:numCache>
            </c:numRef>
          </c:val>
          <c:extLst>
            <c:ext xmlns:c16="http://schemas.microsoft.com/office/drawing/2014/chart" uri="{C3380CC4-5D6E-409C-BE32-E72D297353CC}">
              <c16:uniqueId val="{0000000C-CDF8-4751-8AE2-ED87655B3F03}"/>
            </c:ext>
          </c:extLst>
        </c:ser>
        <c:dLbls>
          <c:showLegendKey val="0"/>
          <c:showVal val="0"/>
          <c:showCatName val="1"/>
          <c:showSerName val="0"/>
          <c:showPercent val="1"/>
          <c:showBubbleSize val="0"/>
          <c:showLeaderLines val="1"/>
        </c:dLbls>
        <c:firstSliceAng val="0"/>
      </c:pieChart>
      <c:spPr>
        <a:noFill/>
        <a:ln w="25400">
          <a:noFill/>
        </a:ln>
      </c:spPr>
    </c:plotArea>
    <c:plotVisOnly val="1"/>
    <c:dispBlanksAs val="zero"/>
    <c:showDLblsOverMax val="0"/>
  </c:chart>
  <c:spPr>
    <a:noFill/>
    <a:ln>
      <a:noFill/>
    </a:ln>
  </c:spPr>
  <c:txPr>
    <a:bodyPr/>
    <a:lstStyle/>
    <a:p>
      <a:pPr>
        <a:defRPr sz="1961" b="1" i="0" u="none" strike="noStrike" baseline="0">
          <a:solidFill>
            <a:schemeClr val="tx1"/>
          </a:solidFill>
          <a:latin typeface="Times New Roman"/>
          <a:ea typeface="Times New Roman"/>
          <a:cs typeface="Times New Roman"/>
        </a:defRPr>
      </a:pPr>
      <a:endParaRPr lang="en-US"/>
    </a:p>
  </c:txPr>
  <c:externalData r:id="rId2">
    <c:autoUpdate val="0"/>
  </c:externalData>
  <c:userShapes r:id="rId3"/>
</c:chartSpace>
</file>

<file path=ppt/drawings/_rels/vmlDrawing1.v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image" Target="../media/image5.png"/></Relationships>
</file>

<file path=ppt/drawings/drawing1.xml><?xml version="1.0" encoding="utf-8"?>
<c:userShapes xmlns:c="http://schemas.openxmlformats.org/drawingml/2006/chart">
  <cdr:relSizeAnchor xmlns:cdr="http://schemas.openxmlformats.org/drawingml/2006/chartDrawing">
    <cdr:from>
      <cdr:x>0.4121</cdr:x>
      <cdr:y>0.84932</cdr:y>
    </cdr:from>
    <cdr:to>
      <cdr:x>0.43804</cdr:x>
      <cdr:y>0.89041</cdr:y>
    </cdr:to>
    <cdr:sp macro="" textlink="">
      <cdr:nvSpPr>
        <cdr:cNvPr id="2" name="TextBox 1"/>
        <cdr:cNvSpPr txBox="1"/>
      </cdr:nvSpPr>
      <cdr:spPr>
        <a:xfrm xmlns:a="http://schemas.openxmlformats.org/drawingml/2006/main">
          <a:off x="3632200" y="4724400"/>
          <a:ext cx="228600" cy="2286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en-US" sz="1380" dirty="0"/>
            <a:t>2</a:t>
          </a:r>
        </a:p>
      </cdr:txBody>
    </cdr:sp>
  </cdr:relSizeAnchor>
</c:userShapes>
</file>

<file path=ppt/drawings/drawing2.xml><?xml version="1.0" encoding="utf-8"?>
<c:userShapes xmlns:c="http://schemas.openxmlformats.org/drawingml/2006/chart">
  <cdr:relSizeAnchor xmlns:cdr="http://schemas.openxmlformats.org/drawingml/2006/chartDrawing">
    <cdr:from>
      <cdr:x>0.42016</cdr:x>
      <cdr:y>0</cdr:y>
    </cdr:from>
    <cdr:to>
      <cdr:x>0.648</cdr:x>
      <cdr:y>0.0684</cdr:y>
    </cdr:to>
    <cdr:sp macro="" textlink="">
      <cdr:nvSpPr>
        <cdr:cNvPr id="2" name="TextBox 1"/>
        <cdr:cNvSpPr txBox="1"/>
      </cdr:nvSpPr>
      <cdr:spPr>
        <a:xfrm xmlns:a="http://schemas.openxmlformats.org/drawingml/2006/main">
          <a:off x="3513137" y="-101600"/>
          <a:ext cx="1905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dr:relSizeAnchor xmlns:cdr="http://schemas.openxmlformats.org/drawingml/2006/chartDrawing">
    <cdr:from>
      <cdr:x>0.4101</cdr:x>
      <cdr:y>0</cdr:y>
    </cdr:from>
    <cdr:to>
      <cdr:x>0.648</cdr:x>
      <cdr:y>0.1026</cdr:y>
    </cdr:to>
    <cdr:sp macro="" textlink="">
      <cdr:nvSpPr>
        <cdr:cNvPr id="3" name="TextBox 1"/>
        <cdr:cNvSpPr txBox="1"/>
      </cdr:nvSpPr>
      <cdr:spPr>
        <a:xfrm xmlns:a="http://schemas.openxmlformats.org/drawingml/2006/main">
          <a:off x="3429000" y="0"/>
          <a:ext cx="1989163" cy="4572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dr:relSizeAnchor xmlns:cdr="http://schemas.openxmlformats.org/drawingml/2006/chartDrawing">
    <cdr:from>
      <cdr:x>0.42016</cdr:x>
      <cdr:y>0</cdr:y>
    </cdr:from>
    <cdr:to>
      <cdr:x>0.648</cdr:x>
      <cdr:y>0.0684</cdr:y>
    </cdr:to>
    <cdr:sp macro="" textlink="">
      <cdr:nvSpPr>
        <cdr:cNvPr id="4" name="TextBox 1"/>
        <cdr:cNvSpPr txBox="1"/>
      </cdr:nvSpPr>
      <cdr:spPr>
        <a:xfrm xmlns:a="http://schemas.openxmlformats.org/drawingml/2006/main">
          <a:off x="3513137" y="-101600"/>
          <a:ext cx="1905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dr:relSizeAnchor xmlns:cdr="http://schemas.openxmlformats.org/drawingml/2006/chartDrawing">
    <cdr:from>
      <cdr:x>0.42016</cdr:x>
      <cdr:y>0</cdr:y>
    </cdr:from>
    <cdr:to>
      <cdr:x>0.648</cdr:x>
      <cdr:y>0.0684</cdr:y>
    </cdr:to>
    <cdr:sp macro="" textlink="">
      <cdr:nvSpPr>
        <cdr:cNvPr id="5" name="TextBox 1"/>
        <cdr:cNvSpPr txBox="1"/>
      </cdr:nvSpPr>
      <cdr:spPr>
        <a:xfrm xmlns:a="http://schemas.openxmlformats.org/drawingml/2006/main">
          <a:off x="3513137" y="-101600"/>
          <a:ext cx="1905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dr:relSizeAnchor xmlns:cdr="http://schemas.openxmlformats.org/drawingml/2006/chartDrawing">
    <cdr:from>
      <cdr:x>0.42016</cdr:x>
      <cdr:y>0</cdr:y>
    </cdr:from>
    <cdr:to>
      <cdr:x>0.648</cdr:x>
      <cdr:y>0.0684</cdr:y>
    </cdr:to>
    <cdr:sp macro="" textlink="">
      <cdr:nvSpPr>
        <cdr:cNvPr id="6" name="TextBox 1"/>
        <cdr:cNvSpPr txBox="1"/>
      </cdr:nvSpPr>
      <cdr:spPr>
        <a:xfrm xmlns:a="http://schemas.openxmlformats.org/drawingml/2006/main">
          <a:off x="3513137" y="-101600"/>
          <a:ext cx="1905000" cy="304800"/>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dr:relSizeAnchor xmlns:cdr="http://schemas.openxmlformats.org/drawingml/2006/chartDrawing">
    <cdr:from>
      <cdr:x>0.35542</cdr:x>
      <cdr:y>0.0342</cdr:y>
    </cdr:from>
    <cdr:to>
      <cdr:x>0.58326</cdr:x>
      <cdr:y>0.1026</cdr:y>
    </cdr:to>
    <cdr:sp macro="" textlink="">
      <cdr:nvSpPr>
        <cdr:cNvPr id="7" name="TextBox 1"/>
        <cdr:cNvSpPr txBox="1"/>
      </cdr:nvSpPr>
      <cdr:spPr>
        <a:xfrm xmlns:a="http://schemas.openxmlformats.org/drawingml/2006/main">
          <a:off x="2971795" y="152399"/>
          <a:ext cx="1905053" cy="30479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endParaRPr lang="en-US" sz="1400" b="1" dirty="0">
            <a:latin typeface="Arial" pitchFamily="34" charset="0"/>
            <a:cs typeface="Arial" pitchFamily="34" charset="0"/>
          </a:endParaRPr>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25" tIns="46213" rIns="92425" bIns="46213" rtlCol="0"/>
          <a:lstStyle>
            <a:lvl1pPr algn="l">
              <a:defRPr sz="1200"/>
            </a:lvl1pPr>
          </a:lstStyle>
          <a:p>
            <a:endParaRPr lang="en-US"/>
          </a:p>
        </p:txBody>
      </p:sp>
      <p:sp>
        <p:nvSpPr>
          <p:cNvPr id="3" name="Date Placeholder 2"/>
          <p:cNvSpPr>
            <a:spLocks noGrp="1"/>
          </p:cNvSpPr>
          <p:nvPr>
            <p:ph type="dt" sz="quarter" idx="1"/>
          </p:nvPr>
        </p:nvSpPr>
        <p:spPr>
          <a:xfrm>
            <a:off x="3898104" y="0"/>
            <a:ext cx="2982119" cy="464820"/>
          </a:xfrm>
          <a:prstGeom prst="rect">
            <a:avLst/>
          </a:prstGeom>
        </p:spPr>
        <p:txBody>
          <a:bodyPr vert="horz" lIns="92425" tIns="46213" rIns="92425" bIns="46213" rtlCol="0"/>
          <a:lstStyle>
            <a:lvl1pPr algn="r">
              <a:defRPr sz="1200"/>
            </a:lvl1pPr>
          </a:lstStyle>
          <a:p>
            <a:fld id="{9B0921C0-9C57-4673-9CFE-F666D6AE294B}" type="datetimeFigureOut">
              <a:rPr lang="en-US" smtClean="0"/>
              <a:pPr/>
              <a:t>7/31/2017</a:t>
            </a:fld>
            <a:endParaRPr lang="en-US"/>
          </a:p>
        </p:txBody>
      </p:sp>
      <p:sp>
        <p:nvSpPr>
          <p:cNvPr id="4" name="Footer Placeholder 3"/>
          <p:cNvSpPr>
            <a:spLocks noGrp="1"/>
          </p:cNvSpPr>
          <p:nvPr>
            <p:ph type="ftr" sz="quarter" idx="2"/>
          </p:nvPr>
        </p:nvSpPr>
        <p:spPr>
          <a:xfrm>
            <a:off x="0" y="8829967"/>
            <a:ext cx="2982119" cy="464820"/>
          </a:xfrm>
          <a:prstGeom prst="rect">
            <a:avLst/>
          </a:prstGeom>
        </p:spPr>
        <p:txBody>
          <a:bodyPr vert="horz" lIns="92425" tIns="46213" rIns="92425" bIns="46213" rtlCol="0" anchor="b"/>
          <a:lstStyle>
            <a:lvl1pPr algn="l">
              <a:defRPr sz="1200"/>
            </a:lvl1pPr>
          </a:lstStyle>
          <a:p>
            <a:endParaRPr lang="en-US"/>
          </a:p>
        </p:txBody>
      </p:sp>
      <p:sp>
        <p:nvSpPr>
          <p:cNvPr id="5" name="Slide Number Placeholder 4"/>
          <p:cNvSpPr>
            <a:spLocks noGrp="1"/>
          </p:cNvSpPr>
          <p:nvPr>
            <p:ph type="sldNum" sz="quarter" idx="3"/>
          </p:nvPr>
        </p:nvSpPr>
        <p:spPr>
          <a:xfrm>
            <a:off x="3898104" y="8829967"/>
            <a:ext cx="2982119" cy="464820"/>
          </a:xfrm>
          <a:prstGeom prst="rect">
            <a:avLst/>
          </a:prstGeom>
        </p:spPr>
        <p:txBody>
          <a:bodyPr vert="horz" lIns="92425" tIns="46213" rIns="92425" bIns="46213" rtlCol="0" anchor="b"/>
          <a:lstStyle>
            <a:lvl1pPr algn="r">
              <a:defRPr sz="1200"/>
            </a:lvl1pPr>
          </a:lstStyle>
          <a:p>
            <a:fld id="{7033BC43-A0CA-4B8B-8D19-CDB13A1E9DA7}" type="slidenum">
              <a:rPr lang="en-US" smtClean="0"/>
              <a:pPr/>
              <a:t>‹#›</a:t>
            </a:fld>
            <a:endParaRPr lang="en-US"/>
          </a:p>
        </p:txBody>
      </p:sp>
    </p:spTree>
    <p:extLst>
      <p:ext uri="{BB962C8B-B14F-4D97-AF65-F5344CB8AC3E}">
        <p14:creationId xmlns:p14="http://schemas.microsoft.com/office/powerpoint/2010/main" val="55106652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25" tIns="46213" rIns="92425" bIns="46213" rtlCol="0"/>
          <a:lstStyle>
            <a:lvl1pPr algn="l">
              <a:defRPr sz="1200"/>
            </a:lvl1pPr>
          </a:lstStyle>
          <a:p>
            <a:endParaRPr lang="en-US"/>
          </a:p>
        </p:txBody>
      </p:sp>
      <p:sp>
        <p:nvSpPr>
          <p:cNvPr id="3" name="Date Placeholder 2"/>
          <p:cNvSpPr>
            <a:spLocks noGrp="1"/>
          </p:cNvSpPr>
          <p:nvPr>
            <p:ph type="dt" idx="1"/>
          </p:nvPr>
        </p:nvSpPr>
        <p:spPr>
          <a:xfrm>
            <a:off x="3898104" y="0"/>
            <a:ext cx="2982119" cy="464820"/>
          </a:xfrm>
          <a:prstGeom prst="rect">
            <a:avLst/>
          </a:prstGeom>
        </p:spPr>
        <p:txBody>
          <a:bodyPr vert="horz" lIns="92425" tIns="46213" rIns="92425" bIns="46213" rtlCol="0"/>
          <a:lstStyle>
            <a:lvl1pPr algn="r">
              <a:defRPr sz="1200"/>
            </a:lvl1pPr>
          </a:lstStyle>
          <a:p>
            <a:fld id="{E0E1E73A-8C8D-482F-A256-5758259D2DD6}" type="datetimeFigureOut">
              <a:rPr lang="en-US" smtClean="0"/>
              <a:pPr/>
              <a:t>7/31/2017</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25" tIns="46213" rIns="92425" bIns="46213" rtlCol="0" anchor="ctr"/>
          <a:lstStyle/>
          <a:p>
            <a:endParaRPr lang="en-US"/>
          </a:p>
        </p:txBody>
      </p:sp>
      <p:sp>
        <p:nvSpPr>
          <p:cNvPr id="5" name="Notes Placeholder 4"/>
          <p:cNvSpPr>
            <a:spLocks noGrp="1"/>
          </p:cNvSpPr>
          <p:nvPr>
            <p:ph type="body" sz="quarter" idx="3"/>
          </p:nvPr>
        </p:nvSpPr>
        <p:spPr>
          <a:xfrm>
            <a:off x="688182" y="4415792"/>
            <a:ext cx="5505450" cy="4183380"/>
          </a:xfrm>
          <a:prstGeom prst="rect">
            <a:avLst/>
          </a:prstGeom>
        </p:spPr>
        <p:txBody>
          <a:bodyPr vert="horz" lIns="92425" tIns="46213" rIns="92425" bIns="46213"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2982119" cy="464820"/>
          </a:xfrm>
          <a:prstGeom prst="rect">
            <a:avLst/>
          </a:prstGeom>
        </p:spPr>
        <p:txBody>
          <a:bodyPr vert="horz" lIns="92425" tIns="46213" rIns="92425" bIns="46213" rtlCol="0" anchor="b"/>
          <a:lstStyle>
            <a:lvl1pPr algn="l">
              <a:defRPr sz="1200"/>
            </a:lvl1pPr>
          </a:lstStyle>
          <a:p>
            <a:endParaRPr lang="en-US"/>
          </a:p>
        </p:txBody>
      </p:sp>
      <p:sp>
        <p:nvSpPr>
          <p:cNvPr id="7" name="Slide Number Placeholder 6"/>
          <p:cNvSpPr>
            <a:spLocks noGrp="1"/>
          </p:cNvSpPr>
          <p:nvPr>
            <p:ph type="sldNum" sz="quarter" idx="5"/>
          </p:nvPr>
        </p:nvSpPr>
        <p:spPr>
          <a:xfrm>
            <a:off x="3898104" y="8829967"/>
            <a:ext cx="2982119" cy="464820"/>
          </a:xfrm>
          <a:prstGeom prst="rect">
            <a:avLst/>
          </a:prstGeom>
        </p:spPr>
        <p:txBody>
          <a:bodyPr vert="horz" lIns="92425" tIns="46213" rIns="92425" bIns="46213" rtlCol="0" anchor="b"/>
          <a:lstStyle>
            <a:lvl1pPr algn="r">
              <a:defRPr sz="1200"/>
            </a:lvl1pPr>
          </a:lstStyle>
          <a:p>
            <a:fld id="{4240220D-C5FC-499B-A663-6B0947E19527}" type="slidenum">
              <a:rPr lang="en-US" smtClean="0"/>
              <a:pPr/>
              <a:t>‹#›</a:t>
            </a:fld>
            <a:endParaRPr lang="en-US"/>
          </a:p>
        </p:txBody>
      </p:sp>
    </p:spTree>
    <p:extLst>
      <p:ext uri="{BB962C8B-B14F-4D97-AF65-F5344CB8AC3E}">
        <p14:creationId xmlns:p14="http://schemas.microsoft.com/office/powerpoint/2010/main" val="21641495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1</a:t>
            </a:fld>
            <a:endParaRPr lang="en-US"/>
          </a:p>
        </p:txBody>
      </p:sp>
    </p:spTree>
    <p:extLst>
      <p:ext uri="{BB962C8B-B14F-4D97-AF65-F5344CB8AC3E}">
        <p14:creationId xmlns:p14="http://schemas.microsoft.com/office/powerpoint/2010/main" val="29947608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Snapshot of cases opened in past year by rank</a:t>
            </a:r>
          </a:p>
        </p:txBody>
      </p:sp>
      <p:sp>
        <p:nvSpPr>
          <p:cNvPr id="4" name="Slide Number Placeholder 3"/>
          <p:cNvSpPr>
            <a:spLocks noGrp="1"/>
          </p:cNvSpPr>
          <p:nvPr>
            <p:ph type="sldNum" sz="quarter" idx="10"/>
          </p:nvPr>
        </p:nvSpPr>
        <p:spPr/>
        <p:txBody>
          <a:bodyPr/>
          <a:lstStyle/>
          <a:p>
            <a:fld id="{4240220D-C5FC-499B-A663-6B0947E19527}" type="slidenum">
              <a:rPr lang="en-US" smtClean="0"/>
              <a:pPr/>
              <a:t>10</a:t>
            </a:fld>
            <a:endParaRPr lang="en-US"/>
          </a:p>
        </p:txBody>
      </p:sp>
    </p:spTree>
    <p:extLst>
      <p:ext uri="{BB962C8B-B14F-4D97-AF65-F5344CB8AC3E}">
        <p14:creationId xmlns:p14="http://schemas.microsoft.com/office/powerpoint/2010/main" val="201921267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Snapshot of offenses by grade over past year</a:t>
            </a:r>
          </a:p>
        </p:txBody>
      </p:sp>
      <p:sp>
        <p:nvSpPr>
          <p:cNvPr id="4" name="Slide Number Placeholder 3"/>
          <p:cNvSpPr>
            <a:spLocks noGrp="1"/>
          </p:cNvSpPr>
          <p:nvPr>
            <p:ph type="sldNum" sz="quarter" idx="10"/>
          </p:nvPr>
        </p:nvSpPr>
        <p:spPr/>
        <p:txBody>
          <a:bodyPr/>
          <a:lstStyle/>
          <a:p>
            <a:fld id="{4240220D-C5FC-499B-A663-6B0947E19527}" type="slidenum">
              <a:rPr lang="en-US" smtClean="0"/>
              <a:pPr/>
              <a:t>11</a:t>
            </a:fld>
            <a:endParaRPr lang="en-US"/>
          </a:p>
        </p:txBody>
      </p:sp>
    </p:spTree>
    <p:extLst>
      <p:ext uri="{BB962C8B-B14F-4D97-AF65-F5344CB8AC3E}">
        <p14:creationId xmlns:p14="http://schemas.microsoft.com/office/powerpoint/2010/main" val="101721841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Trend lines on cases opened/closed generally align with high </a:t>
            </a:r>
            <a:r>
              <a:rPr lang="en-US" dirty="0" err="1"/>
              <a:t>optempo</a:t>
            </a:r>
            <a:r>
              <a:rPr lang="en-US" dirty="0"/>
              <a:t> in mid-2000s (tough to get a DUI in Iraq) and then the 202k growth (larger</a:t>
            </a:r>
            <a:r>
              <a:rPr lang="en-US" baseline="0" dirty="0"/>
              <a:t> officer corps).</a:t>
            </a:r>
            <a:endParaRPr lang="en-US" dirty="0"/>
          </a:p>
        </p:txBody>
      </p:sp>
    </p:spTree>
    <p:extLst>
      <p:ext uri="{BB962C8B-B14F-4D97-AF65-F5344CB8AC3E}">
        <p14:creationId xmlns:p14="http://schemas.microsoft.com/office/powerpoint/2010/main" val="155331910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13</a:t>
            </a:fld>
            <a:endParaRPr lang="en-US"/>
          </a:p>
        </p:txBody>
      </p:sp>
      <p:sp>
        <p:nvSpPr>
          <p:cNvPr id="5" name="Notes Placeholder 4"/>
          <p:cNvSpPr>
            <a:spLocks noGrp="1"/>
          </p:cNvSpPr>
          <p:nvPr>
            <p:ph type="body" sz="quarter" idx="10"/>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t>If a civilian law enforcement authority or court</a:t>
            </a:r>
            <a:r>
              <a:rPr lang="en-US" baseline="0"/>
              <a:t> takes action to hold an officer accountable, instead of or in addition to the GCMCA, then the subsequent processing is identical.</a:t>
            </a:r>
            <a:endParaRPr lang="en-US"/>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61429703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Any case involving an officer’s separation (following a BOI, or based on a resignation/retirement request) must be forwarded</a:t>
            </a:r>
            <a:r>
              <a:rPr lang="en-US" baseline="0" dirty="0"/>
              <a:t> to ASN M&amp;RA </a:t>
            </a:r>
            <a:r>
              <a:rPr lang="en-US" baseline="0"/>
              <a:t>for final action.</a:t>
            </a:r>
            <a:endParaRPr lang="en-US"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14</a:t>
            </a:fld>
            <a:endParaRPr lang="en-US"/>
          </a:p>
        </p:txBody>
      </p:sp>
    </p:spTree>
    <p:extLst>
      <p:ext uri="{BB962C8B-B14F-4D97-AF65-F5344CB8AC3E}">
        <p14:creationId xmlns:p14="http://schemas.microsoft.com/office/powerpoint/2010/main" val="40075270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15</a:t>
            </a:fld>
            <a:endParaRPr lang="en-US"/>
          </a:p>
        </p:txBody>
      </p:sp>
      <p:sp>
        <p:nvSpPr>
          <p:cNvPr id="5" name="Notes Placeholder 4"/>
          <p:cNvSpPr>
            <a:spLocks noGrp="1"/>
          </p:cNvSpPr>
          <p:nvPr>
            <p:ph type="body" sz="quarter" idx="10"/>
          </p:nvPr>
        </p:nvSpPr>
        <p:spPr/>
        <p:txBody>
          <a:bodyPr>
            <a:normAutofit/>
          </a:bodyPr>
          <a:lstStyle/>
          <a:p>
            <a:r>
              <a:rPr lang="en-US" dirty="0"/>
              <a:t>Average</a:t>
            </a:r>
            <a:r>
              <a:rPr lang="en-US" baseline="0" dirty="0"/>
              <a:t> days computed from cases completed </a:t>
            </a:r>
            <a:r>
              <a:rPr lang="en-US" baseline="0"/>
              <a:t>from August 2016 to August 2017.</a:t>
            </a: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8376309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Image Placeholder 1"/>
          <p:cNvSpPr>
            <a:spLocks noGrp="1" noRot="1" noChangeAspect="1" noTextEdit="1"/>
          </p:cNvSpPr>
          <p:nvPr>
            <p:ph type="sldImg"/>
          </p:nvPr>
        </p:nvSpPr>
        <p:spPr>
          <a:ln/>
        </p:spPr>
      </p:sp>
      <p:sp>
        <p:nvSpPr>
          <p:cNvPr id="409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Tree>
    <p:extLst>
      <p:ext uri="{BB962C8B-B14F-4D97-AF65-F5344CB8AC3E}">
        <p14:creationId xmlns:p14="http://schemas.microsoft.com/office/powerpoint/2010/main" val="38043718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17</a:t>
            </a:fld>
            <a:endParaRPr lang="en-US"/>
          </a:p>
        </p:txBody>
      </p:sp>
      <p:sp>
        <p:nvSpPr>
          <p:cNvPr id="5" name="Notes Placeholder 4"/>
          <p:cNvSpPr>
            <a:spLocks noGrp="1"/>
          </p:cNvSpPr>
          <p:nvPr>
            <p:ph type="body" sz="quarter" idx="10"/>
          </p:nvPr>
        </p:nvSpPr>
        <p:spPr/>
        <p:txBody>
          <a:bodyPr>
            <a:normAutofit/>
          </a:bodyPr>
          <a:lstStyle/>
          <a:p>
            <a:r>
              <a:rPr lang="en-US" dirty="0"/>
              <a:t>How</a:t>
            </a:r>
            <a:r>
              <a:rPr lang="en-US" baseline="0" dirty="0"/>
              <a:t> can your officer’s promotion be delayed when their misconduct case has already closed and they’ve been retained? </a:t>
            </a:r>
          </a:p>
          <a:p>
            <a:endParaRPr lang="en-US" dirty="0"/>
          </a:p>
          <a:p>
            <a:r>
              <a:rPr lang="en-US" dirty="0"/>
              <a:t>10</a:t>
            </a:r>
            <a:r>
              <a:rPr lang="en-US" baseline="0" dirty="0"/>
              <a:t> USC 5947 (Exemplary conduct)</a:t>
            </a:r>
          </a:p>
          <a:p>
            <a:r>
              <a:rPr lang="en-US" baseline="0" dirty="0"/>
              <a:t>10 USC 624 (Secretary of military department shall certify the officer is among the best qualified) </a:t>
            </a:r>
            <a:endParaRPr lang="en-US" dirty="0"/>
          </a:p>
          <a:p>
            <a:endParaRPr lang="en-US" dirty="0"/>
          </a:p>
          <a:p>
            <a:pPr defTabSz="924458">
              <a:defRPr/>
            </a:pPr>
            <a:r>
              <a:rPr lang="en-US" baseline="0" dirty="0"/>
              <a:t>SECNAVINST 1420.B:</a:t>
            </a:r>
            <a:endParaRPr lang="en-US" dirty="0"/>
          </a:p>
          <a:p>
            <a:r>
              <a:rPr lang="en-US" dirty="0"/>
              <a:t>“CMC</a:t>
            </a:r>
            <a:r>
              <a:rPr lang="en-US" baseline="0" dirty="0"/>
              <a:t> shall supply all pertinent records of each officer to be considered by the board. Such records shall include all documents…that are essential for a fair and substantially accurate and complete portrayal of each officer’s career as of the date the board convenes.”</a:t>
            </a:r>
          </a:p>
          <a:p>
            <a:endParaRPr lang="en-US" baseline="0" dirty="0"/>
          </a:p>
          <a:p>
            <a:endParaRPr lang="en-US" baseline="0" dirty="0"/>
          </a:p>
        </p:txBody>
      </p:sp>
    </p:spTree>
    <p:extLst>
      <p:ext uri="{BB962C8B-B14F-4D97-AF65-F5344CB8AC3E}">
        <p14:creationId xmlns:p14="http://schemas.microsoft.com/office/powerpoint/2010/main" val="21777633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18</a:t>
            </a:fld>
            <a:endParaRPr lang="en-US"/>
          </a:p>
        </p:txBody>
      </p:sp>
      <p:sp>
        <p:nvSpPr>
          <p:cNvPr id="5" name="Notes Placeholder 4"/>
          <p:cNvSpPr>
            <a:spLocks noGrp="1"/>
          </p:cNvSpPr>
          <p:nvPr>
            <p:ph type="body" sz="quarter" idx="10"/>
          </p:nvPr>
        </p:nvSpPr>
        <p:spPr/>
        <p:txBody>
          <a:bodyPr>
            <a:normAutofit/>
          </a:bodyPr>
          <a:lstStyle/>
          <a:p>
            <a:r>
              <a:rPr lang="en-US" dirty="0" err="1"/>
              <a:t>DoDI</a:t>
            </a:r>
            <a:r>
              <a:rPr lang="en-US" baseline="0" dirty="0"/>
              <a:t> 1320.04 of 3 January 2014:</a:t>
            </a:r>
            <a:endParaRPr lang="en-US" dirty="0"/>
          </a:p>
          <a:p>
            <a:endParaRPr lang="en-US" dirty="0"/>
          </a:p>
          <a:p>
            <a:r>
              <a:rPr lang="en-US" dirty="0"/>
              <a:t>Advers</a:t>
            </a:r>
            <a:r>
              <a:rPr lang="en-US" baseline="0" dirty="0"/>
              <a:t>e Material – “any substantiated adverse finding or conclusion from an officially documented investigation or inquiry or any other credible information of an adverse nature.” </a:t>
            </a:r>
          </a:p>
          <a:p>
            <a:endParaRPr lang="en-US" baseline="0" dirty="0"/>
          </a:p>
          <a:p>
            <a:r>
              <a:rPr lang="en-US" baseline="0" dirty="0"/>
              <a:t>Credible- “Resolved and supported by a preponderance of the evidence.”</a:t>
            </a:r>
          </a:p>
          <a:p>
            <a:endParaRPr lang="en-US" baseline="0" dirty="0"/>
          </a:p>
          <a:p>
            <a:r>
              <a:rPr lang="en-US" baseline="0" dirty="0"/>
              <a:t>Adverse- “To be adverse, the information must be derogatory, unfavorable, or of a nature that reflects clearly unacceptable conduct, integrity, or judgement on the part of the individual.” </a:t>
            </a:r>
            <a:endParaRPr lang="en-US" dirty="0"/>
          </a:p>
          <a:p>
            <a:endParaRPr lang="en-US" dirty="0"/>
          </a:p>
          <a:p>
            <a:r>
              <a:rPr lang="en-US" dirty="0"/>
              <a:t>Other</a:t>
            </a:r>
            <a:r>
              <a:rPr lang="en-US" baseline="0" dirty="0"/>
              <a:t> “Reportable”- Information other than adverse requested to be reported by SASC or any member of the Senate, information related to alleged misconduct or impropriety, which is subject to an on-going investigative administrative, or judicial process (normally open investigation results in delay or withhold, but where resolution not expected within a reasonable time, nomination may be processed with appropriate summary of case), credible information related to an individual’s involvement or affiliation with a significant event that is widely known to the general public or members of Congress that brings discredit or calls into question integrity members of the DoD….”                                                                  </a:t>
            </a:r>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19</a:t>
            </a:fld>
            <a:endParaRPr lang="en-US"/>
          </a:p>
        </p:txBody>
      </p:sp>
      <p:sp>
        <p:nvSpPr>
          <p:cNvPr id="5" name="Notes Placeholder 4"/>
          <p:cNvSpPr>
            <a:spLocks noGrp="1"/>
          </p:cNvSpPr>
          <p:nvPr>
            <p:ph type="body" sz="quarter" idx="10"/>
          </p:nvPr>
        </p:nvSpPr>
        <p:spPr/>
        <p:txBody>
          <a:bodyPr>
            <a:normAutofit/>
          </a:bodyPr>
          <a:lstStyle/>
          <a:p>
            <a:r>
              <a:rPr lang="en-US" dirty="0"/>
              <a:t>PROMOTION</a:t>
            </a:r>
            <a:r>
              <a:rPr lang="en-US" baseline="0" dirty="0"/>
              <a:t>S: </a:t>
            </a:r>
            <a:r>
              <a:rPr lang="en-US" dirty="0"/>
              <a:t>Third time JPL screens</a:t>
            </a:r>
            <a:r>
              <a:rPr lang="en-US" baseline="0" dirty="0"/>
              <a:t> for a promotion is last day of the month before the promotion. </a:t>
            </a:r>
          </a:p>
          <a:p>
            <a:endParaRPr lang="en-US" baseline="0" dirty="0"/>
          </a:p>
          <a:p>
            <a:r>
              <a:rPr lang="en-US" b="1" baseline="0" dirty="0"/>
              <a:t>Snapshot</a:t>
            </a:r>
            <a:r>
              <a:rPr lang="en-US" baseline="0" dirty="0"/>
              <a:t>: </a:t>
            </a:r>
            <a:r>
              <a:rPr lang="en-US" sz="1200" kern="1200" dirty="0">
                <a:solidFill>
                  <a:schemeClr val="tx1"/>
                </a:solidFill>
                <a:effectLst/>
                <a:latin typeface="+mn-lt"/>
                <a:ea typeface="+mn-ea"/>
                <a:cs typeface="+mn-cs"/>
              </a:rPr>
              <a:t> </a:t>
            </a:r>
          </a:p>
          <a:p>
            <a:pPr marL="171450" indent="-171450">
              <a:buFontTx/>
              <a:buChar char="-"/>
            </a:pPr>
            <a:r>
              <a:rPr lang="en-US" sz="1200" kern="1200" dirty="0">
                <a:solidFill>
                  <a:schemeClr val="tx1"/>
                </a:solidFill>
                <a:effectLst/>
                <a:latin typeface="+mn-lt"/>
                <a:ea typeface="+mn-ea"/>
                <a:cs typeface="+mn-cs"/>
              </a:rPr>
              <a:t>Currently 133 officers in a promotion delay or withhold status</a:t>
            </a:r>
          </a:p>
          <a:p>
            <a:pPr marL="171450" indent="-171450">
              <a:buFontTx/>
              <a:buChar char="-"/>
            </a:pPr>
            <a:r>
              <a:rPr lang="en-US" sz="1200" kern="1200" dirty="0">
                <a:solidFill>
                  <a:schemeClr val="tx1"/>
                </a:solidFill>
                <a:effectLst/>
                <a:latin typeface="+mn-lt"/>
                <a:ea typeface="+mn-ea"/>
                <a:cs typeface="+mn-cs"/>
              </a:rPr>
              <a:t>Of those,</a:t>
            </a:r>
            <a:r>
              <a:rPr lang="en-US" sz="1200" kern="1200" baseline="0" dirty="0">
                <a:solidFill>
                  <a:schemeClr val="tx1"/>
                </a:solidFill>
                <a:effectLst/>
                <a:latin typeface="+mn-lt"/>
                <a:ea typeface="+mn-ea"/>
                <a:cs typeface="+mn-cs"/>
              </a:rPr>
              <a:t> </a:t>
            </a:r>
            <a:r>
              <a:rPr lang="en-US" sz="1200" kern="1200" dirty="0">
                <a:solidFill>
                  <a:schemeClr val="tx1"/>
                </a:solidFill>
                <a:effectLst/>
                <a:latin typeface="+mn-lt"/>
                <a:ea typeface="+mn-ea"/>
                <a:cs typeface="+mn-cs"/>
              </a:rPr>
              <a:t>42 cases are currently active- meaning with JPL with all endorsements, with the AMAB, NJAG, or </a:t>
            </a:r>
            <a:r>
              <a:rPr lang="en-US" sz="1200" kern="1200" dirty="0" err="1">
                <a:solidFill>
                  <a:schemeClr val="tx1"/>
                </a:solidFill>
                <a:effectLst/>
                <a:latin typeface="+mn-lt"/>
                <a:ea typeface="+mn-ea"/>
                <a:cs typeface="+mn-cs"/>
              </a:rPr>
              <a:t>SecNav</a:t>
            </a:r>
            <a:r>
              <a:rPr lang="en-US" sz="1200" kern="1200" dirty="0">
                <a:solidFill>
                  <a:schemeClr val="tx1"/>
                </a:solidFill>
                <a:effectLst/>
                <a:latin typeface="+mn-lt"/>
                <a:ea typeface="+mn-ea"/>
                <a:cs typeface="+mn-cs"/>
              </a:rPr>
              <a:t>/OSD/SASC. </a:t>
            </a:r>
          </a:p>
          <a:p>
            <a:endParaRPr lang="en-US" baseline="0" dirty="0"/>
          </a:p>
          <a:p>
            <a:r>
              <a:rPr lang="en-US" sz="1200" kern="1200" dirty="0">
                <a:solidFill>
                  <a:schemeClr val="tx1"/>
                </a:solidFill>
                <a:effectLst/>
                <a:latin typeface="+mn-lt"/>
                <a:ea typeface="+mn-ea"/>
                <a:cs typeface="+mn-cs"/>
              </a:rPr>
              <a:t>-  [</a:t>
            </a:r>
            <a:r>
              <a:rPr lang="en-US" sz="1200" b="1" kern="1200" dirty="0">
                <a:solidFill>
                  <a:schemeClr val="tx1"/>
                </a:solidFill>
                <a:effectLst/>
                <a:latin typeface="+mn-lt"/>
                <a:ea typeface="+mn-ea"/>
                <a:cs typeface="+mn-cs"/>
              </a:rPr>
              <a:t>61 closed since Sept 16</a:t>
            </a:r>
            <a:r>
              <a:rPr lang="en-US" sz="1200" kern="1200" dirty="0">
                <a:solidFill>
                  <a:schemeClr val="tx1"/>
                </a:solidFill>
                <a:effectLst/>
                <a:latin typeface="+mn-lt"/>
                <a:ea typeface="+mn-ea"/>
                <a:cs typeface="+mn-cs"/>
              </a:rPr>
              <a:t>] CMC/</a:t>
            </a:r>
            <a:r>
              <a:rPr lang="en-US" sz="1200" kern="1200" dirty="0" err="1">
                <a:solidFill>
                  <a:schemeClr val="tx1"/>
                </a:solidFill>
                <a:effectLst/>
                <a:latin typeface="+mn-lt"/>
                <a:ea typeface="+mn-ea"/>
                <a:cs typeface="+mn-cs"/>
              </a:rPr>
              <a:t>SecNav</a:t>
            </a:r>
            <a:r>
              <a:rPr lang="en-US" sz="1200" kern="1200" dirty="0">
                <a:solidFill>
                  <a:schemeClr val="tx1"/>
                </a:solidFill>
                <a:effectLst/>
                <a:latin typeface="+mn-lt"/>
                <a:ea typeface="+mn-ea"/>
                <a:cs typeface="+mn-cs"/>
              </a:rPr>
              <a:t>/OSD/SASC have rendered final decisions on 27 cases.  Another 34 cases have been closed out by the officer </a:t>
            </a:r>
            <a:r>
              <a:rPr lang="en-US" sz="1200" kern="1200" dirty="0" err="1">
                <a:solidFill>
                  <a:schemeClr val="tx1"/>
                </a:solidFill>
                <a:effectLst/>
                <a:latin typeface="+mn-lt"/>
                <a:ea typeface="+mn-ea"/>
                <a:cs typeface="+mn-cs"/>
              </a:rPr>
              <a:t>EAS'ing</a:t>
            </a:r>
            <a:endParaRPr lang="en-US" sz="1200" kern="1200" dirty="0">
              <a:solidFill>
                <a:schemeClr val="tx1"/>
              </a:solidFill>
              <a:effectLst/>
              <a:latin typeface="+mn-lt"/>
              <a:ea typeface="+mn-ea"/>
              <a:cs typeface="+mn-cs"/>
            </a:endParaRPr>
          </a:p>
          <a:p>
            <a:r>
              <a:rPr lang="en-US" sz="1200" kern="1200" dirty="0">
                <a:solidFill>
                  <a:schemeClr val="tx1"/>
                </a:solidFill>
                <a:effectLst/>
                <a:latin typeface="+mn-lt"/>
                <a:ea typeface="+mn-ea"/>
                <a:cs typeface="+mn-cs"/>
              </a:rPr>
              <a:t>(without transitioning to the RASL)  or being separated by ASN. </a:t>
            </a:r>
          </a:p>
          <a:p>
            <a:endParaRPr lang="en-US" baseline="0" dirty="0"/>
          </a:p>
          <a:p>
            <a:endParaRPr lang="en-US" baseline="0" dirty="0"/>
          </a:p>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p:txBody>
      </p:sp>
    </p:spTree>
    <p:extLst>
      <p:ext uri="{BB962C8B-B14F-4D97-AF65-F5344CB8AC3E}">
        <p14:creationId xmlns:p14="http://schemas.microsoft.com/office/powerpoint/2010/main" val="217776337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965325" y="155575"/>
            <a:ext cx="3562350" cy="2671763"/>
          </a:xfrm>
        </p:spPr>
      </p:sp>
      <p:sp>
        <p:nvSpPr>
          <p:cNvPr id="4" name="Slide Number Placeholder 3"/>
          <p:cNvSpPr>
            <a:spLocks noGrp="1"/>
          </p:cNvSpPr>
          <p:nvPr>
            <p:ph type="sldNum" sz="quarter" idx="10"/>
          </p:nvPr>
        </p:nvSpPr>
        <p:spPr/>
        <p:txBody>
          <a:bodyPr/>
          <a:lstStyle/>
          <a:p>
            <a:fld id="{4240220D-C5FC-499B-A663-6B0947E19527}" type="slidenum">
              <a:rPr lang="en-US" smtClean="0"/>
              <a:pPr/>
              <a:t>20</a:t>
            </a:fld>
            <a:endParaRPr lang="en-US"/>
          </a:p>
        </p:txBody>
      </p:sp>
      <p:sp>
        <p:nvSpPr>
          <p:cNvPr id="5" name="Notes Placeholder 4"/>
          <p:cNvSpPr>
            <a:spLocks noGrp="1"/>
          </p:cNvSpPr>
          <p:nvPr>
            <p:ph type="body" sz="quarter" idx="11"/>
          </p:nvPr>
        </p:nvSpPr>
        <p:spPr/>
        <p:txBody>
          <a:bodyPr>
            <a:normAutofit fontScale="47500" lnSpcReduction="20000"/>
          </a:bodyPr>
          <a:lstStyle/>
          <a:p>
            <a:r>
              <a:rPr lang="en-US" dirty="0"/>
              <a:t>Timing of the misconduct determines</a:t>
            </a:r>
            <a:r>
              <a:rPr lang="en-US" baseline="0" dirty="0"/>
              <a:t> which kind of promotion interruption occurs.</a:t>
            </a:r>
          </a:p>
          <a:p>
            <a:r>
              <a:rPr lang="en-US" baseline="0" dirty="0"/>
              <a:t>If misconduct occurs before the promotion list is confirmed, then </a:t>
            </a:r>
            <a:r>
              <a:rPr lang="en-US" b="1" baseline="0" dirty="0"/>
              <a:t>withhold</a:t>
            </a:r>
            <a:r>
              <a:rPr lang="en-US" baseline="0" dirty="0"/>
              <a:t>.</a:t>
            </a:r>
          </a:p>
          <a:p>
            <a:r>
              <a:rPr lang="en-US" baseline="0" dirty="0"/>
              <a:t>If misconduct occurs after promotion list is confirmed, then </a:t>
            </a:r>
            <a:r>
              <a:rPr lang="en-US" b="1" baseline="0" dirty="0"/>
              <a:t>delay</a:t>
            </a:r>
            <a:r>
              <a:rPr lang="en-US" baseline="0" dirty="0"/>
              <a:t>.</a:t>
            </a:r>
          </a:p>
          <a:p>
            <a:r>
              <a:rPr lang="en-US" baseline="0" dirty="0"/>
              <a:t>If misconduct occurs after the MARADMIN  is released, then </a:t>
            </a:r>
            <a:r>
              <a:rPr lang="en-US" b="1" baseline="0" dirty="0"/>
              <a:t>command-initiated delay</a:t>
            </a:r>
            <a:r>
              <a:rPr lang="en-US" baseline="0" dirty="0"/>
              <a:t>.</a:t>
            </a:r>
          </a:p>
          <a:p>
            <a:endParaRPr lang="en-US" baseline="0" dirty="0"/>
          </a:p>
          <a:p>
            <a:r>
              <a:rPr lang="en-US" b="1" dirty="0"/>
              <a:t>Animation #1- Red box and “withhold” text appears</a:t>
            </a:r>
          </a:p>
          <a:p>
            <a:pPr>
              <a:buFont typeface="Arial" pitchFamily="34" charset="0"/>
              <a:buChar char="•"/>
            </a:pPr>
            <a:r>
              <a:rPr lang="en-US" dirty="0"/>
              <a:t>Officer was selected by the promotion board.</a:t>
            </a:r>
          </a:p>
          <a:p>
            <a:pPr>
              <a:buFont typeface="Arial" pitchFamily="34" charset="0"/>
              <a:buChar char="•"/>
            </a:pPr>
            <a:r>
              <a:rPr lang="en-US" dirty="0"/>
              <a:t>JAD screen revealed that SNO has adverse material or potentially adverse material (active misconduct case) that promotion board may not have viewed.</a:t>
            </a:r>
          </a:p>
          <a:p>
            <a:pPr>
              <a:buFont typeface="Arial" pitchFamily="34" charset="0"/>
              <a:buChar char="•"/>
            </a:pPr>
            <a:r>
              <a:rPr lang="en-US" dirty="0"/>
              <a:t>SECNAV views a summary of the adverse material and decides whether or not to pull the officer’s name from the selection list that goes to SECDEF or SASC for confirmation.</a:t>
            </a:r>
          </a:p>
          <a:p>
            <a:pPr defTabSz="905585">
              <a:buFont typeface="Arial" pitchFamily="34" charset="0"/>
              <a:buChar char="•"/>
              <a:defRPr/>
            </a:pPr>
            <a:r>
              <a:rPr lang="en-US" dirty="0"/>
              <a:t>If SECNAV withholds the officer’s name from the promotion list, SNO is given the chance to comment on the basis for the withhold and to submit any other matters for consideration by SECNAV.  SNO’s chain of command will endorse SNO’s matters and provide a recommendation regarding whether or not SNO should be promoted.</a:t>
            </a:r>
          </a:p>
          <a:p>
            <a:pPr>
              <a:buFont typeface="Arial" pitchFamily="34" charset="0"/>
              <a:buChar char="•"/>
            </a:pPr>
            <a:r>
              <a:rPr lang="en-US" dirty="0"/>
              <a:t>Resolution of a withheld promotion can take 6-12 months to complete-even longer if it involves a complicated case.</a:t>
            </a:r>
          </a:p>
          <a:p>
            <a:pPr>
              <a:buFont typeface="Arial" pitchFamily="34" charset="0"/>
              <a:buNone/>
            </a:pPr>
            <a:endParaRPr lang="en-US" b="1" dirty="0"/>
          </a:p>
          <a:p>
            <a:pPr>
              <a:buFont typeface="Arial" pitchFamily="34" charset="0"/>
              <a:buNone/>
            </a:pPr>
            <a:r>
              <a:rPr lang="en-US" b="1" dirty="0"/>
              <a:t>Animation #2-Green box and “delay” text appears</a:t>
            </a:r>
          </a:p>
          <a:p>
            <a:pPr>
              <a:buFont typeface="Arial" pitchFamily="34" charset="0"/>
              <a:buChar char="•"/>
            </a:pPr>
            <a:r>
              <a:rPr lang="en-US" dirty="0"/>
              <a:t>Officer was selected by the promotion board.</a:t>
            </a:r>
          </a:p>
          <a:p>
            <a:pPr>
              <a:buFont typeface="Arial" pitchFamily="34" charset="0"/>
              <a:buChar char="•"/>
            </a:pPr>
            <a:r>
              <a:rPr lang="en-US" dirty="0"/>
              <a:t>Officer’s name was confirmed for promotion by SECDEF or the SASC.</a:t>
            </a:r>
          </a:p>
          <a:p>
            <a:pPr>
              <a:buFont typeface="Arial" pitchFamily="34" charset="0"/>
              <a:buChar char="•"/>
            </a:pPr>
            <a:r>
              <a:rPr lang="en-US" dirty="0"/>
              <a:t>In the screen before the release of the monthly MARADMIN, adverse or potentially adverse material is discovered that the promotion board may not have viewed.</a:t>
            </a:r>
          </a:p>
          <a:p>
            <a:pPr>
              <a:buFont typeface="Arial" pitchFamily="34" charset="0"/>
              <a:buChar char="•"/>
            </a:pPr>
            <a:r>
              <a:rPr lang="en-US" dirty="0" err="1"/>
              <a:t>Dir</a:t>
            </a:r>
            <a:r>
              <a:rPr lang="en-US" dirty="0"/>
              <a:t> MM decides whether or not to delay SNO’s promotion.  If promotion is delayed, SNO is given the chance to comment on the basis for the delay and to submit any other matters for consideration by SECNAV.  SNO’s chain of command will endorse SNO’s matters and provide a recommendation regarding whether or not SNO should be promoted.</a:t>
            </a:r>
          </a:p>
          <a:p>
            <a:pPr lvl="1">
              <a:buFont typeface="Arial" pitchFamily="34" charset="0"/>
              <a:buChar char="•"/>
            </a:pPr>
            <a:r>
              <a:rPr lang="en-US" dirty="0"/>
              <a:t>SECNAVINST 1420.1B, </a:t>
            </a:r>
            <a:r>
              <a:rPr lang="en-US" dirty="0" err="1"/>
              <a:t>para</a:t>
            </a:r>
            <a:r>
              <a:rPr lang="en-US" dirty="0"/>
              <a:t> 23.a says that the CMC or his designee can delay a promotion.  Past practice has </a:t>
            </a:r>
            <a:r>
              <a:rPr lang="en-US" dirty="0" err="1"/>
              <a:t>Dir</a:t>
            </a:r>
            <a:r>
              <a:rPr lang="en-US" dirty="0"/>
              <a:t> MM acting as the designee, but we are looking for a designation letter in the files.</a:t>
            </a:r>
          </a:p>
          <a:p>
            <a:endParaRPr lang="en-US" b="1" dirty="0"/>
          </a:p>
          <a:p>
            <a:r>
              <a:rPr lang="en-US" b="1" dirty="0"/>
              <a:t>Animation #3- Blue box and  “Command Delay” text appears</a:t>
            </a:r>
          </a:p>
          <a:p>
            <a:pPr>
              <a:buFont typeface="Arial" pitchFamily="34" charset="0"/>
              <a:buChar char="•"/>
            </a:pPr>
            <a:r>
              <a:rPr lang="en-US" dirty="0"/>
              <a:t>Officer was selected, confirmed and name appeared on the monthly promotion MARADMIN list.</a:t>
            </a:r>
          </a:p>
          <a:p>
            <a:pPr>
              <a:buFont typeface="Arial" pitchFamily="34" charset="0"/>
              <a:buChar char="•"/>
            </a:pPr>
            <a:r>
              <a:rPr lang="en-US" dirty="0"/>
              <a:t>Officer’s CO signs a letter notifying the officer that he has been delayed.  The letter provides the basis for the delay gives the officer the opportunity to respond.  </a:t>
            </a:r>
          </a:p>
          <a:p>
            <a:pPr>
              <a:buFont typeface="Arial" pitchFamily="34" charset="0"/>
              <a:buChar char="•"/>
            </a:pPr>
            <a:r>
              <a:rPr lang="en-US" dirty="0"/>
              <a:t>Why? Brand new misconduct /overweight/not technically proficient</a:t>
            </a:r>
          </a:p>
          <a:p>
            <a:pPr>
              <a:buFont typeface="Arial" pitchFamily="34" charset="0"/>
              <a:buChar char="•"/>
            </a:pPr>
            <a:r>
              <a:rPr lang="en-US" dirty="0"/>
              <a:t>Call JAMP for the template of the letter.</a:t>
            </a:r>
          </a:p>
          <a:p>
            <a:pPr>
              <a:buFont typeface="Arial" pitchFamily="34" charset="0"/>
              <a:buChar char="•"/>
            </a:pPr>
            <a:r>
              <a:rPr lang="en-US" dirty="0"/>
              <a:t>The same process applies: SNO has chance to submit matters, chain of command provides endorsement/recommendations, SECNAV makes promotion decision.</a:t>
            </a:r>
          </a:p>
          <a:p>
            <a:pPr>
              <a:buFont typeface="Arial" pitchFamily="34" charset="0"/>
              <a:buChar char="•"/>
            </a:pPr>
            <a:endParaRPr lang="en-US" dirty="0"/>
          </a:p>
          <a:p>
            <a:r>
              <a:rPr lang="en-US" b="1" dirty="0">
                <a:solidFill>
                  <a:srgbClr val="FF0000"/>
                </a:solidFill>
              </a:rPr>
              <a:t>Delay</a:t>
            </a:r>
            <a:r>
              <a:rPr lang="en-US" b="1" baseline="0" dirty="0">
                <a:solidFill>
                  <a:srgbClr val="FF0000"/>
                </a:solidFill>
              </a:rPr>
              <a:t> must occur BEFORE the scheduled date of promotion- or else officer is promoted.</a:t>
            </a:r>
            <a:r>
              <a:rPr lang="en-US" baseline="0" dirty="0"/>
              <a:t>  If the command does not notify SNO of the delay in writing before the promotion date, the command can try to show that they took some affirmative action to delay before the promotion date, that written notice was impracticable, and that they notified SNO as soon as practicable.  If no command action was taken prior to promotion date, you cannot delay retroactively.</a:t>
            </a:r>
            <a:endParaRPr lang="en-US" dirty="0"/>
          </a:p>
          <a:p>
            <a:endParaRPr lang="en-US" dirty="0"/>
          </a:p>
          <a:p>
            <a:r>
              <a:rPr lang="en-US" dirty="0"/>
              <a:t>Promotion</a:t>
            </a:r>
            <a:r>
              <a:rPr lang="en-US" baseline="0" dirty="0"/>
              <a:t> Trends:</a:t>
            </a:r>
          </a:p>
          <a:p>
            <a:r>
              <a:rPr lang="en-US" baseline="0" dirty="0"/>
              <a:t>For promotion to captain and above - If the promotion board did not see the adverse information (which happens in most withhold cases and virtually every delay case), SNO will most likely be removed in order to allow a future promotion board to review the adverse information. </a:t>
            </a:r>
          </a:p>
          <a:p>
            <a:endParaRPr lang="en-US" baseline="0" dirty="0"/>
          </a:p>
          <a:p>
            <a:r>
              <a:rPr lang="en-US" baseline="0" dirty="0"/>
              <a:t>For promotion to first lieutenant – There is no promotion board since this is a time-in-grade promotion.  Accordingly, removal from the promotion list is not an option and promotion with an adjusted DOR is more likely.  Commanders can also recommend that CMC find the officer unqualified for promotion and allow him to reapply (generally after 6 months).  Additionally, 21st Century Sailor and Marine guidance does not apply since there is no promotion board involved.  </a:t>
            </a:r>
            <a:endParaRPr lang="en-US" dirty="0"/>
          </a:p>
        </p:txBody>
      </p:sp>
    </p:spTree>
    <p:extLst>
      <p:ext uri="{BB962C8B-B14F-4D97-AF65-F5344CB8AC3E}">
        <p14:creationId xmlns:p14="http://schemas.microsoft.com/office/powerpoint/2010/main" val="34434619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21</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22</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23</a:t>
            </a:fld>
            <a:endParaRPr lang="en-US"/>
          </a:p>
        </p:txBody>
      </p:sp>
      <p:sp>
        <p:nvSpPr>
          <p:cNvPr id="5" name="Notes Placeholder 4"/>
          <p:cNvSpPr>
            <a:spLocks noGrp="1"/>
          </p:cNvSpPr>
          <p:nvPr>
            <p:ph type="body" sz="quarter" idx="10"/>
          </p:nvPr>
        </p:nvSpPr>
        <p:spPr/>
        <p:txBody>
          <a:bodyPr>
            <a:normAutofit/>
          </a:bodyPr>
          <a:lstStyle/>
          <a:p>
            <a:r>
              <a:rPr lang="en-US" dirty="0"/>
              <a:t>If O6 and below,</a:t>
            </a:r>
            <a:r>
              <a:rPr lang="en-US" baseline="0" dirty="0"/>
              <a:t> adverse material usually stops at </a:t>
            </a:r>
            <a:r>
              <a:rPr lang="en-US" baseline="0" dirty="0" err="1"/>
              <a:t>SecNav</a:t>
            </a:r>
            <a:r>
              <a:rPr lang="en-US" baseline="0" dirty="0"/>
              <a:t>. For GO’s adverse material will go all the way to SASC.</a:t>
            </a:r>
          </a:p>
          <a:p>
            <a:endParaRPr lang="en-US" baseline="0" dirty="0"/>
          </a:p>
          <a:p>
            <a:r>
              <a:rPr lang="en-US" baseline="0" dirty="0"/>
              <a:t>                  </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24</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25</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Snapshot:  Over 40% of current JA Colonels came</a:t>
            </a:r>
            <a:r>
              <a:rPr lang="en-US" b="1" baseline="0" dirty="0"/>
              <a:t> through the Law Education Programs</a:t>
            </a:r>
            <a:endParaRPr lang="en-US" b="1"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26</a:t>
            </a:fld>
            <a:endParaRPr lang="en-US"/>
          </a:p>
        </p:txBody>
      </p:sp>
    </p:spTree>
    <p:extLst>
      <p:ext uri="{BB962C8B-B14F-4D97-AF65-F5344CB8AC3E}">
        <p14:creationId xmlns:p14="http://schemas.microsoft.com/office/powerpoint/2010/main" val="46942300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27</a:t>
            </a:fld>
            <a:endParaRPr lang="en-US"/>
          </a:p>
        </p:txBody>
      </p:sp>
    </p:spTree>
    <p:extLst>
      <p:ext uri="{BB962C8B-B14F-4D97-AF65-F5344CB8AC3E}">
        <p14:creationId xmlns:p14="http://schemas.microsoft.com/office/powerpoint/2010/main" val="11498168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31</a:t>
            </a:fld>
            <a:endParaRPr lang="en-US"/>
          </a:p>
        </p:txBody>
      </p:sp>
    </p:spTree>
    <p:extLst>
      <p:ext uri="{BB962C8B-B14F-4D97-AF65-F5344CB8AC3E}">
        <p14:creationId xmlns:p14="http://schemas.microsoft.com/office/powerpoint/2010/main" val="137185199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3</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21777633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4</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13578464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a:t>If the misconduct is serious enough for a formal counseling, NJP, etc., then it needs to be reported to HQ.  We recognize this is a low threshold—it’s supposed to be. </a:t>
            </a:r>
          </a:p>
          <a:p>
            <a:endParaRPr lang="en-US" baseline="0" dirty="0"/>
          </a:p>
          <a:p>
            <a:r>
              <a:rPr lang="en-US" baseline="0" dirty="0"/>
              <a:t>When you’re not sure whether an instance of misconduct should be formally reported, call your SJA for guidance.</a:t>
            </a:r>
            <a:endParaRPr lang="en-US" dirty="0"/>
          </a:p>
        </p:txBody>
      </p:sp>
      <p:sp>
        <p:nvSpPr>
          <p:cNvPr id="4" name="Slide Number Placeholder 3"/>
          <p:cNvSpPr>
            <a:spLocks noGrp="1"/>
          </p:cNvSpPr>
          <p:nvPr>
            <p:ph type="sldNum" sz="quarter" idx="10"/>
          </p:nvPr>
        </p:nvSpPr>
        <p:spPr/>
        <p:txBody>
          <a:bodyPr/>
          <a:lstStyle/>
          <a:p>
            <a:fld id="{4240220D-C5FC-499B-A663-6B0947E19527}" type="slidenum">
              <a:rPr lang="en-US" smtClean="0"/>
              <a:pPr/>
              <a:t>5</a:t>
            </a:fld>
            <a:endParaRPr lang="en-US"/>
          </a:p>
        </p:txBody>
      </p:sp>
    </p:spTree>
    <p:extLst>
      <p:ext uri="{BB962C8B-B14F-4D97-AF65-F5344CB8AC3E}">
        <p14:creationId xmlns:p14="http://schemas.microsoft.com/office/powerpoint/2010/main" val="22310054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240220D-C5FC-499B-A663-6B0947E19527}" type="slidenum">
              <a:rPr lang="en-US" smtClean="0"/>
              <a:pPr/>
              <a:t>6</a:t>
            </a:fld>
            <a:endParaRPr lang="en-US"/>
          </a:p>
        </p:txBody>
      </p:sp>
    </p:spTree>
    <p:extLst>
      <p:ext uri="{BB962C8B-B14F-4D97-AF65-F5344CB8AC3E}">
        <p14:creationId xmlns:p14="http://schemas.microsoft.com/office/powerpoint/2010/main" val="122701045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Image Placeholder 1"/>
          <p:cNvSpPr>
            <a:spLocks noGrp="1" noRot="1" noChangeAspect="1" noTextEdit="1"/>
          </p:cNvSpPr>
          <p:nvPr>
            <p:ph type="sldImg"/>
          </p:nvPr>
        </p:nvSpPr>
        <p:spPr bwMode="auto">
          <a:xfrm>
            <a:off x="1196975" y="465138"/>
            <a:ext cx="4027488" cy="3021012"/>
          </a:xfrm>
          <a:noFill/>
          <a:ln>
            <a:solidFill>
              <a:srgbClr val="000000"/>
            </a:solidFill>
            <a:miter lim="800000"/>
            <a:headEnd/>
            <a:tailEnd/>
          </a:ln>
        </p:spPr>
      </p:sp>
      <p:sp>
        <p:nvSpPr>
          <p:cNvPr id="1536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B3E11398-01D3-4166-B642-0CBBB163730B}" type="slidenum">
              <a:rPr lang="en-US" smtClean="0"/>
              <a:pPr fontAlgn="base">
                <a:spcBef>
                  <a:spcPct val="0"/>
                </a:spcBef>
                <a:spcAft>
                  <a:spcPct val="0"/>
                </a:spcAft>
                <a:defRPr/>
              </a:pPr>
              <a:t>7</a:t>
            </a:fld>
            <a:endParaRPr lang="en-US"/>
          </a:p>
        </p:txBody>
      </p:sp>
      <p:sp>
        <p:nvSpPr>
          <p:cNvPr id="5" name="Notes Placeholder 4"/>
          <p:cNvSpPr>
            <a:spLocks noGrp="1"/>
          </p:cNvSpPr>
          <p:nvPr>
            <p:ph type="body" sz="quarter" idx="10"/>
          </p:nvPr>
        </p:nvSpPr>
        <p:spPr/>
        <p:txBody>
          <a:bodyPr>
            <a:normAutofit/>
          </a:bodyPr>
          <a:lstStyle/>
          <a:p>
            <a:endParaRPr lang="en-US" dirty="0"/>
          </a:p>
          <a:p>
            <a:endParaRPr lang="en-US" dirty="0"/>
          </a:p>
          <a:p>
            <a:endParaRPr lang="en-US" dirty="0"/>
          </a:p>
          <a:p>
            <a:endParaRPr lang="en-US" dirty="0"/>
          </a:p>
        </p:txBody>
      </p:sp>
    </p:spTree>
    <p:extLst>
      <p:ext uri="{BB962C8B-B14F-4D97-AF65-F5344CB8AC3E}">
        <p14:creationId xmlns:p14="http://schemas.microsoft.com/office/powerpoint/2010/main" val="89188811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AB038416-4D38-42C9-87DD-A6D41983A78D}" type="slidenum">
              <a:rPr lang="en-US" smtClean="0"/>
              <a:pPr>
                <a:defRPr/>
              </a:pPr>
              <a:t>8</a:t>
            </a:fld>
            <a:endParaRPr lang="en-US"/>
          </a:p>
        </p:txBody>
      </p:sp>
    </p:spTree>
    <p:extLst>
      <p:ext uri="{BB962C8B-B14F-4D97-AF65-F5344CB8AC3E}">
        <p14:creationId xmlns:p14="http://schemas.microsoft.com/office/powerpoint/2010/main" val="1109050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1" dirty="0"/>
              <a:t>Snapshot of misconduct</a:t>
            </a:r>
            <a:r>
              <a:rPr lang="en-US" b="1" baseline="0" dirty="0"/>
              <a:t> cases over past 12.5 years</a:t>
            </a:r>
            <a:endParaRPr lang="en-US" b="1" dirty="0"/>
          </a:p>
          <a:p>
            <a:endParaRPr lang="en-US" dirty="0"/>
          </a:p>
        </p:txBody>
      </p:sp>
      <p:sp>
        <p:nvSpPr>
          <p:cNvPr id="4" name="Slide Number Placeholder 3"/>
          <p:cNvSpPr>
            <a:spLocks noGrp="1"/>
          </p:cNvSpPr>
          <p:nvPr>
            <p:ph type="sldNum" sz="quarter" idx="10"/>
          </p:nvPr>
        </p:nvSpPr>
        <p:spPr/>
        <p:txBody>
          <a:bodyPr/>
          <a:lstStyle/>
          <a:p>
            <a:pPr>
              <a:defRPr/>
            </a:pPr>
            <a:fld id="{AB038416-4D38-42C9-87DD-A6D41983A78D}" type="slidenum">
              <a:rPr lang="en-US" smtClean="0"/>
              <a:pPr>
                <a:defRPr/>
              </a:pPr>
              <a:t>9</a:t>
            </a:fld>
            <a:endParaRPr lang="en-US"/>
          </a:p>
        </p:txBody>
      </p:sp>
    </p:spTree>
    <p:extLst>
      <p:ext uri="{BB962C8B-B14F-4D97-AF65-F5344CB8AC3E}">
        <p14:creationId xmlns:p14="http://schemas.microsoft.com/office/powerpoint/2010/main" val="272844419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file:///O:\Graphics\BRIEFS\CSSARS\pics&amp;logos\redbar.JPG" TargetMode="External"/><Relationship Id="rId2" Type="http://schemas.openxmlformats.org/officeDocument/2006/relationships/image" Target="../media/image4.jpe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9E9C32D-0596-42DB-9BCF-D59C661CD37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E9C32D-0596-42DB-9BCF-D59C661CD37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E9C32D-0596-42DB-9BCF-D59C661CD37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
  <p:cSld name="Title and Chart">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7772400" cy="1143000"/>
          </a:xfrm>
        </p:spPr>
        <p:txBody>
          <a:bodyPr/>
          <a:lstStyle/>
          <a:p>
            <a:r>
              <a:rPr lang="en-US"/>
              <a:t>Click to edit Master title style</a:t>
            </a:r>
          </a:p>
        </p:txBody>
      </p:sp>
      <p:sp>
        <p:nvSpPr>
          <p:cNvPr id="3" name="Chart Placeholder 2"/>
          <p:cNvSpPr>
            <a:spLocks noGrp="1"/>
          </p:cNvSpPr>
          <p:nvPr>
            <p:ph type="chart" idx="1"/>
          </p:nvPr>
        </p:nvSpPr>
        <p:spPr>
          <a:xfrm>
            <a:off x="685800" y="1981200"/>
            <a:ext cx="7772400" cy="4114800"/>
          </a:xfrm>
        </p:spPr>
        <p:txBody>
          <a:bodyPr/>
          <a:lstStyle/>
          <a:p>
            <a:pPr lvl="0"/>
            <a:endParaRPr lang="en-US" noProof="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fld id="{8D6D2497-4BDC-4495-A833-E1CA99785C76}" type="slidenum">
              <a:rPr lang="en-US" altLang="en-US"/>
              <a:pPr/>
              <a:t>‹#›</a:t>
            </a:fld>
            <a:endParaRPr lang="en-US" altLang="en-US"/>
          </a:p>
        </p:txBody>
      </p:sp>
    </p:spTree>
    <p:extLst>
      <p:ext uri="{BB962C8B-B14F-4D97-AF65-F5344CB8AC3E}">
        <p14:creationId xmlns:p14="http://schemas.microsoft.com/office/powerpoint/2010/main" val="23454609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7" descr="O:\Graphics\BRIEFS\CSSARS\pics&amp;logos\redbar.JPG"/>
          <p:cNvPicPr>
            <a:picLocks noChangeAspect="1" noChangeArrowheads="1"/>
          </p:cNvPicPr>
          <p:nvPr/>
        </p:nvPicPr>
        <p:blipFill>
          <a:blip r:embed="rId2" r:link="rId3" cstate="print"/>
          <a:srcRect/>
          <a:stretch>
            <a:fillRect/>
          </a:stretch>
        </p:blipFill>
        <p:spPr bwMode="auto">
          <a:xfrm>
            <a:off x="0" y="0"/>
            <a:ext cx="2692400" cy="6858000"/>
          </a:xfrm>
          <a:prstGeom prst="rect">
            <a:avLst/>
          </a:prstGeom>
          <a:noFill/>
          <a:ln w="9525">
            <a:noFill/>
            <a:miter lim="800000"/>
            <a:headEnd/>
            <a:tailEnd/>
          </a:ln>
        </p:spPr>
      </p:pic>
      <p:sp>
        <p:nvSpPr>
          <p:cNvPr id="79874" name="Rectangle 2"/>
          <p:cNvSpPr>
            <a:spLocks noGrp="1" noChangeArrowheads="1"/>
          </p:cNvSpPr>
          <p:nvPr>
            <p:ph type="ctrTitle"/>
          </p:nvPr>
        </p:nvSpPr>
        <p:spPr>
          <a:xfrm>
            <a:off x="1828800" y="2286000"/>
            <a:ext cx="6629400" cy="1143000"/>
          </a:xfrm>
          <a:effectLst/>
        </p:spPr>
        <p:txBody>
          <a:bodyPr/>
          <a:lstStyle>
            <a:lvl1pPr>
              <a:defRPr i="1"/>
            </a:lvl1pPr>
          </a:lstStyle>
          <a:p>
            <a:r>
              <a:rPr lang="en-US"/>
              <a:t>CLICK TO EDIT MASTER TITLE STYLE</a:t>
            </a:r>
          </a:p>
        </p:txBody>
      </p:sp>
      <p:sp>
        <p:nvSpPr>
          <p:cNvPr id="79875" name="Rectangle 3"/>
          <p:cNvSpPr>
            <a:spLocks noGrp="1" noChangeArrowheads="1"/>
          </p:cNvSpPr>
          <p:nvPr>
            <p:ph type="subTitle" idx="1"/>
          </p:nvPr>
        </p:nvSpPr>
        <p:spPr>
          <a:xfrm>
            <a:off x="1828800" y="4343400"/>
            <a:ext cx="6400800" cy="1752600"/>
          </a:xfrm>
        </p:spPr>
        <p:txBody>
          <a:bodyPr/>
          <a:lstStyle>
            <a:lvl1pPr marL="0" indent="0" algn="ctr">
              <a:buFontTx/>
              <a:buNone/>
              <a:defRPr/>
            </a:lvl1pPr>
          </a:lstStyle>
          <a:p>
            <a:r>
              <a:rPr lang="en-US"/>
              <a:t>Click to edit Master subtitle style</a:t>
            </a:r>
          </a:p>
        </p:txBody>
      </p:sp>
      <p:sp>
        <p:nvSpPr>
          <p:cNvPr id="5" name="Rectangle 4"/>
          <p:cNvSpPr>
            <a:spLocks noGrp="1" noChangeArrowheads="1"/>
          </p:cNvSpPr>
          <p:nvPr>
            <p:ph type="dt" sz="half" idx="10"/>
          </p:nvPr>
        </p:nvSpPr>
        <p:spPr>
          <a:xfrm>
            <a:off x="685800" y="6248400"/>
            <a:ext cx="1905000" cy="457200"/>
          </a:xfrm>
        </p:spPr>
        <p:txBody>
          <a:bodyPr/>
          <a:lstStyle>
            <a:lvl1pPr algn="l">
              <a:defRPr>
                <a:latin typeface="Times New Roman" charset="0"/>
              </a:defRPr>
            </a:lvl1pPr>
          </a:lstStyle>
          <a:p>
            <a:pPr>
              <a:defRPr/>
            </a:pPr>
            <a:fld id="{B830BD6B-2B67-4229-877E-59A74FD88EB5}" type="datetime1">
              <a:rPr lang="en-US"/>
              <a:pPr>
                <a:defRPr/>
              </a:pPr>
              <a:t>7/31/2017</a:t>
            </a:fld>
            <a:endParaRPr lang="en-US"/>
          </a:p>
        </p:txBody>
      </p:sp>
      <p:sp>
        <p:nvSpPr>
          <p:cNvPr id="6" name="Rectangle 5"/>
          <p:cNvSpPr>
            <a:spLocks noGrp="1" noChangeArrowheads="1"/>
          </p:cNvSpPr>
          <p:nvPr>
            <p:ph type="ftr" sz="quarter" idx="11"/>
          </p:nvPr>
        </p:nvSpPr>
        <p:spPr bwMode="auto">
          <a:xfrm>
            <a:off x="3124200" y="6248400"/>
            <a:ext cx="2895600" cy="457200"/>
          </a:xfrm>
          <a:ln>
            <a:miter lim="800000"/>
            <a:headEnd/>
            <a:tailEnd/>
          </a:ln>
        </p:spPr>
        <p:txBody>
          <a:bodyPr wrap="square" numCol="1" anchor="t" anchorCtr="0" compatLnSpc="1">
            <a:prstTxWarp prst="textNoShape">
              <a:avLst/>
            </a:prstTxWarp>
          </a:bodyPr>
          <a:lstStyle>
            <a:lvl1pPr algn="ctr">
              <a:defRPr sz="1400">
                <a:latin typeface="Times New Roman" charset="0"/>
              </a:defRPr>
            </a:lvl1pPr>
          </a:lstStyle>
          <a:p>
            <a:pPr>
              <a:defRPr/>
            </a:pPr>
            <a:endParaRPr lang="en-US"/>
          </a:p>
        </p:txBody>
      </p:sp>
      <p:sp>
        <p:nvSpPr>
          <p:cNvPr id="7" name="Rectangle 6"/>
          <p:cNvSpPr>
            <a:spLocks noGrp="1" noChangeArrowheads="1"/>
          </p:cNvSpPr>
          <p:nvPr>
            <p:ph type="sldNum" sz="quarter" idx="12"/>
          </p:nvPr>
        </p:nvSpPr>
        <p:spPr>
          <a:xfrm>
            <a:off x="7086600" y="6400800"/>
            <a:ext cx="1905000" cy="457200"/>
          </a:xfrm>
        </p:spPr>
        <p:txBody>
          <a:bodyPr/>
          <a:lstStyle>
            <a:lvl1pPr algn="r">
              <a:defRPr sz="1400" b="0">
                <a:latin typeface="Times New Roman" charset="0"/>
              </a:defRPr>
            </a:lvl1pPr>
          </a:lstStyle>
          <a:p>
            <a:pPr>
              <a:defRPr/>
            </a:pPr>
            <a:fld id="{AC9DB9D2-8F5F-48FE-829A-99C3D44E2696}" type="slidenum">
              <a:rPr lang="en-US"/>
              <a:pPr>
                <a:defRPr/>
              </a:pPr>
              <a:t>‹#›</a:t>
            </a:fld>
            <a:endParaRPr lang="en-US" dirty="0"/>
          </a:p>
        </p:txBody>
      </p:sp>
    </p:spTree>
    <p:extLst>
      <p:ext uri="{BB962C8B-B14F-4D97-AF65-F5344CB8AC3E}">
        <p14:creationId xmlns:p14="http://schemas.microsoft.com/office/powerpoint/2010/main" val="36714754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charset="0"/>
              </a:defRPr>
            </a:lvl1pPr>
          </a:lstStyle>
          <a:p>
            <a:pPr>
              <a:defRPr/>
            </a:pPr>
            <a:fld id="{461FB6F5-47A3-482C-8C20-7494CFAA3A98}" type="datetime1">
              <a:rPr lang="en-US"/>
              <a:pPr>
                <a:defRPr/>
              </a:pPr>
              <a:t>7/31/2017</a:t>
            </a:fld>
            <a:endParaRPr lang="en-US"/>
          </a:p>
        </p:txBody>
      </p:sp>
      <p:sp>
        <p:nvSpPr>
          <p:cNvPr id="5" name="Slide Number Placeholder 4"/>
          <p:cNvSpPr>
            <a:spLocks noGrp="1"/>
          </p:cNvSpPr>
          <p:nvPr>
            <p:ph type="sldNum" sz="quarter" idx="11"/>
          </p:nvPr>
        </p:nvSpPr>
        <p:spPr>
          <a:xfrm>
            <a:off x="8458200" y="6496050"/>
            <a:ext cx="685800" cy="361950"/>
          </a:xfrm>
        </p:spPr>
        <p:txBody>
          <a:bodyPr/>
          <a:lstStyle>
            <a:lvl1pPr>
              <a:defRPr sz="1400" b="0">
                <a:latin typeface="Times New Roman" charset="0"/>
              </a:defRPr>
            </a:lvl1pPr>
          </a:lstStyle>
          <a:p>
            <a:pPr>
              <a:defRPr/>
            </a:pPr>
            <a:fld id="{B83ECDE7-4E78-4CAE-9B45-6CD5B0FB6424}" type="slidenum">
              <a:rPr lang="en-US"/>
              <a:pPr>
                <a:defRPr/>
              </a:pPr>
              <a:t>‹#›</a:t>
            </a:fld>
            <a:r>
              <a:rPr lang="en-US" dirty="0"/>
              <a:t> </a:t>
            </a:r>
          </a:p>
        </p:txBody>
      </p:sp>
    </p:spTree>
    <p:extLst>
      <p:ext uri="{BB962C8B-B14F-4D97-AF65-F5344CB8AC3E}">
        <p14:creationId xmlns:p14="http://schemas.microsoft.com/office/powerpoint/2010/main" val="10617605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atin typeface="Times New Roman" charset="0"/>
              </a:defRPr>
            </a:lvl1pPr>
          </a:lstStyle>
          <a:p>
            <a:pPr>
              <a:defRPr/>
            </a:pPr>
            <a:fld id="{2240D1D4-36CC-4946-978D-AA8BDEA3F102}" type="datetime1">
              <a:rPr lang="en-US"/>
              <a:pPr>
                <a:defRPr/>
              </a:pPr>
              <a:t>7/31/2017</a:t>
            </a:fld>
            <a:endParaRPr lang="en-US"/>
          </a:p>
        </p:txBody>
      </p:sp>
      <p:sp>
        <p:nvSpPr>
          <p:cNvPr id="5" name="Slide Number Placeholder 4"/>
          <p:cNvSpPr>
            <a:spLocks noGrp="1"/>
          </p:cNvSpPr>
          <p:nvPr>
            <p:ph type="sldNum" sz="quarter" idx="11"/>
          </p:nvPr>
        </p:nvSpPr>
        <p:spPr>
          <a:xfrm>
            <a:off x="7162800" y="6496050"/>
            <a:ext cx="2185988" cy="361950"/>
          </a:xfrm>
        </p:spPr>
        <p:txBody>
          <a:bodyPr/>
          <a:lstStyle>
            <a:lvl1pPr>
              <a:defRPr>
                <a:latin typeface="Times New Roman" charset="0"/>
              </a:defRPr>
            </a:lvl1pPr>
          </a:lstStyle>
          <a:p>
            <a:pPr>
              <a:defRPr/>
            </a:pPr>
            <a:fld id="{B450CC64-692C-47CE-8EE1-200E1F3FE4A7}" type="slidenum">
              <a:rPr lang="en-US"/>
              <a:pPr>
                <a:defRPr/>
              </a:pPr>
              <a:t>‹#›</a:t>
            </a:fld>
            <a:r>
              <a:rPr lang="en-US" sz="1400" b="0"/>
              <a:t> </a:t>
            </a:r>
          </a:p>
        </p:txBody>
      </p:sp>
    </p:spTree>
    <p:extLst>
      <p:ext uri="{BB962C8B-B14F-4D97-AF65-F5344CB8AC3E}">
        <p14:creationId xmlns:p14="http://schemas.microsoft.com/office/powerpoint/2010/main" val="106813294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atin typeface="Times New Roman" charset="0"/>
              </a:defRPr>
            </a:lvl1pPr>
          </a:lstStyle>
          <a:p>
            <a:pPr>
              <a:defRPr/>
            </a:pPr>
            <a:fld id="{71501B05-7D4A-408A-9D8B-90D63AA3C75A}" type="datetime1">
              <a:rPr lang="en-US"/>
              <a:pPr>
                <a:defRPr/>
              </a:pPr>
              <a:t>7/31/2017</a:t>
            </a:fld>
            <a:endParaRPr lang="en-US"/>
          </a:p>
        </p:txBody>
      </p:sp>
      <p:sp>
        <p:nvSpPr>
          <p:cNvPr id="6" name="Slide Number Placeholder 5"/>
          <p:cNvSpPr>
            <a:spLocks noGrp="1"/>
          </p:cNvSpPr>
          <p:nvPr>
            <p:ph type="sldNum" sz="quarter" idx="11"/>
          </p:nvPr>
        </p:nvSpPr>
        <p:spPr>
          <a:xfrm>
            <a:off x="7315200" y="6496050"/>
            <a:ext cx="2185988" cy="361950"/>
          </a:xfrm>
        </p:spPr>
        <p:txBody>
          <a:bodyPr/>
          <a:lstStyle>
            <a:lvl1pPr>
              <a:defRPr>
                <a:latin typeface="Times New Roman" charset="0"/>
              </a:defRPr>
            </a:lvl1pPr>
          </a:lstStyle>
          <a:p>
            <a:pPr>
              <a:defRPr/>
            </a:pPr>
            <a:fld id="{75022A57-92A2-4D90-9FA0-37EC3406F869}" type="slidenum">
              <a:rPr lang="en-US"/>
              <a:pPr>
                <a:defRPr/>
              </a:pPr>
              <a:t>‹#›</a:t>
            </a:fld>
            <a:r>
              <a:rPr lang="en-US" sz="1400" b="0"/>
              <a:t> </a:t>
            </a:r>
          </a:p>
        </p:txBody>
      </p:sp>
    </p:spTree>
    <p:extLst>
      <p:ext uri="{BB962C8B-B14F-4D97-AF65-F5344CB8AC3E}">
        <p14:creationId xmlns:p14="http://schemas.microsoft.com/office/powerpoint/2010/main" val="36805014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atin typeface="Times New Roman" charset="0"/>
              </a:defRPr>
            </a:lvl1pPr>
          </a:lstStyle>
          <a:p>
            <a:pPr>
              <a:defRPr/>
            </a:pPr>
            <a:fld id="{8D060C5C-2909-4451-A84B-B8715A4D2E69}" type="datetime1">
              <a:rPr lang="en-US"/>
              <a:pPr>
                <a:defRPr/>
              </a:pPr>
              <a:t>7/31/2017</a:t>
            </a:fld>
            <a:endParaRPr lang="en-US"/>
          </a:p>
        </p:txBody>
      </p:sp>
      <p:sp>
        <p:nvSpPr>
          <p:cNvPr id="8" name="Slide Number Placeholder 7"/>
          <p:cNvSpPr>
            <a:spLocks noGrp="1"/>
          </p:cNvSpPr>
          <p:nvPr>
            <p:ph type="sldNum" sz="quarter" idx="11"/>
          </p:nvPr>
        </p:nvSpPr>
        <p:spPr/>
        <p:txBody>
          <a:bodyPr/>
          <a:lstStyle>
            <a:lvl1pPr>
              <a:defRPr>
                <a:latin typeface="Times New Roman" charset="0"/>
              </a:defRPr>
            </a:lvl1pPr>
          </a:lstStyle>
          <a:p>
            <a:pPr>
              <a:defRPr/>
            </a:pPr>
            <a:fld id="{3A5579D1-01F4-4174-8FCE-A95D9B5EB441}" type="slidenum">
              <a:rPr lang="en-US"/>
              <a:pPr>
                <a:defRPr/>
              </a:pPr>
              <a:t>‹#›</a:t>
            </a:fld>
            <a:r>
              <a:rPr lang="en-US" sz="1400" b="0"/>
              <a:t> </a:t>
            </a:r>
          </a:p>
        </p:txBody>
      </p:sp>
    </p:spTree>
    <p:extLst>
      <p:ext uri="{BB962C8B-B14F-4D97-AF65-F5344CB8AC3E}">
        <p14:creationId xmlns:p14="http://schemas.microsoft.com/office/powerpoint/2010/main" val="27060199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atin typeface="Times New Roman" charset="0"/>
              </a:defRPr>
            </a:lvl1pPr>
          </a:lstStyle>
          <a:p>
            <a:pPr>
              <a:defRPr/>
            </a:pPr>
            <a:fld id="{E6C44421-9889-440D-9C01-C619FC5E8A16}" type="datetime1">
              <a:rPr lang="en-US"/>
              <a:pPr>
                <a:defRPr/>
              </a:pPr>
              <a:t>7/31/2017</a:t>
            </a:fld>
            <a:endParaRPr lang="en-US"/>
          </a:p>
        </p:txBody>
      </p:sp>
      <p:sp>
        <p:nvSpPr>
          <p:cNvPr id="4" name="Slide Number Placeholder 3"/>
          <p:cNvSpPr>
            <a:spLocks noGrp="1"/>
          </p:cNvSpPr>
          <p:nvPr>
            <p:ph type="sldNum" sz="quarter" idx="11"/>
          </p:nvPr>
        </p:nvSpPr>
        <p:spPr/>
        <p:txBody>
          <a:bodyPr/>
          <a:lstStyle>
            <a:lvl1pPr>
              <a:defRPr>
                <a:latin typeface="Times New Roman" charset="0"/>
              </a:defRPr>
            </a:lvl1pPr>
          </a:lstStyle>
          <a:p>
            <a:pPr>
              <a:defRPr/>
            </a:pPr>
            <a:fld id="{1423E1EC-31F7-4B86-A2A4-196AE85FB2F0}" type="slidenum">
              <a:rPr lang="en-US"/>
              <a:pPr>
                <a:defRPr/>
              </a:pPr>
              <a:t>‹#›</a:t>
            </a:fld>
            <a:r>
              <a:rPr lang="en-US" sz="1400" b="0"/>
              <a:t> </a:t>
            </a:r>
          </a:p>
        </p:txBody>
      </p:sp>
    </p:spTree>
    <p:extLst>
      <p:ext uri="{BB962C8B-B14F-4D97-AF65-F5344CB8AC3E}">
        <p14:creationId xmlns:p14="http://schemas.microsoft.com/office/powerpoint/2010/main" val="260723186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atin typeface="Times New Roman" charset="0"/>
              </a:defRPr>
            </a:lvl1pPr>
          </a:lstStyle>
          <a:p>
            <a:pPr>
              <a:defRPr/>
            </a:pPr>
            <a:fld id="{0CE81D49-C212-4672-B321-40AAE9A71CAB}" type="datetime1">
              <a:rPr lang="en-US"/>
              <a:pPr>
                <a:defRPr/>
              </a:pPr>
              <a:t>7/31/2017</a:t>
            </a:fld>
            <a:endParaRPr lang="en-US"/>
          </a:p>
        </p:txBody>
      </p:sp>
      <p:sp>
        <p:nvSpPr>
          <p:cNvPr id="3" name="Slide Number Placeholder 2"/>
          <p:cNvSpPr>
            <a:spLocks noGrp="1"/>
          </p:cNvSpPr>
          <p:nvPr>
            <p:ph type="sldNum" sz="quarter" idx="11"/>
          </p:nvPr>
        </p:nvSpPr>
        <p:spPr/>
        <p:txBody>
          <a:bodyPr/>
          <a:lstStyle>
            <a:lvl1pPr>
              <a:defRPr>
                <a:latin typeface="Times New Roman" charset="0"/>
              </a:defRPr>
            </a:lvl1pPr>
          </a:lstStyle>
          <a:p>
            <a:pPr>
              <a:defRPr/>
            </a:pPr>
            <a:fld id="{2E7F4508-6A63-4FF3-823B-C1C6187E245A}" type="slidenum">
              <a:rPr lang="en-US"/>
              <a:pPr>
                <a:defRPr/>
              </a:pPr>
              <a:t>‹#›</a:t>
            </a:fld>
            <a:r>
              <a:rPr lang="en-US" sz="1400" b="0"/>
              <a:t> </a:t>
            </a:r>
          </a:p>
        </p:txBody>
      </p:sp>
    </p:spTree>
    <p:extLst>
      <p:ext uri="{BB962C8B-B14F-4D97-AF65-F5344CB8AC3E}">
        <p14:creationId xmlns:p14="http://schemas.microsoft.com/office/powerpoint/2010/main" val="2197887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9E9C32D-0596-42DB-9BCF-D59C661CD37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Times New Roman" charset="0"/>
              </a:defRPr>
            </a:lvl1pPr>
          </a:lstStyle>
          <a:p>
            <a:pPr>
              <a:defRPr/>
            </a:pPr>
            <a:fld id="{C3050278-7341-4718-B0A8-28A270F6639E}" type="datetime1">
              <a:rPr lang="en-US"/>
              <a:pPr>
                <a:defRPr/>
              </a:pPr>
              <a:t>7/31/2017</a:t>
            </a:fld>
            <a:endParaRPr lang="en-US"/>
          </a:p>
        </p:txBody>
      </p:sp>
      <p:sp>
        <p:nvSpPr>
          <p:cNvPr id="6" name="Slide Number Placeholder 5"/>
          <p:cNvSpPr>
            <a:spLocks noGrp="1"/>
          </p:cNvSpPr>
          <p:nvPr>
            <p:ph type="sldNum" sz="quarter" idx="11"/>
          </p:nvPr>
        </p:nvSpPr>
        <p:spPr/>
        <p:txBody>
          <a:bodyPr/>
          <a:lstStyle>
            <a:lvl1pPr>
              <a:defRPr>
                <a:latin typeface="Times New Roman" charset="0"/>
              </a:defRPr>
            </a:lvl1pPr>
          </a:lstStyle>
          <a:p>
            <a:pPr>
              <a:defRPr/>
            </a:pPr>
            <a:fld id="{22CD9607-2DDB-45B9-9238-4B2A173DC8A5}" type="slidenum">
              <a:rPr lang="en-US"/>
              <a:pPr>
                <a:defRPr/>
              </a:pPr>
              <a:t>‹#›</a:t>
            </a:fld>
            <a:r>
              <a:rPr lang="en-US" sz="1400" b="0"/>
              <a:t> </a:t>
            </a:r>
          </a:p>
        </p:txBody>
      </p:sp>
    </p:spTree>
    <p:extLst>
      <p:ext uri="{BB962C8B-B14F-4D97-AF65-F5344CB8AC3E}">
        <p14:creationId xmlns:p14="http://schemas.microsoft.com/office/powerpoint/2010/main" val="415161880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atin typeface="Times New Roman" charset="0"/>
              </a:defRPr>
            </a:lvl1pPr>
          </a:lstStyle>
          <a:p>
            <a:pPr>
              <a:defRPr/>
            </a:pPr>
            <a:fld id="{9DB31B07-2668-43DC-BA67-0A277928A058}" type="datetime1">
              <a:rPr lang="en-US"/>
              <a:pPr>
                <a:defRPr/>
              </a:pPr>
              <a:t>7/31/2017</a:t>
            </a:fld>
            <a:endParaRPr lang="en-US"/>
          </a:p>
        </p:txBody>
      </p:sp>
      <p:sp>
        <p:nvSpPr>
          <p:cNvPr id="6" name="Slide Number Placeholder 5"/>
          <p:cNvSpPr>
            <a:spLocks noGrp="1"/>
          </p:cNvSpPr>
          <p:nvPr>
            <p:ph type="sldNum" sz="quarter" idx="11"/>
          </p:nvPr>
        </p:nvSpPr>
        <p:spPr/>
        <p:txBody>
          <a:bodyPr/>
          <a:lstStyle>
            <a:lvl1pPr>
              <a:defRPr>
                <a:latin typeface="Times New Roman" charset="0"/>
              </a:defRPr>
            </a:lvl1pPr>
          </a:lstStyle>
          <a:p>
            <a:pPr>
              <a:defRPr/>
            </a:pPr>
            <a:fld id="{35D85BE3-44C2-477D-BC1B-32C9866A3B3D}" type="slidenum">
              <a:rPr lang="en-US"/>
              <a:pPr>
                <a:defRPr/>
              </a:pPr>
              <a:t>‹#›</a:t>
            </a:fld>
            <a:r>
              <a:rPr lang="en-US" sz="1400" b="0"/>
              <a:t> </a:t>
            </a:r>
          </a:p>
        </p:txBody>
      </p:sp>
    </p:spTree>
    <p:extLst>
      <p:ext uri="{BB962C8B-B14F-4D97-AF65-F5344CB8AC3E}">
        <p14:creationId xmlns:p14="http://schemas.microsoft.com/office/powerpoint/2010/main" val="117325886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charset="0"/>
              </a:defRPr>
            </a:lvl1pPr>
          </a:lstStyle>
          <a:p>
            <a:pPr>
              <a:defRPr/>
            </a:pPr>
            <a:fld id="{F5FE2C03-B3F2-42E7-B583-1CED7FEA2D2F}" type="datetime1">
              <a:rPr lang="en-US"/>
              <a:pPr>
                <a:defRPr/>
              </a:pPr>
              <a:t>7/31/2017</a:t>
            </a:fld>
            <a:endParaRPr lang="en-US"/>
          </a:p>
        </p:txBody>
      </p:sp>
      <p:sp>
        <p:nvSpPr>
          <p:cNvPr id="5" name="Slide Number Placeholder 4"/>
          <p:cNvSpPr>
            <a:spLocks noGrp="1"/>
          </p:cNvSpPr>
          <p:nvPr>
            <p:ph type="sldNum" sz="quarter" idx="11"/>
          </p:nvPr>
        </p:nvSpPr>
        <p:spPr/>
        <p:txBody>
          <a:bodyPr/>
          <a:lstStyle>
            <a:lvl1pPr>
              <a:defRPr>
                <a:latin typeface="Times New Roman" charset="0"/>
              </a:defRPr>
            </a:lvl1pPr>
          </a:lstStyle>
          <a:p>
            <a:pPr>
              <a:defRPr/>
            </a:pPr>
            <a:fld id="{BB6028D9-46CF-4A6C-A53A-A725BEBBC527}" type="slidenum">
              <a:rPr lang="en-US"/>
              <a:pPr>
                <a:defRPr/>
              </a:pPr>
              <a:t>‹#›</a:t>
            </a:fld>
            <a:r>
              <a:rPr lang="en-US" sz="1400" b="0"/>
              <a:t> </a:t>
            </a:r>
          </a:p>
        </p:txBody>
      </p:sp>
    </p:spTree>
    <p:extLst>
      <p:ext uri="{BB962C8B-B14F-4D97-AF65-F5344CB8AC3E}">
        <p14:creationId xmlns:p14="http://schemas.microsoft.com/office/powerpoint/2010/main" val="222838637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0"/>
            <a:ext cx="1943100" cy="5791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304800"/>
            <a:ext cx="5676900" cy="5791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atin typeface="Times New Roman" charset="0"/>
              </a:defRPr>
            </a:lvl1pPr>
          </a:lstStyle>
          <a:p>
            <a:pPr>
              <a:defRPr/>
            </a:pPr>
            <a:fld id="{46CDDAB5-D10C-4CCC-A84F-4606727A606C}" type="datetime1">
              <a:rPr lang="en-US"/>
              <a:pPr>
                <a:defRPr/>
              </a:pPr>
              <a:t>7/31/2017</a:t>
            </a:fld>
            <a:endParaRPr lang="en-US"/>
          </a:p>
        </p:txBody>
      </p:sp>
      <p:sp>
        <p:nvSpPr>
          <p:cNvPr id="5" name="Slide Number Placeholder 4"/>
          <p:cNvSpPr>
            <a:spLocks noGrp="1"/>
          </p:cNvSpPr>
          <p:nvPr>
            <p:ph type="sldNum" sz="quarter" idx="11"/>
          </p:nvPr>
        </p:nvSpPr>
        <p:spPr/>
        <p:txBody>
          <a:bodyPr/>
          <a:lstStyle>
            <a:lvl1pPr>
              <a:defRPr>
                <a:latin typeface="Times New Roman" charset="0"/>
              </a:defRPr>
            </a:lvl1pPr>
          </a:lstStyle>
          <a:p>
            <a:pPr>
              <a:defRPr/>
            </a:pPr>
            <a:fld id="{1313C7AD-F601-4600-9526-68C93AFB1A24}" type="slidenum">
              <a:rPr lang="en-US"/>
              <a:pPr>
                <a:defRPr/>
              </a:pPr>
              <a:t>‹#›</a:t>
            </a:fld>
            <a:r>
              <a:rPr lang="en-US" sz="1400" b="0"/>
              <a:t> </a:t>
            </a:r>
          </a:p>
        </p:txBody>
      </p:sp>
    </p:spTree>
    <p:extLst>
      <p:ext uri="{BB962C8B-B14F-4D97-AF65-F5344CB8AC3E}">
        <p14:creationId xmlns:p14="http://schemas.microsoft.com/office/powerpoint/2010/main" val="147843029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1676400" y="304800"/>
            <a:ext cx="6781800" cy="533400"/>
          </a:xfrm>
        </p:spPr>
        <p:txBody>
          <a:bodyPr/>
          <a:lstStyle/>
          <a:p>
            <a:r>
              <a:rPr lang="en-US"/>
              <a:t>Click to edit Master title style</a:t>
            </a:r>
          </a:p>
        </p:txBody>
      </p:sp>
      <p:sp>
        <p:nvSpPr>
          <p:cNvPr id="3" name="Table Placeholder 2"/>
          <p:cNvSpPr>
            <a:spLocks noGrp="1"/>
          </p:cNvSpPr>
          <p:nvPr>
            <p:ph type="tbl" idx="1"/>
          </p:nvPr>
        </p:nvSpPr>
        <p:spPr>
          <a:xfrm>
            <a:off x="685800" y="1981200"/>
            <a:ext cx="7772400" cy="4114800"/>
          </a:xfrm>
        </p:spPr>
        <p:txBody>
          <a:bodyPr/>
          <a:lstStyle/>
          <a:p>
            <a:pPr lvl="0"/>
            <a:endParaRPr lang="en-US" noProof="0"/>
          </a:p>
        </p:txBody>
      </p:sp>
      <p:sp>
        <p:nvSpPr>
          <p:cNvPr id="4" name="Date Placeholder 3"/>
          <p:cNvSpPr>
            <a:spLocks noGrp="1"/>
          </p:cNvSpPr>
          <p:nvPr>
            <p:ph type="dt" sz="half" idx="10"/>
          </p:nvPr>
        </p:nvSpPr>
        <p:spPr/>
        <p:txBody>
          <a:bodyPr/>
          <a:lstStyle>
            <a:lvl1pPr>
              <a:defRPr>
                <a:latin typeface="Times New Roman" charset="0"/>
              </a:defRPr>
            </a:lvl1pPr>
          </a:lstStyle>
          <a:p>
            <a:pPr>
              <a:defRPr/>
            </a:pPr>
            <a:fld id="{29A91781-109A-4046-9491-17B612AA893C}" type="datetime1">
              <a:rPr lang="en-US"/>
              <a:pPr>
                <a:defRPr/>
              </a:pPr>
              <a:t>7/31/2017</a:t>
            </a:fld>
            <a:endParaRPr lang="en-US"/>
          </a:p>
        </p:txBody>
      </p:sp>
      <p:sp>
        <p:nvSpPr>
          <p:cNvPr id="5" name="Slide Number Placeholder 4"/>
          <p:cNvSpPr>
            <a:spLocks noGrp="1"/>
          </p:cNvSpPr>
          <p:nvPr>
            <p:ph type="sldNum" sz="quarter" idx="11"/>
          </p:nvPr>
        </p:nvSpPr>
        <p:spPr/>
        <p:txBody>
          <a:bodyPr/>
          <a:lstStyle>
            <a:lvl1pPr>
              <a:defRPr>
                <a:latin typeface="Times New Roman" charset="0"/>
              </a:defRPr>
            </a:lvl1pPr>
          </a:lstStyle>
          <a:p>
            <a:pPr>
              <a:defRPr/>
            </a:pPr>
            <a:fld id="{69FF7EA6-192E-4467-BD5F-39E0999BFCCC}" type="slidenum">
              <a:rPr lang="en-US"/>
              <a:pPr>
                <a:defRPr/>
              </a:pPr>
              <a:t>‹#›</a:t>
            </a:fld>
            <a:r>
              <a:rPr lang="en-US" sz="1400" b="0"/>
              <a:t> </a:t>
            </a:r>
          </a:p>
        </p:txBody>
      </p:sp>
    </p:spTree>
    <p:extLst>
      <p:ext uri="{BB962C8B-B14F-4D97-AF65-F5344CB8AC3E}">
        <p14:creationId xmlns:p14="http://schemas.microsoft.com/office/powerpoint/2010/main" val="39804788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9E9C32D-0596-42DB-9BCF-D59C661CD379}" type="datetimeFigureOut">
              <a:rPr lang="en-US" smtClean="0"/>
              <a:pPr/>
              <a:t>7/31/2017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9E9C32D-0596-42DB-9BCF-D59C661CD37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9E9C32D-0596-42DB-9BCF-D59C661CD379}" type="datetimeFigureOut">
              <a:rPr lang="en-US" smtClean="0"/>
              <a:pPr/>
              <a:t>7/31/2017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9E9C32D-0596-42DB-9BCF-D59C661CD379}" type="datetimeFigureOut">
              <a:rPr lang="en-US" smtClean="0"/>
              <a:pPr/>
              <a:t>7/31/2017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9E9C32D-0596-42DB-9BCF-D59C661CD379}" type="datetimeFigureOut">
              <a:rPr lang="en-US" smtClean="0"/>
              <a:pPr/>
              <a:t>7/31/2017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E9C32D-0596-42DB-9BCF-D59C661CD37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9E9C32D-0596-42DB-9BCF-D59C661CD379}" type="datetimeFigureOut">
              <a:rPr lang="en-US" smtClean="0"/>
              <a:pPr/>
              <a:t>7/31/2017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8E827E-9202-439F-BB79-98E8D76F784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13" Type="http://schemas.openxmlformats.org/officeDocument/2006/relationships/theme" Target="../theme/theme2.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slideLayout" Target="../slideLayouts/slideLayout24.xml"/><Relationship Id="rId17" Type="http://schemas.openxmlformats.org/officeDocument/2006/relationships/image" Target="file:///C:\TEMP\Usmc.GIF" TargetMode="External"/><Relationship Id="rId2" Type="http://schemas.openxmlformats.org/officeDocument/2006/relationships/slideLayout" Target="../slideLayouts/slideLayout14.xml"/><Relationship Id="rId16" Type="http://schemas.openxmlformats.org/officeDocument/2006/relationships/image" Target="../media/image3.png"/><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5" Type="http://schemas.openxmlformats.org/officeDocument/2006/relationships/image" Target="file:///C:\TEMP\bluebar.JPG" TargetMode="Externa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95400" y="76200"/>
            <a:ext cx="7391400" cy="8382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143000"/>
            <a:ext cx="8229600" cy="49831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E9C32D-0596-42DB-9BCF-D59C661CD379}" type="datetimeFigureOut">
              <a:rPr lang="en-US" smtClean="0"/>
              <a:pPr/>
              <a:t>7/31/2017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8E827E-9202-439F-BB79-98E8D76F784F}" type="slidenum">
              <a:rPr lang="en-US" smtClean="0"/>
              <a:pPr/>
              <a:t>‹#›</a:t>
            </a:fld>
            <a:endParaRPr lang="en-US"/>
          </a:p>
        </p:txBody>
      </p:sp>
      <p:cxnSp>
        <p:nvCxnSpPr>
          <p:cNvPr id="8" name="Straight Connector 7"/>
          <p:cNvCxnSpPr/>
          <p:nvPr userDrawn="1"/>
        </p:nvCxnSpPr>
        <p:spPr>
          <a:xfrm>
            <a:off x="1295400" y="990600"/>
            <a:ext cx="7467600" cy="0"/>
          </a:xfrm>
          <a:prstGeom prst="line">
            <a:avLst/>
          </a:prstGeom>
          <a:ln w="63500">
            <a:solidFill>
              <a:srgbClr val="C00000"/>
            </a:solidFill>
          </a:ln>
          <a:effectLst>
            <a:outerShdw blurRad="50800" dist="38100" dir="2700000" algn="tl" rotWithShape="0">
              <a:prstClr val="black">
                <a:alpha val="40000"/>
              </a:prstClr>
            </a:outerShdw>
          </a:effectLst>
          <a:scene3d>
            <a:camera prst="orthographicFront"/>
            <a:lightRig rig="threePt" dir="t"/>
          </a:scene3d>
          <a:sp3d>
            <a:bevelT/>
          </a:sp3d>
        </p:spPr>
        <p:style>
          <a:lnRef idx="1">
            <a:schemeClr val="accent1"/>
          </a:lnRef>
          <a:fillRef idx="0">
            <a:schemeClr val="accent1"/>
          </a:fillRef>
          <a:effectRef idx="0">
            <a:schemeClr val="accent1"/>
          </a:effectRef>
          <a:fontRef idx="minor">
            <a:schemeClr val="tx1"/>
          </a:fontRef>
        </p:style>
      </p:cxnSp>
      <p:pic>
        <p:nvPicPr>
          <p:cNvPr id="9" name="Picture 8"/>
          <p:cNvPicPr>
            <a:picLocks noChangeAspect="1"/>
          </p:cNvPicPr>
          <p:nvPr userDrawn="1"/>
        </p:nvPicPr>
        <p:blipFill>
          <a:blip r:embed="rId14">
            <a:extLst>
              <a:ext uri="{28A0092B-C50C-407E-A947-70E740481C1C}">
                <a14:useLocalDpi xmlns:a14="http://schemas.microsoft.com/office/drawing/2010/main" val="0"/>
              </a:ext>
            </a:extLst>
          </a:blip>
          <a:stretch>
            <a:fillRect/>
          </a:stretch>
        </p:blipFill>
        <p:spPr>
          <a:xfrm>
            <a:off x="110140" y="76200"/>
            <a:ext cx="1143000" cy="109104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1676400" y="304800"/>
            <a:ext cx="6781800" cy="533400"/>
          </a:xfrm>
          <a:prstGeom prst="rect">
            <a:avLst/>
          </a:prstGeom>
          <a:noFill/>
          <a:ln w="9525">
            <a:noFill/>
            <a:miter lim="800000"/>
            <a:headEnd/>
            <a:tailEnd/>
          </a:ln>
          <a:effectLst>
            <a:outerShdw dist="3592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8852" name="Rectangle 4"/>
          <p:cNvSpPr>
            <a:spLocks noGrp="1" noChangeArrowheads="1"/>
          </p:cNvSpPr>
          <p:nvPr>
            <p:ph type="dt" sz="half" idx="2"/>
          </p:nvPr>
        </p:nvSpPr>
        <p:spPr bwMode="auto">
          <a:xfrm>
            <a:off x="6934200" y="658813"/>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defRPr sz="1400">
                <a:solidFill>
                  <a:srgbClr val="000000"/>
                </a:solidFill>
                <a:latin typeface="Arial" charset="0"/>
              </a:defRPr>
            </a:lvl1pPr>
          </a:lstStyle>
          <a:p>
            <a:pPr fontAlgn="base">
              <a:spcBef>
                <a:spcPct val="0"/>
              </a:spcBef>
              <a:spcAft>
                <a:spcPct val="0"/>
              </a:spcAft>
              <a:defRPr/>
            </a:pPr>
            <a:fld id="{27CE982C-AB18-4E19-84C8-5756EAB638B5}" type="datetime1">
              <a:rPr lang="en-US"/>
              <a:pPr fontAlgn="base">
                <a:spcBef>
                  <a:spcPct val="0"/>
                </a:spcBef>
                <a:spcAft>
                  <a:spcPct val="0"/>
                </a:spcAft>
                <a:defRPr/>
              </a:pPr>
              <a:t>7/31/2017</a:t>
            </a:fld>
            <a:endParaRPr lang="en-US"/>
          </a:p>
        </p:txBody>
      </p:sp>
      <p:sp>
        <p:nvSpPr>
          <p:cNvPr id="78854" name="Rectangle 6"/>
          <p:cNvSpPr>
            <a:spLocks noGrp="1" noChangeArrowheads="1"/>
          </p:cNvSpPr>
          <p:nvPr>
            <p:ph type="sldNum" sz="quarter" idx="4"/>
          </p:nvPr>
        </p:nvSpPr>
        <p:spPr bwMode="auto">
          <a:xfrm>
            <a:off x="7110413" y="6496050"/>
            <a:ext cx="2185987" cy="3619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0" hangingPunct="0">
              <a:defRPr sz="1600" b="1">
                <a:solidFill>
                  <a:srgbClr val="000000"/>
                </a:solidFill>
                <a:latin typeface="Arial" charset="0"/>
              </a:defRPr>
            </a:lvl1pPr>
          </a:lstStyle>
          <a:p>
            <a:pPr fontAlgn="base">
              <a:spcBef>
                <a:spcPct val="0"/>
              </a:spcBef>
              <a:spcAft>
                <a:spcPct val="0"/>
              </a:spcAft>
              <a:defRPr/>
            </a:pPr>
            <a:fld id="{E982100C-51A4-4697-B3BA-492CCB6E31BC}" type="slidenum">
              <a:rPr lang="en-US"/>
              <a:pPr fontAlgn="base">
                <a:spcBef>
                  <a:spcPct val="0"/>
                </a:spcBef>
                <a:spcAft>
                  <a:spcPct val="0"/>
                </a:spcAft>
                <a:defRPr/>
              </a:pPr>
              <a:t>‹#›</a:t>
            </a:fld>
            <a:r>
              <a:rPr lang="en-US" sz="1400"/>
              <a:t> </a:t>
            </a:r>
          </a:p>
        </p:txBody>
      </p:sp>
      <p:pic>
        <p:nvPicPr>
          <p:cNvPr id="2054" name="Picture 7" descr="C:\TEMP\bluebar.JPG"/>
          <p:cNvPicPr>
            <a:picLocks noChangeAspect="1" noChangeArrowheads="1"/>
          </p:cNvPicPr>
          <p:nvPr/>
        </p:nvPicPr>
        <p:blipFill>
          <a:blip r:embed="rId14" r:link="rId15" cstate="print"/>
          <a:srcRect/>
          <a:stretch>
            <a:fillRect/>
          </a:stretch>
        </p:blipFill>
        <p:spPr bwMode="auto">
          <a:xfrm>
            <a:off x="0" y="914400"/>
            <a:ext cx="9144000" cy="249238"/>
          </a:xfrm>
          <a:prstGeom prst="rect">
            <a:avLst/>
          </a:prstGeom>
          <a:noFill/>
          <a:ln w="9525">
            <a:noFill/>
            <a:miter lim="800000"/>
            <a:headEnd/>
            <a:tailEnd/>
          </a:ln>
        </p:spPr>
      </p:pic>
      <p:pic>
        <p:nvPicPr>
          <p:cNvPr id="2055" name="Picture 8" descr="C:\TEMP\Usmc.GIF"/>
          <p:cNvPicPr>
            <a:picLocks noChangeAspect="1" noChangeArrowheads="1"/>
          </p:cNvPicPr>
          <p:nvPr/>
        </p:nvPicPr>
        <p:blipFill>
          <a:blip r:embed="rId16" r:link="rId17" cstate="print"/>
          <a:srcRect/>
          <a:stretch>
            <a:fillRect/>
          </a:stretch>
        </p:blipFill>
        <p:spPr bwMode="auto">
          <a:xfrm>
            <a:off x="304800" y="381000"/>
            <a:ext cx="1219200" cy="1212850"/>
          </a:xfrm>
          <a:prstGeom prst="rect">
            <a:avLst/>
          </a:prstGeom>
          <a:noFill/>
          <a:ln w="9525">
            <a:noFill/>
            <a:miter lim="800000"/>
            <a:headEnd/>
            <a:tailEnd/>
          </a:ln>
        </p:spPr>
      </p:pic>
      <p:sp>
        <p:nvSpPr>
          <p:cNvPr id="8" name="Footer Placeholder 7"/>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eaLnBrk="0" hangingPunct="0">
              <a:defRPr sz="1200">
                <a:solidFill>
                  <a:srgbClr val="000000">
                    <a:tint val="75000"/>
                  </a:srgbClr>
                </a:solidFill>
                <a:latin typeface="Arial" charset="0"/>
              </a:defRPr>
            </a:lvl1pPr>
          </a:lstStyle>
          <a:p>
            <a:pPr fontAlgn="base">
              <a:spcBef>
                <a:spcPct val="0"/>
              </a:spcBef>
              <a:spcAft>
                <a:spcPct val="0"/>
              </a:spcAft>
              <a:defRPr/>
            </a:pPr>
            <a:endParaRPr lang="en-US"/>
          </a:p>
        </p:txBody>
      </p:sp>
    </p:spTree>
    <p:extLst>
      <p:ext uri="{BB962C8B-B14F-4D97-AF65-F5344CB8AC3E}">
        <p14:creationId xmlns:p14="http://schemas.microsoft.com/office/powerpoint/2010/main" val="2605240449"/>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hf hdr="0" ftr="0" dt="0"/>
  <p:txStyles>
    <p:titleStyle>
      <a:lvl1pPr algn="ctr" rtl="0" eaLnBrk="0" fontAlgn="base" hangingPunct="0">
        <a:spcBef>
          <a:spcPct val="0"/>
        </a:spcBef>
        <a:spcAft>
          <a:spcPct val="0"/>
        </a:spcAft>
        <a:defRPr sz="3200" b="1">
          <a:solidFill>
            <a:srgbClr val="FF0000"/>
          </a:solidFill>
          <a:latin typeface="+mj-lt"/>
          <a:ea typeface="+mj-ea"/>
          <a:cs typeface="+mj-cs"/>
        </a:defRPr>
      </a:lvl1pPr>
      <a:lvl2pPr algn="ctr" rtl="0" eaLnBrk="0" fontAlgn="base" hangingPunct="0">
        <a:spcBef>
          <a:spcPct val="0"/>
        </a:spcBef>
        <a:spcAft>
          <a:spcPct val="0"/>
        </a:spcAft>
        <a:defRPr sz="3200" b="1">
          <a:solidFill>
            <a:srgbClr val="FF0000"/>
          </a:solidFill>
          <a:latin typeface="Arial" charset="0"/>
        </a:defRPr>
      </a:lvl2pPr>
      <a:lvl3pPr algn="ctr" rtl="0" eaLnBrk="0" fontAlgn="base" hangingPunct="0">
        <a:spcBef>
          <a:spcPct val="0"/>
        </a:spcBef>
        <a:spcAft>
          <a:spcPct val="0"/>
        </a:spcAft>
        <a:defRPr sz="3200" b="1">
          <a:solidFill>
            <a:srgbClr val="FF0000"/>
          </a:solidFill>
          <a:latin typeface="Arial" charset="0"/>
        </a:defRPr>
      </a:lvl3pPr>
      <a:lvl4pPr algn="ctr" rtl="0" eaLnBrk="0" fontAlgn="base" hangingPunct="0">
        <a:spcBef>
          <a:spcPct val="0"/>
        </a:spcBef>
        <a:spcAft>
          <a:spcPct val="0"/>
        </a:spcAft>
        <a:defRPr sz="3200" b="1">
          <a:solidFill>
            <a:srgbClr val="FF0000"/>
          </a:solidFill>
          <a:latin typeface="Arial" charset="0"/>
        </a:defRPr>
      </a:lvl4pPr>
      <a:lvl5pPr algn="ctr" rtl="0" eaLnBrk="0" fontAlgn="base" hangingPunct="0">
        <a:spcBef>
          <a:spcPct val="0"/>
        </a:spcBef>
        <a:spcAft>
          <a:spcPct val="0"/>
        </a:spcAft>
        <a:defRPr sz="3200" b="1">
          <a:solidFill>
            <a:srgbClr val="FF0000"/>
          </a:solidFill>
          <a:latin typeface="Arial" charset="0"/>
        </a:defRPr>
      </a:lvl5pPr>
      <a:lvl6pPr marL="457200" algn="ctr" rtl="0" eaLnBrk="0" fontAlgn="base" hangingPunct="0">
        <a:spcBef>
          <a:spcPct val="0"/>
        </a:spcBef>
        <a:spcAft>
          <a:spcPct val="0"/>
        </a:spcAft>
        <a:defRPr sz="3200" b="1">
          <a:solidFill>
            <a:srgbClr val="FF0000"/>
          </a:solidFill>
          <a:latin typeface="Arial" charset="0"/>
        </a:defRPr>
      </a:lvl6pPr>
      <a:lvl7pPr marL="914400" algn="ctr" rtl="0" eaLnBrk="0" fontAlgn="base" hangingPunct="0">
        <a:spcBef>
          <a:spcPct val="0"/>
        </a:spcBef>
        <a:spcAft>
          <a:spcPct val="0"/>
        </a:spcAft>
        <a:defRPr sz="3200" b="1">
          <a:solidFill>
            <a:srgbClr val="FF0000"/>
          </a:solidFill>
          <a:latin typeface="Arial" charset="0"/>
        </a:defRPr>
      </a:lvl7pPr>
      <a:lvl8pPr marL="1371600" algn="ctr" rtl="0" eaLnBrk="0" fontAlgn="base" hangingPunct="0">
        <a:spcBef>
          <a:spcPct val="0"/>
        </a:spcBef>
        <a:spcAft>
          <a:spcPct val="0"/>
        </a:spcAft>
        <a:defRPr sz="3200" b="1">
          <a:solidFill>
            <a:srgbClr val="FF0000"/>
          </a:solidFill>
          <a:latin typeface="Arial" charset="0"/>
        </a:defRPr>
      </a:lvl8pPr>
      <a:lvl9pPr marL="1828800" algn="ctr" rtl="0" eaLnBrk="0" fontAlgn="base" hangingPunct="0">
        <a:spcBef>
          <a:spcPct val="0"/>
        </a:spcBef>
        <a:spcAft>
          <a:spcPct val="0"/>
        </a:spcAft>
        <a:defRPr sz="3200" b="1">
          <a:solidFill>
            <a:srgbClr val="FF0000"/>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eaLnBrk="0" fontAlgn="base" hangingPunct="0">
        <a:spcBef>
          <a:spcPct val="20000"/>
        </a:spcBef>
        <a:spcAft>
          <a:spcPct val="0"/>
        </a:spcAft>
        <a:buChar char="»"/>
        <a:defRPr sz="2000">
          <a:solidFill>
            <a:schemeClr val="tx1"/>
          </a:solidFill>
          <a:latin typeface="+mn-lt"/>
        </a:defRPr>
      </a:lvl6pPr>
      <a:lvl7pPr marL="2971800" indent="-228600" algn="l" rtl="0" eaLnBrk="0" fontAlgn="base" hangingPunct="0">
        <a:spcBef>
          <a:spcPct val="20000"/>
        </a:spcBef>
        <a:spcAft>
          <a:spcPct val="0"/>
        </a:spcAft>
        <a:buChar char="»"/>
        <a:defRPr sz="2000">
          <a:solidFill>
            <a:schemeClr val="tx1"/>
          </a:solidFill>
          <a:latin typeface="+mn-lt"/>
        </a:defRPr>
      </a:lvl7pPr>
      <a:lvl8pPr marL="3429000" indent="-228600" algn="l" rtl="0" eaLnBrk="0" fontAlgn="base" hangingPunct="0">
        <a:spcBef>
          <a:spcPct val="20000"/>
        </a:spcBef>
        <a:spcAft>
          <a:spcPct val="0"/>
        </a:spcAft>
        <a:buChar char="»"/>
        <a:defRPr sz="2000">
          <a:solidFill>
            <a:schemeClr val="tx1"/>
          </a:solidFill>
          <a:latin typeface="+mn-lt"/>
        </a:defRPr>
      </a:lvl8pPr>
      <a:lvl9pPr marL="3886200" indent="-228600" algn="l" rtl="0" eaLnBrk="0" fontAlgn="base" hangingPunct="0">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file:///O:\Graphics\BRIEFS\CSSARS\pics&amp;logos\redbar.JPG" TargetMode="External"/></Relationships>
</file>

<file path=ppt/slides/_rels/slide10.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notesSlide" Target="../notesSlides/notesSlide16.xml"/><Relationship Id="rId7" Type="http://schemas.openxmlformats.org/officeDocument/2006/relationships/oleObject" Target="../embeddings/oleObject2.bin"/><Relationship Id="rId2" Type="http://schemas.openxmlformats.org/officeDocument/2006/relationships/slideLayout" Target="../slideLayouts/slideLayout12.xml"/><Relationship Id="rId1" Type="http://schemas.openxmlformats.org/officeDocument/2006/relationships/vmlDrawing" Target="../drawings/vmlDrawing1.vml"/><Relationship Id="rId6" Type="http://schemas.openxmlformats.org/officeDocument/2006/relationships/chart" Target="../charts/chart5.xml"/><Relationship Id="rId5" Type="http://schemas.openxmlformats.org/officeDocument/2006/relationships/image" Target="../media/image5.png"/><Relationship Id="rId4" Type="http://schemas.openxmlformats.org/officeDocument/2006/relationships/oleObject" Target="../embeddings/oleObject1.bin"/></Relationships>
</file>

<file path=ppt/slides/_rels/slide1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p:txBody>
          <a:bodyPr/>
          <a:lstStyle/>
          <a:p>
            <a:fld id="{03EC34DA-967B-4279-A4E8-C8C91B666DE2}" type="datetime1">
              <a:rPr lang="en-US"/>
              <a:pPr/>
              <a:t>7/31/2017</a:t>
            </a:fld>
            <a:endParaRPr lang="en-US" dirty="0"/>
          </a:p>
        </p:txBody>
      </p:sp>
      <p:sp>
        <p:nvSpPr>
          <p:cNvPr id="7" name="Slide Number Placeholder 5"/>
          <p:cNvSpPr>
            <a:spLocks noGrp="1"/>
          </p:cNvSpPr>
          <p:nvPr>
            <p:ph type="sldNum" sz="quarter" idx="12"/>
          </p:nvPr>
        </p:nvSpPr>
        <p:spPr/>
        <p:txBody>
          <a:bodyPr/>
          <a:lstStyle/>
          <a:p>
            <a:fld id="{D3D0613F-1273-40D7-A6B4-72ACD217800E}" type="slidenum">
              <a:rPr lang="en-US"/>
              <a:pPr/>
              <a:t>1</a:t>
            </a:fld>
            <a:endParaRPr lang="en-US" dirty="0"/>
          </a:p>
        </p:txBody>
      </p:sp>
      <p:sp>
        <p:nvSpPr>
          <p:cNvPr id="2050" name="Rectangle 2"/>
          <p:cNvSpPr>
            <a:spLocks noGrp="1" noChangeArrowheads="1"/>
          </p:cNvSpPr>
          <p:nvPr>
            <p:ph type="ctrTitle"/>
          </p:nvPr>
        </p:nvSpPr>
        <p:spPr>
          <a:xfrm>
            <a:off x="2209800" y="990600"/>
            <a:ext cx="6934200" cy="2133600"/>
          </a:xfrm>
        </p:spPr>
        <p:txBody>
          <a:bodyPr>
            <a:normAutofit/>
          </a:bodyPr>
          <a:lstStyle/>
          <a:p>
            <a:r>
              <a:rPr lang="en-US" sz="4000" b="1" dirty="0">
                <a:solidFill>
                  <a:srgbClr val="FF0000"/>
                </a:solidFill>
              </a:rPr>
              <a:t>NNOA Conference </a:t>
            </a:r>
            <a:br>
              <a:rPr lang="en-US" sz="4000" b="1" dirty="0"/>
            </a:br>
            <a:r>
              <a:rPr lang="en-US" sz="2800" b="1" dirty="0"/>
              <a:t>July 2017</a:t>
            </a:r>
          </a:p>
        </p:txBody>
      </p:sp>
      <p:sp>
        <p:nvSpPr>
          <p:cNvPr id="2051" name="Rectangle 3"/>
          <p:cNvSpPr>
            <a:spLocks noGrp="1" noChangeArrowheads="1"/>
          </p:cNvSpPr>
          <p:nvPr>
            <p:ph type="subTitle" idx="1"/>
          </p:nvPr>
        </p:nvSpPr>
        <p:spPr>
          <a:xfrm>
            <a:off x="2209800" y="3581400"/>
            <a:ext cx="7086600" cy="3048000"/>
          </a:xfrm>
        </p:spPr>
        <p:txBody>
          <a:bodyPr>
            <a:normAutofit fontScale="92500" lnSpcReduction="20000"/>
          </a:bodyPr>
          <a:lstStyle/>
          <a:p>
            <a:r>
              <a:rPr lang="en-US" sz="4100" b="1" dirty="0">
                <a:solidFill>
                  <a:srgbClr val="FF0000"/>
                </a:solidFill>
              </a:rPr>
              <a:t>Officer Misconduct and Promotions</a:t>
            </a:r>
          </a:p>
          <a:p>
            <a:endParaRPr lang="en-US" sz="1800" b="1" dirty="0"/>
          </a:p>
          <a:p>
            <a:endParaRPr lang="en-US" sz="1800" b="1" dirty="0"/>
          </a:p>
          <a:p>
            <a:endParaRPr lang="en-US" sz="1800" b="1" dirty="0"/>
          </a:p>
          <a:p>
            <a:endParaRPr lang="en-US" sz="1800" b="1" dirty="0"/>
          </a:p>
          <a:p>
            <a:r>
              <a:rPr lang="en-US" sz="2400" b="1" dirty="0">
                <a:solidFill>
                  <a:srgbClr val="FF0000"/>
                </a:solidFill>
              </a:rPr>
              <a:t>MajGen J. R. Ewers Jr.</a:t>
            </a:r>
          </a:p>
          <a:p>
            <a:r>
              <a:rPr lang="en-US" sz="2000" b="1" dirty="0">
                <a:solidFill>
                  <a:srgbClr val="FF0000"/>
                </a:solidFill>
              </a:rPr>
              <a:t>Staff Judge Advocate </a:t>
            </a:r>
          </a:p>
          <a:p>
            <a:r>
              <a:rPr lang="en-US" sz="2000" b="1" dirty="0">
                <a:solidFill>
                  <a:srgbClr val="FF0000"/>
                </a:solidFill>
              </a:rPr>
              <a:t>to the Commandant of the Marine Corps</a:t>
            </a:r>
          </a:p>
          <a:p>
            <a:pPr algn="l">
              <a:lnSpc>
                <a:spcPct val="80000"/>
              </a:lnSpc>
            </a:pPr>
            <a:endParaRPr lang="en-US" sz="1600" b="1" dirty="0"/>
          </a:p>
        </p:txBody>
      </p:sp>
      <p:pic>
        <p:nvPicPr>
          <p:cNvPr id="2052" name="Picture 4" descr="O:\Graphics\BRIEFS\CSSARS\pics&amp;logos\redbar.JPG"/>
          <p:cNvPicPr>
            <a:picLocks noChangeAspect="1" noChangeArrowheads="1"/>
          </p:cNvPicPr>
          <p:nvPr/>
        </p:nvPicPr>
        <p:blipFill>
          <a:blip r:embed="rId3" r:link="rId4" cstate="print"/>
          <a:srcRect/>
          <a:stretch>
            <a:fillRect/>
          </a:stretch>
        </p:blipFill>
        <p:spPr bwMode="auto">
          <a:xfrm>
            <a:off x="0" y="0"/>
            <a:ext cx="2438400" cy="6858000"/>
          </a:xfrm>
          <a:prstGeom prst="rect">
            <a:avLst/>
          </a:prstGeom>
          <a:noFill/>
        </p:spPr>
      </p:pic>
    </p:spTree>
    <p:extLst>
      <p:ext uri="{BB962C8B-B14F-4D97-AF65-F5344CB8AC3E}">
        <p14:creationId xmlns:p14="http://schemas.microsoft.com/office/powerpoint/2010/main" val="16568247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Box 5"/>
          <p:cNvSpPr txBox="1">
            <a:spLocks noChangeArrowheads="1"/>
          </p:cNvSpPr>
          <p:nvPr/>
        </p:nvSpPr>
        <p:spPr bwMode="auto">
          <a:xfrm>
            <a:off x="1219200" y="152400"/>
            <a:ext cx="7543800" cy="769441"/>
          </a:xfrm>
          <a:prstGeom prst="rect">
            <a:avLst/>
          </a:prstGeom>
          <a:solidFill>
            <a:prstClr val="white"/>
          </a:solidFill>
          <a:ln w="9525">
            <a:noFill/>
            <a:miter lim="800000"/>
            <a:headEnd/>
            <a:tailEnd/>
          </a:ln>
          <a:effectLst/>
        </p:spPr>
        <p:txBody>
          <a:bodyPr wrap="square">
            <a:spAutoFit/>
          </a:bodyPr>
          <a:lstStyle/>
          <a:p>
            <a:pPr algn="ctr" eaLnBrk="0" hangingPunct="0">
              <a:defRPr/>
            </a:pPr>
            <a:r>
              <a:rPr lang="en-US" sz="2600" b="1" dirty="0">
                <a:solidFill>
                  <a:schemeClr val="tx1"/>
                </a:solidFill>
                <a:effectLst>
                  <a:outerShdw blurRad="38100" dist="38100" dir="2700000" algn="tl">
                    <a:srgbClr val="C0C0C0"/>
                  </a:outerShdw>
                </a:effectLst>
                <a:latin typeface="Arial" charset="0"/>
                <a:cs typeface="+mn-cs"/>
              </a:rPr>
              <a:t>Opened Marine Officer Cases by Grade</a:t>
            </a:r>
          </a:p>
          <a:p>
            <a:pPr algn="ctr" eaLnBrk="0" hangingPunct="0">
              <a:defRPr/>
            </a:pPr>
            <a:r>
              <a:rPr lang="en-US" b="1" dirty="0">
                <a:solidFill>
                  <a:schemeClr val="tx1"/>
                </a:solidFill>
                <a:effectLst>
                  <a:outerShdw blurRad="38100" dist="38100" dir="2700000" algn="tl">
                    <a:srgbClr val="C0C0C0"/>
                  </a:outerShdw>
                </a:effectLst>
                <a:latin typeface="Arial" charset="0"/>
                <a:cs typeface="Arial" charset="0"/>
              </a:rPr>
              <a:t>(1 Jun 16 – 31 May 17)</a:t>
            </a:r>
          </a:p>
        </p:txBody>
      </p:sp>
      <p:graphicFrame>
        <p:nvGraphicFramePr>
          <p:cNvPr id="2" name="Chart 1"/>
          <p:cNvGraphicFramePr>
            <a:graphicFrameLocks/>
          </p:cNvGraphicFramePr>
          <p:nvPr>
            <p:extLst>
              <p:ext uri="{D42A27DB-BD31-4B8C-83A1-F6EECF244321}">
                <p14:modId xmlns:p14="http://schemas.microsoft.com/office/powerpoint/2010/main" val="2574314978"/>
              </p:ext>
            </p:extLst>
          </p:nvPr>
        </p:nvGraphicFramePr>
        <p:xfrm>
          <a:off x="101600" y="1143000"/>
          <a:ext cx="8813800" cy="55626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841713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7698" name="Text Box 2"/>
          <p:cNvSpPr txBox="1">
            <a:spLocks noChangeArrowheads="1"/>
          </p:cNvSpPr>
          <p:nvPr/>
        </p:nvSpPr>
        <p:spPr bwMode="auto">
          <a:xfrm>
            <a:off x="228600" y="9525"/>
            <a:ext cx="8763000" cy="769441"/>
          </a:xfrm>
          <a:prstGeom prst="rect">
            <a:avLst/>
          </a:prstGeom>
          <a:noFill/>
          <a:ln w="9525">
            <a:noFill/>
            <a:miter lim="800000"/>
            <a:headEnd/>
            <a:tailEnd/>
          </a:ln>
          <a:effectLst/>
        </p:spPr>
        <p:txBody>
          <a:bodyPr>
            <a:spAutoFit/>
          </a:bodyPr>
          <a:lstStyle/>
          <a:p>
            <a:pPr algn="ctr" eaLnBrk="0" hangingPunct="0">
              <a:defRPr/>
            </a:pPr>
            <a:r>
              <a:rPr lang="en-US" sz="2600" b="1" dirty="0">
                <a:solidFill>
                  <a:prstClr val="black"/>
                </a:solidFill>
                <a:effectLst>
                  <a:outerShdw blurRad="38100" dist="38100" dir="2700000" algn="tl">
                    <a:srgbClr val="C0C0C0"/>
                  </a:outerShdw>
                </a:effectLst>
                <a:latin typeface="Arial" charset="0"/>
              </a:rPr>
              <a:t>Most Common Offenses by Grade</a:t>
            </a:r>
          </a:p>
          <a:p>
            <a:pPr algn="ctr" eaLnBrk="0" hangingPunct="0">
              <a:defRPr/>
            </a:pPr>
            <a:r>
              <a:rPr lang="en-US" b="1" dirty="0">
                <a:solidFill>
                  <a:prstClr val="black"/>
                </a:solidFill>
                <a:effectLst>
                  <a:outerShdw blurRad="38100" dist="38100" dir="2700000" algn="tl">
                    <a:srgbClr val="C0C0C0"/>
                  </a:outerShdw>
                </a:effectLst>
                <a:latin typeface="Arial" charset="0"/>
              </a:rPr>
              <a:t>(1 Jul 16 – 30 Jun 17)</a:t>
            </a:r>
          </a:p>
        </p:txBody>
      </p:sp>
      <p:graphicFrame>
        <p:nvGraphicFramePr>
          <p:cNvPr id="2" name="Chart 3"/>
          <p:cNvGraphicFramePr>
            <a:graphicFrameLocks/>
          </p:cNvGraphicFramePr>
          <p:nvPr>
            <p:extLst>
              <p:ext uri="{D42A27DB-BD31-4B8C-83A1-F6EECF244321}">
                <p14:modId xmlns:p14="http://schemas.microsoft.com/office/powerpoint/2010/main" val="580524797"/>
              </p:ext>
            </p:extLst>
          </p:nvPr>
        </p:nvGraphicFramePr>
        <p:xfrm>
          <a:off x="86785" y="1016398"/>
          <a:ext cx="9046633" cy="5790803"/>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1219685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9" name="Text Box 11"/>
          <p:cNvSpPr txBox="1">
            <a:spLocks noChangeArrowheads="1"/>
          </p:cNvSpPr>
          <p:nvPr/>
        </p:nvSpPr>
        <p:spPr bwMode="auto">
          <a:xfrm>
            <a:off x="1447800" y="152400"/>
            <a:ext cx="6629400" cy="830263"/>
          </a:xfrm>
          <a:prstGeom prst="rect">
            <a:avLst/>
          </a:prstGeom>
          <a:noFill/>
          <a:ln w="9525">
            <a:noFill/>
            <a:miter lim="800000"/>
            <a:headEnd/>
            <a:tailEnd/>
          </a:ln>
          <a:effectLst/>
        </p:spPr>
        <p:txBody>
          <a:bodyPr>
            <a:spAutoFit/>
          </a:bodyPr>
          <a:lstStyle/>
          <a:p>
            <a:pPr algn="ctr">
              <a:spcBef>
                <a:spcPct val="50000"/>
              </a:spcBef>
              <a:defRPr/>
            </a:pPr>
            <a:r>
              <a:rPr lang="en-US" sz="2400" b="1" dirty="0">
                <a:solidFill>
                  <a:schemeClr val="tx1"/>
                </a:solidFill>
                <a:effectLst>
                  <a:outerShdw blurRad="38100" dist="38100" dir="2700000" algn="tl">
                    <a:srgbClr val="C0C0C0"/>
                  </a:outerShdw>
                </a:effectLst>
                <a:latin typeface="Arial" charset="0"/>
                <a:cs typeface="+mn-cs"/>
              </a:rPr>
              <a:t>New and Closed Navy and Marine </a:t>
            </a:r>
            <a:r>
              <a:rPr lang="en-US" sz="2400" b="1">
                <a:solidFill>
                  <a:schemeClr val="tx1"/>
                </a:solidFill>
                <a:effectLst>
                  <a:outerShdw blurRad="38100" dist="38100" dir="2700000" algn="tl">
                    <a:srgbClr val="C0C0C0"/>
                  </a:outerShdw>
                </a:effectLst>
                <a:latin typeface="Arial" charset="0"/>
                <a:cs typeface="+mn-cs"/>
              </a:rPr>
              <a:t>Cases by </a:t>
            </a:r>
            <a:r>
              <a:rPr lang="en-US" sz="2400" b="1" dirty="0">
                <a:solidFill>
                  <a:schemeClr val="tx1"/>
                </a:solidFill>
                <a:effectLst>
                  <a:outerShdw blurRad="38100" dist="38100" dir="2700000" algn="tl">
                    <a:srgbClr val="C0C0C0"/>
                  </a:outerShdw>
                </a:effectLst>
                <a:latin typeface="Arial" charset="0"/>
                <a:cs typeface="+mn-cs"/>
              </a:rPr>
              <a:t>Calendar Year</a:t>
            </a:r>
            <a:endParaRPr lang="en-US" b="1" dirty="0">
              <a:solidFill>
                <a:schemeClr val="tx1"/>
              </a:solidFill>
              <a:effectLst>
                <a:outerShdw blurRad="38100" dist="38100" dir="2700000" algn="tl">
                  <a:srgbClr val="C0C0C0"/>
                </a:outerShdw>
              </a:effectLst>
              <a:latin typeface="Arial" charset="0"/>
              <a:cs typeface="+mn-cs"/>
            </a:endParaRPr>
          </a:p>
        </p:txBody>
      </p:sp>
      <p:graphicFrame>
        <p:nvGraphicFramePr>
          <p:cNvPr id="2" name="Chart 10"/>
          <p:cNvGraphicFramePr>
            <a:graphicFrameLocks/>
          </p:cNvGraphicFramePr>
          <p:nvPr>
            <p:extLst/>
          </p:nvPr>
        </p:nvGraphicFramePr>
        <p:xfrm>
          <a:off x="-68263" y="1135063"/>
          <a:ext cx="9190038" cy="5672137"/>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7580107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371600" y="228600"/>
            <a:ext cx="7391400" cy="707886"/>
          </a:xfrm>
          <a:prstGeom prst="rect">
            <a:avLst/>
          </a:prstGeom>
        </p:spPr>
        <p:txBody>
          <a:bodyPr wrap="square">
            <a:spAutoFit/>
          </a:bodyPr>
          <a:lstStyle/>
          <a:p>
            <a:pPr algn="ctr"/>
            <a:r>
              <a:rPr lang="en-US" sz="4000" b="1" dirty="0">
                <a:latin typeface="+mj-lt"/>
              </a:rPr>
              <a:t>Life of an Officer Misconduct Case</a:t>
            </a:r>
          </a:p>
        </p:txBody>
      </p:sp>
      <p:sp>
        <p:nvSpPr>
          <p:cNvPr id="65" name="Flowchart: Process 64"/>
          <p:cNvSpPr/>
          <p:nvPr/>
        </p:nvSpPr>
        <p:spPr>
          <a:xfrm>
            <a:off x="3862545" y="1151925"/>
            <a:ext cx="1333500" cy="52172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prstClr val="white"/>
                </a:solidFill>
              </a:rPr>
              <a:t>Incident</a:t>
            </a:r>
          </a:p>
        </p:txBody>
      </p:sp>
      <p:sp>
        <p:nvSpPr>
          <p:cNvPr id="67" name="Flowchart: Decision 66"/>
          <p:cNvSpPr/>
          <p:nvPr/>
        </p:nvSpPr>
        <p:spPr>
          <a:xfrm>
            <a:off x="3065631" y="2406844"/>
            <a:ext cx="2971800" cy="1403156"/>
          </a:xfrm>
          <a:prstGeom prst="flowChartDecision">
            <a:avLst/>
          </a:prstGeom>
          <a:gradFill flip="none" rotWithShape="1">
            <a:gsLst>
              <a:gs pos="0">
                <a:srgbClr val="FFFF00">
                  <a:shade val="30000"/>
                  <a:satMod val="115000"/>
                </a:srgbClr>
              </a:gs>
              <a:gs pos="50000">
                <a:srgbClr val="FFFF00">
                  <a:shade val="67500"/>
                  <a:satMod val="115000"/>
                </a:srgbClr>
              </a:gs>
              <a:gs pos="100000">
                <a:srgbClr val="FFFF00">
                  <a:shade val="100000"/>
                  <a:satMod val="115000"/>
                </a:srgbClr>
              </a:gs>
            </a:gsLst>
            <a:lin ang="5400000" scaled="1"/>
            <a:tileRect/>
          </a:gradFill>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900" u="sng" dirty="0">
                <a:solidFill>
                  <a:sysClr val="windowText" lastClr="000000"/>
                </a:solidFill>
              </a:rPr>
              <a:t>Initial Report </a:t>
            </a:r>
          </a:p>
          <a:p>
            <a:pPr algn="ctr"/>
            <a:r>
              <a:rPr lang="en-US" sz="1400" dirty="0">
                <a:solidFill>
                  <a:sysClr val="windowText" lastClr="000000"/>
                </a:solidFill>
              </a:rPr>
              <a:t>Law Enforcement or Command</a:t>
            </a:r>
          </a:p>
        </p:txBody>
      </p:sp>
      <p:sp>
        <p:nvSpPr>
          <p:cNvPr id="68" name="Flowchart: Terminator 67"/>
          <p:cNvSpPr/>
          <p:nvPr/>
        </p:nvSpPr>
        <p:spPr>
          <a:xfrm>
            <a:off x="659979" y="5470045"/>
            <a:ext cx="2241526" cy="1090768"/>
          </a:xfrm>
          <a:prstGeom prst="flowChartTerminator">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u="sng" dirty="0">
                <a:solidFill>
                  <a:prstClr val="white"/>
                </a:solidFill>
              </a:rPr>
              <a:t>Case Closed</a:t>
            </a:r>
          </a:p>
          <a:p>
            <a:pPr algn="ctr"/>
            <a:r>
              <a:rPr lang="en-US" sz="1200" dirty="0">
                <a:solidFill>
                  <a:prstClr val="white"/>
                </a:solidFill>
              </a:rPr>
              <a:t>No OMPF entry</a:t>
            </a:r>
          </a:p>
          <a:p>
            <a:pPr algn="ctr"/>
            <a:r>
              <a:rPr lang="en-US" sz="1200" dirty="0">
                <a:solidFill>
                  <a:prstClr val="white"/>
                </a:solidFill>
              </a:rPr>
              <a:t>No info given to boards</a:t>
            </a:r>
          </a:p>
        </p:txBody>
      </p:sp>
      <p:sp>
        <p:nvSpPr>
          <p:cNvPr id="70" name="Flowchart: Process 69"/>
          <p:cNvSpPr/>
          <p:nvPr/>
        </p:nvSpPr>
        <p:spPr>
          <a:xfrm>
            <a:off x="3576795" y="4471898"/>
            <a:ext cx="1905000" cy="34781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prstClr val="white"/>
                </a:solidFill>
              </a:rPr>
              <a:t>GCMCA</a:t>
            </a:r>
          </a:p>
        </p:txBody>
      </p:sp>
      <p:sp>
        <p:nvSpPr>
          <p:cNvPr id="72" name="Flowchart: Process 71"/>
          <p:cNvSpPr/>
          <p:nvPr/>
        </p:nvSpPr>
        <p:spPr>
          <a:xfrm>
            <a:off x="6011998" y="5253318"/>
            <a:ext cx="2567957" cy="1466750"/>
          </a:xfrm>
          <a:prstGeom prst="flowChartProcess">
            <a:avLst/>
          </a:prstGeom>
        </p:spPr>
        <p:style>
          <a:lnRef idx="0">
            <a:schemeClr val="accent5"/>
          </a:lnRef>
          <a:fillRef idx="3">
            <a:schemeClr val="accent5"/>
          </a:fillRef>
          <a:effectRef idx="3">
            <a:schemeClr val="accent5"/>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u="sng" dirty="0">
                <a:solidFill>
                  <a:prstClr val="white"/>
                </a:solidFill>
              </a:rPr>
              <a:t>Accountability</a:t>
            </a:r>
          </a:p>
          <a:p>
            <a:pPr algn="ctr"/>
            <a:r>
              <a:rPr lang="en-US" sz="1400" dirty="0">
                <a:solidFill>
                  <a:prstClr val="white"/>
                </a:solidFill>
              </a:rPr>
              <a:t>Formal Counseling</a:t>
            </a:r>
          </a:p>
          <a:p>
            <a:pPr algn="ctr"/>
            <a:r>
              <a:rPr lang="en-US" sz="1400" dirty="0">
                <a:solidFill>
                  <a:prstClr val="white"/>
                </a:solidFill>
              </a:rPr>
              <a:t>NJP</a:t>
            </a:r>
          </a:p>
          <a:p>
            <a:pPr algn="ctr"/>
            <a:r>
              <a:rPr lang="en-US" sz="1400" dirty="0">
                <a:solidFill>
                  <a:prstClr val="white"/>
                </a:solidFill>
              </a:rPr>
              <a:t>Court-martial</a:t>
            </a:r>
          </a:p>
          <a:p>
            <a:pPr algn="ctr"/>
            <a:r>
              <a:rPr lang="en-US" sz="1400" dirty="0">
                <a:solidFill>
                  <a:prstClr val="white"/>
                </a:solidFill>
              </a:rPr>
              <a:t>Notification/Separation</a:t>
            </a:r>
          </a:p>
        </p:txBody>
      </p:sp>
      <p:sp>
        <p:nvSpPr>
          <p:cNvPr id="82" name="TextBox 174"/>
          <p:cNvSpPr txBox="1"/>
          <p:nvPr/>
        </p:nvSpPr>
        <p:spPr>
          <a:xfrm>
            <a:off x="1371600" y="4749192"/>
            <a:ext cx="1835878" cy="397225"/>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If Unsubstantiated</a:t>
            </a:r>
          </a:p>
        </p:txBody>
      </p:sp>
      <p:sp>
        <p:nvSpPr>
          <p:cNvPr id="63" name="TextBox 174"/>
          <p:cNvSpPr txBox="1"/>
          <p:nvPr/>
        </p:nvSpPr>
        <p:spPr>
          <a:xfrm>
            <a:off x="5979724" y="4741161"/>
            <a:ext cx="1316252" cy="24234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If Substantiated</a:t>
            </a:r>
          </a:p>
        </p:txBody>
      </p:sp>
      <p:cxnSp>
        <p:nvCxnSpPr>
          <p:cNvPr id="105" name="Elbow Connector 104"/>
          <p:cNvCxnSpPr/>
          <p:nvPr/>
        </p:nvCxnSpPr>
        <p:spPr>
          <a:xfrm flipH="1">
            <a:off x="2667001" y="4819714"/>
            <a:ext cx="916765" cy="65033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6" name="Elbow Connector 104"/>
          <p:cNvCxnSpPr>
            <a:stCxn id="65" idx="2"/>
          </p:cNvCxnSpPr>
          <p:nvPr/>
        </p:nvCxnSpPr>
        <p:spPr>
          <a:xfrm>
            <a:off x="4529295" y="1673649"/>
            <a:ext cx="0" cy="71029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7" name="Elbow Connector 104"/>
          <p:cNvCxnSpPr>
            <a:endCxn id="70" idx="0"/>
          </p:cNvCxnSpPr>
          <p:nvPr/>
        </p:nvCxnSpPr>
        <p:spPr>
          <a:xfrm>
            <a:off x="4529295" y="3810000"/>
            <a:ext cx="0" cy="66189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08" name="Elbow Connector 104"/>
          <p:cNvCxnSpPr/>
          <p:nvPr/>
        </p:nvCxnSpPr>
        <p:spPr>
          <a:xfrm>
            <a:off x="5475327" y="4819714"/>
            <a:ext cx="517333" cy="438086"/>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6" name="Flowchart: Process 15"/>
          <p:cNvSpPr/>
          <p:nvPr/>
        </p:nvSpPr>
        <p:spPr>
          <a:xfrm>
            <a:off x="7246455" y="2847560"/>
            <a:ext cx="1333500" cy="521724"/>
          </a:xfrm>
          <a:prstGeom prst="flowChartProcess">
            <a:avLst/>
          </a:prstGeom>
          <a:solidFill>
            <a:srgbClr val="7030A0"/>
          </a:solidFill>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400" dirty="0">
                <a:solidFill>
                  <a:prstClr val="white"/>
                </a:solidFill>
              </a:rPr>
              <a:t>ODN</a:t>
            </a:r>
          </a:p>
        </p:txBody>
      </p:sp>
      <p:sp>
        <p:nvSpPr>
          <p:cNvPr id="4" name="Minus 3"/>
          <p:cNvSpPr/>
          <p:nvPr/>
        </p:nvSpPr>
        <p:spPr bwMode="auto">
          <a:xfrm>
            <a:off x="6172200" y="3108422"/>
            <a:ext cx="2286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8" name="Minus 17"/>
          <p:cNvSpPr/>
          <p:nvPr/>
        </p:nvSpPr>
        <p:spPr bwMode="auto">
          <a:xfrm>
            <a:off x="6523550" y="3093480"/>
            <a:ext cx="2286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9" name="Minus 18"/>
          <p:cNvSpPr/>
          <p:nvPr/>
        </p:nvSpPr>
        <p:spPr bwMode="auto">
          <a:xfrm>
            <a:off x="6858000" y="3085562"/>
            <a:ext cx="2286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Tree>
    <p:extLst>
      <p:ext uri="{BB962C8B-B14F-4D97-AF65-F5344CB8AC3E}">
        <p14:creationId xmlns:p14="http://schemas.microsoft.com/office/powerpoint/2010/main" val="578528337"/>
      </p:ext>
    </p:extLst>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Life of an Officer Misconduct Case</a:t>
            </a:r>
          </a:p>
        </p:txBody>
      </p:sp>
      <p:sp>
        <p:nvSpPr>
          <p:cNvPr id="4" name="Flowchart: Terminator 3"/>
          <p:cNvSpPr/>
          <p:nvPr/>
        </p:nvSpPr>
        <p:spPr>
          <a:xfrm>
            <a:off x="208869" y="4169491"/>
            <a:ext cx="2017939" cy="1105780"/>
          </a:xfrm>
          <a:prstGeom prst="flowChartTerminator">
            <a:avLst/>
          </a:prstGeom>
        </p:spPr>
        <p:style>
          <a:lnRef idx="0">
            <a:schemeClr val="accent2"/>
          </a:lnRef>
          <a:fillRef idx="3">
            <a:schemeClr val="accent2"/>
          </a:fillRef>
          <a:effectRef idx="3">
            <a:schemeClr val="accent2"/>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u="sng" dirty="0">
                <a:solidFill>
                  <a:prstClr val="white"/>
                </a:solidFill>
              </a:rPr>
              <a:t>Case Closed</a:t>
            </a:r>
          </a:p>
          <a:p>
            <a:pPr algn="ctr"/>
            <a:r>
              <a:rPr lang="en-US" sz="1200" dirty="0">
                <a:solidFill>
                  <a:prstClr val="white"/>
                </a:solidFill>
              </a:rPr>
              <a:t>Appropriate OMPF entries made;</a:t>
            </a:r>
          </a:p>
          <a:p>
            <a:pPr algn="ctr"/>
            <a:r>
              <a:rPr lang="en-US" sz="1200" dirty="0">
                <a:solidFill>
                  <a:prstClr val="white"/>
                </a:solidFill>
              </a:rPr>
              <a:t>Legal hold lifted</a:t>
            </a:r>
          </a:p>
        </p:txBody>
      </p:sp>
      <p:sp>
        <p:nvSpPr>
          <p:cNvPr id="5" name="Flowchart: Decision 4"/>
          <p:cNvSpPr/>
          <p:nvPr/>
        </p:nvSpPr>
        <p:spPr>
          <a:xfrm>
            <a:off x="3355000" y="978390"/>
            <a:ext cx="2652833" cy="1270821"/>
          </a:xfrm>
          <a:prstGeom prst="flowChartDecision">
            <a:avLst/>
          </a:prstGeom>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a:solidFill>
                  <a:prstClr val="white"/>
                </a:solidFill>
              </a:rPr>
              <a:t>Alternate Show-Cause Authority</a:t>
            </a:r>
          </a:p>
        </p:txBody>
      </p:sp>
      <p:sp>
        <p:nvSpPr>
          <p:cNvPr id="6" name="Flowchart: Predefined Process 5"/>
          <p:cNvSpPr/>
          <p:nvPr/>
        </p:nvSpPr>
        <p:spPr>
          <a:xfrm>
            <a:off x="6781800" y="2134308"/>
            <a:ext cx="1714500" cy="548952"/>
          </a:xfrm>
          <a:prstGeom prst="flowChartPredefinedProcess">
            <a:avLst/>
          </a:prstGeom>
        </p:spPr>
        <p:style>
          <a:lnRef idx="0">
            <a:schemeClr val="accent5"/>
          </a:lnRef>
          <a:fillRef idx="3">
            <a:schemeClr val="accent5"/>
          </a:fillRef>
          <a:effectRef idx="3">
            <a:schemeClr val="accent5"/>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a:solidFill>
                  <a:prstClr val="white"/>
                </a:solidFill>
              </a:rPr>
              <a:t>Board of Inquiry</a:t>
            </a:r>
          </a:p>
        </p:txBody>
      </p:sp>
      <p:sp>
        <p:nvSpPr>
          <p:cNvPr id="7" name="Flowchart: Decision 6"/>
          <p:cNvSpPr/>
          <p:nvPr/>
        </p:nvSpPr>
        <p:spPr>
          <a:xfrm>
            <a:off x="3731533" y="4273905"/>
            <a:ext cx="1905000" cy="695632"/>
          </a:xfrm>
          <a:prstGeom prst="flowChartDecision">
            <a:avLst/>
          </a:prstGeom>
        </p:spPr>
        <p:style>
          <a:lnRef idx="0">
            <a:schemeClr val="accent4"/>
          </a:lnRef>
          <a:fillRef idx="3">
            <a:schemeClr val="accent4"/>
          </a:fillRef>
          <a:effectRef idx="3">
            <a:schemeClr val="accent4"/>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a:solidFill>
                  <a:prstClr val="white"/>
                </a:solidFill>
              </a:rPr>
              <a:t>DC M&amp;RA</a:t>
            </a:r>
          </a:p>
        </p:txBody>
      </p:sp>
      <p:cxnSp>
        <p:nvCxnSpPr>
          <p:cNvPr id="8" name="Elbow Connector 62"/>
          <p:cNvCxnSpPr>
            <a:stCxn id="7" idx="1"/>
          </p:cNvCxnSpPr>
          <p:nvPr/>
        </p:nvCxnSpPr>
        <p:spPr>
          <a:xfrm flipH="1">
            <a:off x="2226808" y="4621721"/>
            <a:ext cx="1504725"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9" name="Flowchart: Predefined Process 8"/>
          <p:cNvSpPr/>
          <p:nvPr/>
        </p:nvSpPr>
        <p:spPr>
          <a:xfrm>
            <a:off x="3430547" y="6082725"/>
            <a:ext cx="2203370" cy="376251"/>
          </a:xfrm>
          <a:prstGeom prst="flowChartPredefinedProcess">
            <a:avLst/>
          </a:prstGeom>
        </p:spPr>
        <p:style>
          <a:lnRef idx="0">
            <a:schemeClr val="accent6"/>
          </a:lnRef>
          <a:fillRef idx="3">
            <a:schemeClr val="accent6"/>
          </a:fillRef>
          <a:effectRef idx="3">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200" dirty="0">
                <a:solidFill>
                  <a:prstClr val="white"/>
                </a:solidFill>
              </a:rPr>
              <a:t>ASN M&amp;RA</a:t>
            </a:r>
          </a:p>
        </p:txBody>
      </p:sp>
      <p:cxnSp>
        <p:nvCxnSpPr>
          <p:cNvPr id="10" name="Straight Arrow Connector 9"/>
          <p:cNvCxnSpPr>
            <a:stCxn id="7" idx="2"/>
          </p:cNvCxnSpPr>
          <p:nvPr/>
        </p:nvCxnSpPr>
        <p:spPr>
          <a:xfrm flipH="1">
            <a:off x="4681417" y="4969537"/>
            <a:ext cx="2616" cy="1113188"/>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3" name="TextBox 176"/>
          <p:cNvSpPr txBox="1"/>
          <p:nvPr/>
        </p:nvSpPr>
        <p:spPr>
          <a:xfrm>
            <a:off x="2226808" y="4617274"/>
            <a:ext cx="1733298" cy="613787"/>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600" b="1" dirty="0">
                <a:solidFill>
                  <a:prstClr val="black"/>
                </a:solidFill>
              </a:rPr>
              <a:t>Terminate </a:t>
            </a:r>
          </a:p>
          <a:p>
            <a:pPr algn="ctr"/>
            <a:r>
              <a:rPr lang="en-US" sz="1600" b="1" dirty="0">
                <a:solidFill>
                  <a:prstClr val="black"/>
                </a:solidFill>
              </a:rPr>
              <a:t>Proceedings</a:t>
            </a:r>
          </a:p>
        </p:txBody>
      </p:sp>
      <p:sp>
        <p:nvSpPr>
          <p:cNvPr id="14" name="TextBox 177"/>
          <p:cNvSpPr txBox="1"/>
          <p:nvPr/>
        </p:nvSpPr>
        <p:spPr>
          <a:xfrm>
            <a:off x="5449186" y="3530280"/>
            <a:ext cx="184731" cy="24151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15" name="Flowchart: Process 14"/>
          <p:cNvSpPr/>
          <p:nvPr/>
        </p:nvSpPr>
        <p:spPr>
          <a:xfrm>
            <a:off x="3728917" y="3074804"/>
            <a:ext cx="1905000" cy="57046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dirty="0" err="1">
                <a:solidFill>
                  <a:prstClr val="white"/>
                </a:solidFill>
              </a:rPr>
              <a:t>SJA</a:t>
            </a:r>
            <a:r>
              <a:rPr lang="en-US" sz="1800" dirty="0">
                <a:solidFill>
                  <a:prstClr val="white"/>
                </a:solidFill>
              </a:rPr>
              <a:t> to CMC</a:t>
            </a:r>
          </a:p>
        </p:txBody>
      </p:sp>
      <p:cxnSp>
        <p:nvCxnSpPr>
          <p:cNvPr id="16" name="Straight Arrow Connector 15"/>
          <p:cNvCxnSpPr>
            <a:endCxn id="15" idx="0"/>
          </p:cNvCxnSpPr>
          <p:nvPr/>
        </p:nvCxnSpPr>
        <p:spPr>
          <a:xfrm>
            <a:off x="4681417" y="2229931"/>
            <a:ext cx="0" cy="844873"/>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7" name="Elbow Connector 16"/>
          <p:cNvCxnSpPr>
            <a:stCxn id="15" idx="2"/>
            <a:endCxn id="7" idx="0"/>
          </p:cNvCxnSpPr>
          <p:nvPr/>
        </p:nvCxnSpPr>
        <p:spPr>
          <a:xfrm>
            <a:off x="4681417" y="3645270"/>
            <a:ext cx="2616" cy="62863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20" name="Shape 42"/>
          <p:cNvCxnSpPr>
            <a:stCxn id="9" idx="1"/>
            <a:endCxn id="4" idx="2"/>
          </p:cNvCxnSpPr>
          <p:nvPr/>
        </p:nvCxnSpPr>
        <p:spPr>
          <a:xfrm rot="10800000">
            <a:off x="1217839" y="5275271"/>
            <a:ext cx="2212708" cy="995580"/>
          </a:xfrm>
          <a:prstGeom prst="bentConnector2">
            <a:avLst/>
          </a:prstGeom>
          <a:ln>
            <a:tailEnd type="arrow"/>
          </a:ln>
        </p:spPr>
        <p:style>
          <a:lnRef idx="3">
            <a:schemeClr val="accent1"/>
          </a:lnRef>
          <a:fillRef idx="0">
            <a:schemeClr val="accent1"/>
          </a:fillRef>
          <a:effectRef idx="2">
            <a:schemeClr val="accent1"/>
          </a:effectRef>
          <a:fontRef idx="minor">
            <a:schemeClr val="tx1"/>
          </a:fontRef>
        </p:style>
      </p:cxnSp>
      <p:sp>
        <p:nvSpPr>
          <p:cNvPr id="21" name="TextBox 43"/>
          <p:cNvSpPr txBox="1"/>
          <p:nvPr/>
        </p:nvSpPr>
        <p:spPr>
          <a:xfrm>
            <a:off x="1472911" y="5930704"/>
            <a:ext cx="1531445" cy="24151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pPr algn="ctr"/>
            <a:r>
              <a:rPr lang="en-US" sz="1800" b="1" dirty="0">
                <a:solidFill>
                  <a:prstClr val="black"/>
                </a:solidFill>
              </a:rPr>
              <a:t>Separation</a:t>
            </a:r>
          </a:p>
        </p:txBody>
      </p:sp>
      <p:sp>
        <p:nvSpPr>
          <p:cNvPr id="22" name="TextBox 53"/>
          <p:cNvSpPr txBox="1"/>
          <p:nvPr/>
        </p:nvSpPr>
        <p:spPr>
          <a:xfrm>
            <a:off x="5734050" y="4311812"/>
            <a:ext cx="1512717" cy="470189"/>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Direct Show Cause</a:t>
            </a:r>
          </a:p>
        </p:txBody>
      </p:sp>
      <p:sp>
        <p:nvSpPr>
          <p:cNvPr id="23" name="TextBox 56"/>
          <p:cNvSpPr txBox="1"/>
          <p:nvPr/>
        </p:nvSpPr>
        <p:spPr>
          <a:xfrm>
            <a:off x="6344423" y="1630014"/>
            <a:ext cx="1522453" cy="3376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Direct Show Cause</a:t>
            </a:r>
          </a:p>
        </p:txBody>
      </p:sp>
      <p:sp>
        <p:nvSpPr>
          <p:cNvPr id="28" name="Flowchart: Process 27"/>
          <p:cNvSpPr/>
          <p:nvPr/>
        </p:nvSpPr>
        <p:spPr>
          <a:xfrm>
            <a:off x="239939" y="1451014"/>
            <a:ext cx="1905000" cy="34781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600" dirty="0">
                <a:solidFill>
                  <a:prstClr val="white"/>
                </a:solidFill>
              </a:rPr>
              <a:t>GCMCA</a:t>
            </a:r>
          </a:p>
        </p:txBody>
      </p:sp>
      <p:cxnSp>
        <p:nvCxnSpPr>
          <p:cNvPr id="31" name="Elbow Connector 104"/>
          <p:cNvCxnSpPr/>
          <p:nvPr/>
        </p:nvCxnSpPr>
        <p:spPr>
          <a:xfrm>
            <a:off x="2170339" y="1613800"/>
            <a:ext cx="1260208" cy="0"/>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72" name="Straight Arrow Connector 71"/>
          <p:cNvCxnSpPr/>
          <p:nvPr/>
        </p:nvCxnSpPr>
        <p:spPr>
          <a:xfrm flipH="1">
            <a:off x="5606054" y="2658672"/>
            <a:ext cx="1175746" cy="433654"/>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8" name="TextBox 56"/>
          <p:cNvSpPr txBox="1"/>
          <p:nvPr/>
        </p:nvSpPr>
        <p:spPr>
          <a:xfrm>
            <a:off x="3102871" y="2385064"/>
            <a:ext cx="1645933" cy="3376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No Show Cause</a:t>
            </a:r>
          </a:p>
        </p:txBody>
      </p:sp>
      <p:cxnSp>
        <p:nvCxnSpPr>
          <p:cNvPr id="118" name="Elbow Connector 104"/>
          <p:cNvCxnSpPr>
            <a:stCxn id="5" idx="3"/>
          </p:cNvCxnSpPr>
          <p:nvPr/>
        </p:nvCxnSpPr>
        <p:spPr>
          <a:xfrm>
            <a:off x="6007833" y="1613801"/>
            <a:ext cx="773967" cy="52008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133" name="Straight Connector 132"/>
          <p:cNvCxnSpPr/>
          <p:nvPr/>
        </p:nvCxnSpPr>
        <p:spPr>
          <a:xfrm>
            <a:off x="5633917" y="4621721"/>
            <a:ext cx="2005133" cy="0"/>
          </a:xfrm>
          <a:prstGeom prst="line">
            <a:avLst/>
          </a:prstGeom>
          <a:ln w="34925">
            <a:tailEnd type="none"/>
          </a:ln>
        </p:spPr>
        <p:style>
          <a:lnRef idx="1">
            <a:schemeClr val="accent1"/>
          </a:lnRef>
          <a:fillRef idx="0">
            <a:schemeClr val="accent1"/>
          </a:fillRef>
          <a:effectRef idx="0">
            <a:schemeClr val="accent1"/>
          </a:effectRef>
          <a:fontRef idx="minor">
            <a:schemeClr val="tx1"/>
          </a:fontRef>
        </p:style>
      </p:cxnSp>
      <p:cxnSp>
        <p:nvCxnSpPr>
          <p:cNvPr id="135" name="Straight Arrow Connector 134"/>
          <p:cNvCxnSpPr/>
          <p:nvPr/>
        </p:nvCxnSpPr>
        <p:spPr>
          <a:xfrm flipV="1">
            <a:off x="7639050" y="2683260"/>
            <a:ext cx="0" cy="1913599"/>
          </a:xfrm>
          <a:prstGeom prst="straightConnector1">
            <a:avLst/>
          </a:prstGeom>
          <a:ln w="41275" cap="rnd">
            <a:tailEnd type="arrow"/>
          </a:ln>
        </p:spPr>
        <p:style>
          <a:lnRef idx="1">
            <a:schemeClr val="accent1"/>
          </a:lnRef>
          <a:fillRef idx="0">
            <a:schemeClr val="accent1"/>
          </a:fillRef>
          <a:effectRef idx="0">
            <a:schemeClr val="accent1"/>
          </a:effectRef>
          <a:fontRef idx="minor">
            <a:schemeClr val="tx1"/>
          </a:fontRef>
        </p:style>
      </p:cxnSp>
      <p:sp>
        <p:nvSpPr>
          <p:cNvPr id="158" name="TextBox 56"/>
          <p:cNvSpPr txBox="1"/>
          <p:nvPr/>
        </p:nvSpPr>
        <p:spPr>
          <a:xfrm>
            <a:off x="2364661" y="4277419"/>
            <a:ext cx="1645933" cy="337632"/>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r>
              <a:rPr lang="en-US" sz="1600" b="1" dirty="0">
                <a:solidFill>
                  <a:prstClr val="black"/>
                </a:solidFill>
              </a:rPr>
              <a:t>No Show Cause</a:t>
            </a:r>
          </a:p>
        </p:txBody>
      </p:sp>
    </p:spTree>
    <p:extLst>
      <p:ext uri="{BB962C8B-B14F-4D97-AF65-F5344CB8AC3E}">
        <p14:creationId xmlns:p14="http://schemas.microsoft.com/office/powerpoint/2010/main" val="41157058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Life of an Officer Misconduct Case</a:t>
            </a:r>
          </a:p>
        </p:txBody>
      </p:sp>
      <p:sp>
        <p:nvSpPr>
          <p:cNvPr id="65" name="Flowchart: Process 64"/>
          <p:cNvSpPr/>
          <p:nvPr/>
        </p:nvSpPr>
        <p:spPr>
          <a:xfrm>
            <a:off x="381000" y="1540773"/>
            <a:ext cx="3122221" cy="1117810"/>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a:solidFill>
                  <a:prstClr val="white"/>
                </a:solidFill>
              </a:rPr>
              <a:t>Incident, Investigation, Accountability, Show Cause Proceedings (if any)</a:t>
            </a:r>
          </a:p>
        </p:txBody>
      </p:sp>
      <p:sp>
        <p:nvSpPr>
          <p:cNvPr id="76" name="Flowchart: Decision 75"/>
          <p:cNvSpPr/>
          <p:nvPr/>
        </p:nvSpPr>
        <p:spPr>
          <a:xfrm>
            <a:off x="989610" y="4052492"/>
            <a:ext cx="1905000" cy="695632"/>
          </a:xfrm>
          <a:prstGeom prst="flowChartDecision">
            <a:avLst/>
          </a:prstGeom>
        </p:spPr>
        <p:style>
          <a:lnRef idx="0">
            <a:schemeClr val="accent4"/>
          </a:lnRef>
          <a:fillRef idx="3">
            <a:schemeClr val="accent4"/>
          </a:fillRef>
          <a:effectRef idx="3">
            <a:schemeClr val="accent4"/>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900" dirty="0">
                <a:solidFill>
                  <a:prstClr val="white"/>
                </a:solidFill>
              </a:rPr>
              <a:t>DC M&amp;RA</a:t>
            </a:r>
          </a:p>
        </p:txBody>
      </p:sp>
      <p:sp>
        <p:nvSpPr>
          <p:cNvPr id="78" name="Flowchart: Predefined Process 77"/>
          <p:cNvSpPr/>
          <p:nvPr/>
        </p:nvSpPr>
        <p:spPr>
          <a:xfrm>
            <a:off x="989610" y="5374239"/>
            <a:ext cx="1905000" cy="347816"/>
          </a:xfrm>
          <a:prstGeom prst="flowChartPredefinedProcess">
            <a:avLst/>
          </a:prstGeom>
        </p:spPr>
        <p:style>
          <a:lnRef idx="0">
            <a:schemeClr val="accent6"/>
          </a:lnRef>
          <a:fillRef idx="3">
            <a:schemeClr val="accent6"/>
          </a:fillRef>
          <a:effectRef idx="3">
            <a:schemeClr val="accent6"/>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a:solidFill>
                  <a:prstClr val="white"/>
                </a:solidFill>
              </a:rPr>
              <a:t>ASN M&amp;RA</a:t>
            </a:r>
          </a:p>
        </p:txBody>
      </p:sp>
      <p:cxnSp>
        <p:nvCxnSpPr>
          <p:cNvPr id="79" name="Straight Arrow Connector 78"/>
          <p:cNvCxnSpPr>
            <a:stCxn id="76" idx="2"/>
            <a:endCxn id="78" idx="0"/>
          </p:cNvCxnSpPr>
          <p:nvPr/>
        </p:nvCxnSpPr>
        <p:spPr>
          <a:xfrm>
            <a:off x="1942110" y="4748124"/>
            <a:ext cx="0" cy="626115"/>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85" name="TextBox 177"/>
          <p:cNvSpPr txBox="1"/>
          <p:nvPr/>
        </p:nvSpPr>
        <p:spPr>
          <a:xfrm>
            <a:off x="5449186" y="3361269"/>
            <a:ext cx="184731" cy="241518"/>
          </a:xfrm>
          <a:prstGeom prst="rect">
            <a:avLst/>
          </a:prstGeom>
          <a:noFill/>
        </p:spPr>
        <p:style>
          <a:lnRef idx="0">
            <a:scrgbClr r="0" g="0" b="0"/>
          </a:lnRef>
          <a:fillRef idx="0">
            <a:scrgbClr r="0" g="0" b="0"/>
          </a:fillRef>
          <a:effectRef idx="0">
            <a:scrgbClr r="0" g="0" b="0"/>
          </a:effectRef>
          <a:fontRef idx="minor">
            <a:schemeClr val="tx1"/>
          </a:fontRef>
        </p:style>
        <p:txBody>
          <a:bodyPr wrap="none" rtlCol="0" anchor="t">
            <a:noAutofit/>
          </a:bodyPr>
          <a:lstStyle>
            <a:lvl1pPr marL="0" indent="0">
              <a:defRPr sz="1100">
                <a:solidFill>
                  <a:schemeClr val="tx1"/>
                </a:solidFill>
                <a:latin typeface="+mn-lt"/>
                <a:ea typeface="+mn-ea"/>
                <a:cs typeface="+mn-cs"/>
              </a:defRPr>
            </a:lvl1pPr>
            <a:lvl2pPr marL="457200" indent="0">
              <a:defRPr sz="1100">
                <a:solidFill>
                  <a:schemeClr val="tx1"/>
                </a:solidFill>
                <a:latin typeface="+mn-lt"/>
                <a:ea typeface="+mn-ea"/>
                <a:cs typeface="+mn-cs"/>
              </a:defRPr>
            </a:lvl2pPr>
            <a:lvl3pPr marL="914400" indent="0">
              <a:defRPr sz="1100">
                <a:solidFill>
                  <a:schemeClr val="tx1"/>
                </a:solidFill>
                <a:latin typeface="+mn-lt"/>
                <a:ea typeface="+mn-ea"/>
                <a:cs typeface="+mn-cs"/>
              </a:defRPr>
            </a:lvl3pPr>
            <a:lvl4pPr marL="1371600" indent="0">
              <a:defRPr sz="1100">
                <a:solidFill>
                  <a:schemeClr val="tx1"/>
                </a:solidFill>
                <a:latin typeface="+mn-lt"/>
                <a:ea typeface="+mn-ea"/>
                <a:cs typeface="+mn-cs"/>
              </a:defRPr>
            </a:lvl4pPr>
            <a:lvl5pPr marL="1828800" indent="0">
              <a:defRPr sz="1100">
                <a:solidFill>
                  <a:schemeClr val="tx1"/>
                </a:solidFill>
                <a:latin typeface="+mn-lt"/>
                <a:ea typeface="+mn-ea"/>
                <a:cs typeface="+mn-cs"/>
              </a:defRPr>
            </a:lvl5pPr>
            <a:lvl6pPr marL="2286000" indent="0">
              <a:defRPr sz="1100">
                <a:solidFill>
                  <a:schemeClr val="tx1"/>
                </a:solidFill>
                <a:latin typeface="+mn-lt"/>
                <a:ea typeface="+mn-ea"/>
                <a:cs typeface="+mn-cs"/>
              </a:defRPr>
            </a:lvl6pPr>
            <a:lvl7pPr marL="2743200" indent="0">
              <a:defRPr sz="1100">
                <a:solidFill>
                  <a:schemeClr val="tx1"/>
                </a:solidFill>
                <a:latin typeface="+mn-lt"/>
                <a:ea typeface="+mn-ea"/>
                <a:cs typeface="+mn-cs"/>
              </a:defRPr>
            </a:lvl7pPr>
            <a:lvl8pPr marL="3200400" indent="0">
              <a:defRPr sz="1100">
                <a:solidFill>
                  <a:schemeClr val="tx1"/>
                </a:solidFill>
                <a:latin typeface="+mn-lt"/>
                <a:ea typeface="+mn-ea"/>
                <a:cs typeface="+mn-cs"/>
              </a:defRPr>
            </a:lvl8pPr>
            <a:lvl9pPr marL="3657600" indent="0">
              <a:defRPr sz="1100">
                <a:solidFill>
                  <a:schemeClr val="tx1"/>
                </a:solidFill>
                <a:latin typeface="+mn-lt"/>
                <a:ea typeface="+mn-ea"/>
                <a:cs typeface="+mn-cs"/>
              </a:defRPr>
            </a:lvl9pPr>
          </a:lstStyle>
          <a:p>
            <a:endParaRPr lang="en-US">
              <a:solidFill>
                <a:prstClr val="black"/>
              </a:solidFill>
            </a:endParaRPr>
          </a:p>
        </p:txBody>
      </p:sp>
      <p:sp>
        <p:nvSpPr>
          <p:cNvPr id="86" name="Flowchart: Process 85"/>
          <p:cNvSpPr/>
          <p:nvPr/>
        </p:nvSpPr>
        <p:spPr>
          <a:xfrm>
            <a:off x="989610" y="3221544"/>
            <a:ext cx="1905000" cy="347816"/>
          </a:xfrm>
          <a:prstGeom prst="flowChartProcess">
            <a:avLst/>
          </a:prstGeom>
        </p:spPr>
        <p:style>
          <a:lnRef idx="0">
            <a:schemeClr val="accent1"/>
          </a:lnRef>
          <a:fillRef idx="3">
            <a:schemeClr val="accent1"/>
          </a:fillRef>
          <a:effectRef idx="3">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dirty="0" err="1">
                <a:solidFill>
                  <a:prstClr val="white"/>
                </a:solidFill>
              </a:rPr>
              <a:t>SJA</a:t>
            </a:r>
            <a:r>
              <a:rPr lang="en-US" sz="2000" dirty="0">
                <a:solidFill>
                  <a:prstClr val="white"/>
                </a:solidFill>
              </a:rPr>
              <a:t> to CMC</a:t>
            </a:r>
          </a:p>
        </p:txBody>
      </p:sp>
      <p:cxnSp>
        <p:nvCxnSpPr>
          <p:cNvPr id="87" name="Straight Arrow Connector 86"/>
          <p:cNvCxnSpPr>
            <a:stCxn id="65" idx="2"/>
            <a:endCxn id="86" idx="0"/>
          </p:cNvCxnSpPr>
          <p:nvPr/>
        </p:nvCxnSpPr>
        <p:spPr>
          <a:xfrm flipH="1">
            <a:off x="1942110" y="2658583"/>
            <a:ext cx="1" cy="562961"/>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cxnSp>
        <p:nvCxnSpPr>
          <p:cNvPr id="88" name="Elbow Connector 87"/>
          <p:cNvCxnSpPr>
            <a:stCxn id="86" idx="2"/>
            <a:endCxn id="76" idx="0"/>
          </p:cNvCxnSpPr>
          <p:nvPr/>
        </p:nvCxnSpPr>
        <p:spPr>
          <a:xfrm>
            <a:off x="1942110" y="3569360"/>
            <a:ext cx="0" cy="483132"/>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
        <p:nvSpPr>
          <p:cNvPr id="124" name="TextBox 123"/>
          <p:cNvSpPr txBox="1"/>
          <p:nvPr/>
        </p:nvSpPr>
        <p:spPr>
          <a:xfrm>
            <a:off x="3657600" y="1321849"/>
            <a:ext cx="4495800" cy="461665"/>
          </a:xfrm>
          <a:prstGeom prst="rect">
            <a:avLst/>
          </a:prstGeom>
          <a:noFill/>
          <a:ln>
            <a:noFill/>
          </a:ln>
        </p:spPr>
        <p:txBody>
          <a:bodyPr wrap="square" rtlCol="0">
            <a:spAutoFit/>
          </a:bodyPr>
          <a:lstStyle/>
          <a:p>
            <a:pPr algn="ctr"/>
            <a:r>
              <a:rPr lang="en-US" sz="2400" b="1" u="sng" dirty="0"/>
              <a:t>How long does it take?</a:t>
            </a:r>
          </a:p>
        </p:txBody>
      </p:sp>
      <p:sp>
        <p:nvSpPr>
          <p:cNvPr id="126" name="TextBox 125"/>
          <p:cNvSpPr txBox="1"/>
          <p:nvPr/>
        </p:nvSpPr>
        <p:spPr>
          <a:xfrm>
            <a:off x="3503221" y="1637454"/>
            <a:ext cx="5104410" cy="4093428"/>
          </a:xfrm>
          <a:prstGeom prst="rect">
            <a:avLst/>
          </a:prstGeom>
          <a:noFill/>
          <a:ln>
            <a:noFill/>
          </a:ln>
        </p:spPr>
        <p:txBody>
          <a:bodyPr wrap="square" rtlCol="0">
            <a:spAutoFit/>
          </a:bodyPr>
          <a:lstStyle/>
          <a:p>
            <a:pPr algn="ctr"/>
            <a:endParaRPr lang="en-US" sz="2000" dirty="0"/>
          </a:p>
          <a:p>
            <a:pPr marL="342900" indent="-342900">
              <a:buFont typeface="Arial" panose="020B0604020202020204" pitchFamily="34" charset="0"/>
              <a:buChar char="•"/>
            </a:pPr>
            <a:r>
              <a:rPr lang="en-US" sz="2000" dirty="0"/>
              <a:t>From incident to </a:t>
            </a:r>
            <a:r>
              <a:rPr lang="en-US" sz="2000" dirty="0" err="1"/>
              <a:t>SJA</a:t>
            </a:r>
            <a:r>
              <a:rPr lang="en-US" sz="2000" dirty="0"/>
              <a:t> to CMC (JPL) receiving  a case  ≈  </a:t>
            </a:r>
            <a:r>
              <a:rPr lang="en-US" sz="2000" b="1" dirty="0"/>
              <a:t>390 days</a:t>
            </a:r>
          </a:p>
          <a:p>
            <a:endParaRPr lang="en-US" sz="2000" dirty="0"/>
          </a:p>
          <a:p>
            <a:endParaRPr lang="en-US" sz="2000" dirty="0"/>
          </a:p>
          <a:p>
            <a:pPr marL="342900" indent="-342900">
              <a:buFont typeface="Arial" panose="020B0604020202020204" pitchFamily="34" charset="0"/>
              <a:buChar char="•"/>
            </a:pPr>
            <a:r>
              <a:rPr lang="en-US" sz="2000" dirty="0"/>
              <a:t>JPL processing  ≈  </a:t>
            </a:r>
            <a:r>
              <a:rPr lang="en-US" sz="2000" b="1" dirty="0"/>
              <a:t>30 days</a:t>
            </a:r>
          </a:p>
          <a:p>
            <a:endParaRPr lang="en-US" sz="2000" dirty="0"/>
          </a:p>
          <a:p>
            <a:endParaRPr lang="en-US" sz="2000" dirty="0"/>
          </a:p>
          <a:p>
            <a:pPr marL="342900" indent="-342900">
              <a:buFont typeface="Arial" panose="020B0604020202020204" pitchFamily="34" charset="0"/>
              <a:buChar char="•"/>
            </a:pPr>
            <a:r>
              <a:rPr lang="en-US" sz="2000" dirty="0"/>
              <a:t>DC, M&amp;RA processing (closing case, or, if separating, forwarding case)  ≈  </a:t>
            </a:r>
            <a:r>
              <a:rPr lang="en-US" sz="2000" b="1" dirty="0"/>
              <a:t>14 days</a:t>
            </a:r>
          </a:p>
          <a:p>
            <a:endParaRPr lang="en-US" sz="2000" dirty="0"/>
          </a:p>
          <a:p>
            <a:endParaRPr lang="en-US" sz="2000" dirty="0"/>
          </a:p>
          <a:p>
            <a:pPr marL="342900" indent="-342900">
              <a:buFont typeface="Arial" panose="020B0604020202020204" pitchFamily="34" charset="0"/>
              <a:buChar char="•"/>
            </a:pPr>
            <a:r>
              <a:rPr lang="en-US" sz="2000" dirty="0"/>
              <a:t>ASN (M&amp;RA) processing  ≈  </a:t>
            </a:r>
            <a:r>
              <a:rPr lang="en-US" sz="2000" b="1" dirty="0"/>
              <a:t>21 days</a:t>
            </a:r>
          </a:p>
        </p:txBody>
      </p:sp>
      <p:sp>
        <p:nvSpPr>
          <p:cNvPr id="127" name="TextBox 126"/>
          <p:cNvSpPr txBox="1"/>
          <p:nvPr/>
        </p:nvSpPr>
        <p:spPr>
          <a:xfrm>
            <a:off x="1600200" y="5774589"/>
            <a:ext cx="6096000" cy="461665"/>
          </a:xfrm>
          <a:prstGeom prst="rect">
            <a:avLst/>
          </a:prstGeom>
          <a:noFill/>
          <a:ln>
            <a:noFill/>
          </a:ln>
        </p:spPr>
        <p:txBody>
          <a:bodyPr wrap="square" rtlCol="0">
            <a:spAutoFit/>
          </a:bodyPr>
          <a:lstStyle/>
          <a:p>
            <a:pPr algn="ctr"/>
            <a:r>
              <a:rPr lang="en-US" sz="2400" dirty="0"/>
              <a:t>Total average time  </a:t>
            </a:r>
            <a:r>
              <a:rPr lang="en-US" sz="2400"/>
              <a:t>≈  </a:t>
            </a:r>
            <a:r>
              <a:rPr lang="en-US" sz="2400" b="1"/>
              <a:t>15 </a:t>
            </a:r>
            <a:r>
              <a:rPr lang="en-US" sz="2400" b="1" dirty="0"/>
              <a:t>months  </a:t>
            </a:r>
          </a:p>
        </p:txBody>
      </p:sp>
    </p:spTree>
    <p:extLst>
      <p:ext uri="{BB962C8B-B14F-4D97-AF65-F5344CB8AC3E}">
        <p14:creationId xmlns:p14="http://schemas.microsoft.com/office/powerpoint/2010/main" val="559448257"/>
      </p:ext>
    </p:extLst>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074" name="Chart 11"/>
          <p:cNvGraphicFramePr>
            <a:graphicFrameLocks/>
          </p:cNvGraphicFramePr>
          <p:nvPr/>
        </p:nvGraphicFramePr>
        <p:xfrm>
          <a:off x="1720850" y="1092200"/>
          <a:ext cx="6197600" cy="3708400"/>
        </p:xfrm>
        <a:graphic>
          <a:graphicData uri="http://schemas.openxmlformats.org/presentationml/2006/ole">
            <mc:AlternateContent xmlns:mc="http://schemas.openxmlformats.org/markup-compatibility/2006">
              <mc:Choice xmlns:v="urn:schemas-microsoft-com:vml" Requires="v">
                <p:oleObj spid="_x0000_s18470" name="Chart" r:id="rId4" imgW="6200169" imgH="3712786" progId="Excel.Chart.8">
                  <p:embed/>
                </p:oleObj>
              </mc:Choice>
              <mc:Fallback>
                <p:oleObj name="Chart" r:id="rId4" imgW="6200169" imgH="3712786" progId="Excel.Chart.8">
                  <p:embed/>
                  <p:pic>
                    <p:nvPicPr>
                      <p:cNvPr id="0" name=""/>
                      <p:cNvPicPr>
                        <a:picLocks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720850" y="1092200"/>
                        <a:ext cx="6197600" cy="3708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62" name="Rectangle 2"/>
          <p:cNvSpPr>
            <a:spLocks noGrp="1" noChangeArrowheads="1"/>
          </p:cNvSpPr>
          <p:nvPr>
            <p:ph type="title"/>
          </p:nvPr>
        </p:nvSpPr>
        <p:spPr>
          <a:xfrm>
            <a:off x="1352550" y="-793"/>
            <a:ext cx="6934200" cy="990600"/>
          </a:xfrm>
        </p:spPr>
        <p:txBody>
          <a:bodyPr/>
          <a:lstStyle/>
          <a:p>
            <a:pPr eaLnBrk="1" hangingPunct="1">
              <a:defRPr/>
            </a:pPr>
            <a:r>
              <a:rPr lang="en-US" sz="2200" b="1" dirty="0">
                <a:effectLst>
                  <a:outerShdw blurRad="38100" dist="38100" dir="2700000" algn="tl">
                    <a:srgbClr val="C0C0C0"/>
                  </a:outerShdw>
                </a:effectLst>
                <a:latin typeface="Arial" charset="0"/>
              </a:rPr>
              <a:t>Active Marine Officer Misconduct Cases: </a:t>
            </a:r>
            <a:br>
              <a:rPr lang="en-US" sz="2200" b="1" dirty="0">
                <a:effectLst>
                  <a:outerShdw blurRad="38100" dist="38100" dir="2700000" algn="tl">
                    <a:srgbClr val="C0C0C0"/>
                  </a:outerShdw>
                </a:effectLst>
                <a:latin typeface="Arial" charset="0"/>
              </a:rPr>
            </a:br>
            <a:r>
              <a:rPr lang="en-US" sz="1800" b="1" dirty="0">
                <a:effectLst>
                  <a:outerShdw blurRad="38100" dist="38100" dir="2700000" algn="tl">
                    <a:srgbClr val="C0C0C0"/>
                  </a:outerShdw>
                </a:effectLst>
                <a:latin typeface="Arial" charset="0"/>
              </a:rPr>
              <a:t>Where They Are in the Process as of 31 May 17</a:t>
            </a:r>
            <a:br>
              <a:rPr lang="en-US" sz="2200" b="1" dirty="0">
                <a:effectLst>
                  <a:outerShdw blurRad="38100" dist="38100" dir="2700000" algn="tl">
                    <a:srgbClr val="C0C0C0"/>
                  </a:outerShdw>
                </a:effectLst>
                <a:latin typeface="Arial" charset="0"/>
              </a:rPr>
            </a:br>
            <a:r>
              <a:rPr lang="en-US" sz="1800" b="1" dirty="0">
                <a:effectLst>
                  <a:outerShdw blurRad="38100" dist="38100" dir="2700000" algn="tl">
                    <a:srgbClr val="C0C0C0"/>
                  </a:outerShdw>
                </a:effectLst>
                <a:latin typeface="Arial" charset="0"/>
              </a:rPr>
              <a:t>220 Active Duty/Reserve</a:t>
            </a:r>
          </a:p>
        </p:txBody>
      </p:sp>
      <p:sp>
        <p:nvSpPr>
          <p:cNvPr id="3076" name="Text Box 8"/>
          <p:cNvSpPr txBox="1">
            <a:spLocks noChangeArrowheads="1"/>
          </p:cNvSpPr>
          <p:nvPr/>
        </p:nvSpPr>
        <p:spPr bwMode="auto">
          <a:xfrm>
            <a:off x="6629400" y="1395413"/>
            <a:ext cx="2514600" cy="218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a:latin typeface="Arial" panose="020B0604020202020204" pitchFamily="34" charset="0"/>
              </a:rPr>
              <a:t>Cases at HQMC</a:t>
            </a:r>
          </a:p>
          <a:p>
            <a:pPr eaLnBrk="1" hangingPunct="1">
              <a:spcBef>
                <a:spcPct val="0"/>
              </a:spcBef>
              <a:buFontTx/>
              <a:buNone/>
            </a:pPr>
            <a:r>
              <a:rPr lang="en-US" altLang="en-US" sz="1400">
                <a:latin typeface="Arial" panose="020B0604020202020204" pitchFamily="34" charset="0"/>
              </a:rPr>
              <a:t>	     </a:t>
            </a:r>
            <a:r>
              <a:rPr lang="en-US" altLang="en-US" sz="1000" b="1">
                <a:latin typeface="Arial" panose="020B0604020202020204" pitchFamily="34" charset="0"/>
              </a:rPr>
              <a:t>Active/</a:t>
            </a:r>
            <a:r>
              <a:rPr lang="en-US" altLang="en-US" sz="1000" b="1" i="1">
                <a:latin typeface="Arial" panose="020B0604020202020204" pitchFamily="34" charset="0"/>
              </a:rPr>
              <a:t>Reserve</a:t>
            </a:r>
          </a:p>
          <a:p>
            <a:pPr eaLnBrk="1" hangingPunct="1">
              <a:spcBef>
                <a:spcPct val="0"/>
              </a:spcBef>
              <a:buFontTx/>
              <a:buNone/>
            </a:pPr>
            <a:r>
              <a:rPr lang="en-US" altLang="en-US" sz="1200">
                <a:latin typeface="Arial" panose="020B0604020202020204" pitchFamily="34" charset="0"/>
              </a:rPr>
              <a:t>JPL                                  10/4</a:t>
            </a:r>
            <a:endParaRPr lang="en-US" altLang="en-US" sz="1200" i="1">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DC M&amp;RA                        3/1</a:t>
            </a:r>
            <a:endParaRPr lang="en-US" altLang="en-US" sz="1200" i="1">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ASN M&amp;RA                       2/0</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b="1">
                <a:latin typeface="Arial" panose="020B0604020202020204" pitchFamily="34" charset="0"/>
              </a:rPr>
              <a:t>Active Duty/</a:t>
            </a:r>
            <a:r>
              <a:rPr lang="en-US" altLang="en-US" sz="1200" b="1" i="1">
                <a:latin typeface="Arial" panose="020B0604020202020204" pitchFamily="34" charset="0"/>
              </a:rPr>
              <a:t>Reserve   </a:t>
            </a:r>
            <a:r>
              <a:rPr lang="en-US" altLang="en-US" sz="1200" b="1">
                <a:latin typeface="Arial" panose="020B0604020202020204" pitchFamily="34" charset="0"/>
              </a:rPr>
              <a:t>  15/5</a:t>
            </a:r>
            <a:endParaRPr lang="en-US" altLang="en-US" sz="1200" i="1">
              <a:latin typeface="Arial" panose="020B0604020202020204" pitchFamily="34" charset="0"/>
            </a:endParaRP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b="1">
                <a:latin typeface="Arial" panose="020B0604020202020204" pitchFamily="34" charset="0"/>
              </a:rPr>
              <a:t>Total	                    </a:t>
            </a:r>
            <a:r>
              <a:rPr lang="en-US" altLang="en-US" sz="1200" b="1" u="sng">
                <a:latin typeface="Arial" panose="020B0604020202020204" pitchFamily="34" charset="0"/>
              </a:rPr>
              <a:t>20</a:t>
            </a:r>
            <a:endParaRPr lang="en-US" altLang="en-US" sz="1200" b="1" i="1" u="sng">
              <a:latin typeface="Arial" panose="020B0604020202020204" pitchFamily="34" charset="0"/>
            </a:endParaRPr>
          </a:p>
        </p:txBody>
      </p:sp>
      <p:sp>
        <p:nvSpPr>
          <p:cNvPr id="3077" name="Text Box 9"/>
          <p:cNvSpPr txBox="1">
            <a:spLocks noChangeArrowheads="1"/>
          </p:cNvSpPr>
          <p:nvPr/>
        </p:nvSpPr>
        <p:spPr bwMode="auto">
          <a:xfrm>
            <a:off x="457200" y="1447800"/>
            <a:ext cx="2438400" cy="3662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20000"/>
              </a:spcBef>
              <a:buChar char="•"/>
              <a:defRPr sz="3200">
                <a:solidFill>
                  <a:schemeClr val="tx1"/>
                </a:solidFill>
                <a:latin typeface="Times New Roman" panose="02020603050405020304" pitchFamily="18" charset="0"/>
              </a:defRPr>
            </a:lvl1pPr>
            <a:lvl2pPr marL="742950" indent="-285750">
              <a:spcBef>
                <a:spcPct val="20000"/>
              </a:spcBef>
              <a:buChar char="–"/>
              <a:defRPr sz="2800">
                <a:solidFill>
                  <a:schemeClr val="tx1"/>
                </a:solidFill>
                <a:latin typeface="Times New Roman" panose="02020603050405020304" pitchFamily="18" charset="0"/>
              </a:defRPr>
            </a:lvl2pPr>
            <a:lvl3pPr marL="1143000" indent="-228600">
              <a:spcBef>
                <a:spcPct val="20000"/>
              </a:spcBef>
              <a:buChar char="•"/>
              <a:defRPr sz="2400">
                <a:solidFill>
                  <a:schemeClr val="tx1"/>
                </a:solidFill>
                <a:latin typeface="Times New Roman" panose="02020603050405020304" pitchFamily="18" charset="0"/>
              </a:defRPr>
            </a:lvl3pPr>
            <a:lvl4pPr marL="1600200" indent="-228600">
              <a:spcBef>
                <a:spcPct val="20000"/>
              </a:spcBef>
              <a:buChar char="–"/>
              <a:defRPr sz="2000">
                <a:solidFill>
                  <a:schemeClr val="tx1"/>
                </a:solidFill>
                <a:latin typeface="Times New Roman" panose="02020603050405020304" pitchFamily="18" charset="0"/>
              </a:defRPr>
            </a:lvl4pPr>
            <a:lvl5pPr marL="2057400" indent="-22860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hangingPunct="1">
              <a:spcBef>
                <a:spcPct val="0"/>
              </a:spcBef>
              <a:buFontTx/>
              <a:buNone/>
            </a:pPr>
            <a:r>
              <a:rPr lang="en-US" altLang="en-US" sz="1400" b="1">
                <a:latin typeface="Arial" panose="020B0604020202020204" pitchFamily="34" charset="0"/>
              </a:rPr>
              <a:t>Cases in Field</a:t>
            </a:r>
          </a:p>
          <a:p>
            <a:pPr eaLnBrk="1" hangingPunct="1">
              <a:spcBef>
                <a:spcPct val="0"/>
              </a:spcBef>
              <a:buFontTx/>
              <a:buNone/>
            </a:pPr>
            <a:r>
              <a:rPr lang="en-US" altLang="en-US" sz="1400" b="1">
                <a:latin typeface="Arial" panose="020B0604020202020204" pitchFamily="34" charset="0"/>
              </a:rPr>
              <a:t>                           </a:t>
            </a:r>
            <a:r>
              <a:rPr lang="en-US" altLang="en-US" sz="1000" b="1">
                <a:latin typeface="Arial" panose="020B0604020202020204" pitchFamily="34" charset="0"/>
              </a:rPr>
              <a:t>Active/</a:t>
            </a:r>
            <a:r>
              <a:rPr lang="en-US" altLang="en-US" sz="1000" b="1" i="1">
                <a:latin typeface="Arial" panose="020B0604020202020204" pitchFamily="34" charset="0"/>
              </a:rPr>
              <a:t>Reserve</a:t>
            </a:r>
          </a:p>
          <a:p>
            <a:pPr eaLnBrk="1" hangingPunct="1">
              <a:spcBef>
                <a:spcPct val="0"/>
              </a:spcBef>
              <a:buFontTx/>
              <a:buNone/>
            </a:pPr>
            <a:r>
              <a:rPr lang="en-US" altLang="en-US" sz="1200">
                <a:latin typeface="Arial" panose="020B0604020202020204" pitchFamily="34" charset="0"/>
              </a:rPr>
              <a:t>Investigation                     61/</a:t>
            </a:r>
            <a:r>
              <a:rPr lang="en-US" altLang="en-US" sz="1200" i="1">
                <a:latin typeface="Arial" panose="020B0604020202020204" pitchFamily="34" charset="0"/>
              </a:rPr>
              <a:t>19</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Pre-disposition action         43/6	</a:t>
            </a:r>
          </a:p>
          <a:p>
            <a:pPr eaLnBrk="1" hangingPunct="1">
              <a:spcBef>
                <a:spcPct val="0"/>
              </a:spcBef>
              <a:buFontTx/>
              <a:buNone/>
            </a:pPr>
            <a:r>
              <a:rPr lang="en-US" altLang="en-US" sz="1200">
                <a:latin typeface="Arial" panose="020B0604020202020204" pitchFamily="34" charset="0"/>
              </a:rPr>
              <a:t>Awaiting BOI                       8/</a:t>
            </a:r>
            <a:r>
              <a:rPr lang="en-US" altLang="en-US" sz="1200" i="1">
                <a:latin typeface="Arial" panose="020B0604020202020204" pitchFamily="34" charset="0"/>
              </a:rPr>
              <a:t>3</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Awaiting Military Court       11/</a:t>
            </a:r>
            <a:r>
              <a:rPr lang="en-US" altLang="en-US" sz="1200" i="1">
                <a:latin typeface="Arial" panose="020B0604020202020204" pitchFamily="34" charset="0"/>
              </a:rPr>
              <a:t>0</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Awaiting Civilian Court       10/</a:t>
            </a:r>
            <a:r>
              <a:rPr lang="en-US" altLang="en-US" sz="1200" i="1">
                <a:latin typeface="Arial" panose="020B0604020202020204" pitchFamily="34" charset="0"/>
              </a:rPr>
              <a:t>1</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Awaiting NJP                       3/</a:t>
            </a:r>
            <a:r>
              <a:rPr lang="en-US" altLang="en-US" sz="1200" i="1">
                <a:latin typeface="Arial" panose="020B0604020202020204" pitchFamily="34" charset="0"/>
              </a:rPr>
              <a:t>2</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a:latin typeface="Arial" panose="020B0604020202020204" pitchFamily="34" charset="0"/>
              </a:rPr>
              <a:t>Post-disposition                 30/</a:t>
            </a:r>
            <a:r>
              <a:rPr lang="en-US" altLang="en-US" sz="1200" i="1">
                <a:latin typeface="Arial" panose="020B0604020202020204" pitchFamily="34" charset="0"/>
              </a:rPr>
              <a:t>3</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b="1">
                <a:latin typeface="Arial" panose="020B0604020202020204" pitchFamily="34" charset="0"/>
              </a:rPr>
              <a:t>Active Duty/</a:t>
            </a:r>
            <a:r>
              <a:rPr lang="en-US" altLang="en-US" sz="1200" b="1" i="1">
                <a:latin typeface="Arial" panose="020B0604020202020204" pitchFamily="34" charset="0"/>
              </a:rPr>
              <a:t>Reserve </a:t>
            </a:r>
            <a:r>
              <a:rPr lang="en-US" altLang="en-US" sz="1200" b="1">
                <a:latin typeface="Arial" panose="020B0604020202020204" pitchFamily="34" charset="0"/>
              </a:rPr>
              <a:t>    166/</a:t>
            </a:r>
            <a:r>
              <a:rPr lang="en-US" altLang="en-US" sz="1200" b="1" i="1">
                <a:latin typeface="Arial" panose="020B0604020202020204" pitchFamily="34" charset="0"/>
              </a:rPr>
              <a:t>34</a:t>
            </a:r>
          </a:p>
          <a:p>
            <a:pPr eaLnBrk="1" hangingPunct="1">
              <a:spcBef>
                <a:spcPct val="0"/>
              </a:spcBef>
              <a:buFontTx/>
              <a:buNone/>
            </a:pPr>
            <a:endParaRPr lang="en-US" altLang="en-US" sz="1200">
              <a:latin typeface="Arial" panose="020B0604020202020204" pitchFamily="34" charset="0"/>
            </a:endParaRPr>
          </a:p>
          <a:p>
            <a:pPr eaLnBrk="1" hangingPunct="1">
              <a:spcBef>
                <a:spcPct val="0"/>
              </a:spcBef>
              <a:buFontTx/>
              <a:buNone/>
            </a:pPr>
            <a:r>
              <a:rPr lang="en-US" altLang="en-US" sz="1200" b="1">
                <a:latin typeface="Arial" panose="020B0604020202020204" pitchFamily="34" charset="0"/>
              </a:rPr>
              <a:t>Total                                  </a:t>
            </a:r>
            <a:r>
              <a:rPr lang="en-US" altLang="en-US" sz="1200" b="1" u="sng">
                <a:latin typeface="Arial" panose="020B0604020202020204" pitchFamily="34" charset="0"/>
              </a:rPr>
              <a:t>200</a:t>
            </a:r>
            <a:r>
              <a:rPr lang="en-US" altLang="en-US" sz="1200">
                <a:latin typeface="Arial" panose="020B0604020202020204" pitchFamily="34" charset="0"/>
              </a:rPr>
              <a:t>                    </a:t>
            </a:r>
          </a:p>
        </p:txBody>
      </p:sp>
      <p:graphicFrame>
        <p:nvGraphicFramePr>
          <p:cNvPr id="7" name="Object 3"/>
          <p:cNvGraphicFramePr>
            <a:graphicFrameLocks noGrp="1" noChangeAspect="1"/>
          </p:cNvGraphicFramePr>
          <p:nvPr>
            <p:ph type="chart" idx="1"/>
          </p:nvPr>
        </p:nvGraphicFramePr>
        <p:xfrm>
          <a:off x="565092" y="1600200"/>
          <a:ext cx="8361362" cy="4456113"/>
        </p:xfrm>
        <a:graphic>
          <a:graphicData uri="http://schemas.openxmlformats.org/drawingml/2006/chart">
            <c:chart xmlns:c="http://schemas.openxmlformats.org/drawingml/2006/chart" xmlns:r="http://schemas.openxmlformats.org/officeDocument/2006/relationships" r:id="rId6"/>
          </a:graphicData>
        </a:graphic>
      </p:graphicFrame>
      <p:graphicFrame>
        <p:nvGraphicFramePr>
          <p:cNvPr id="3079" name="Chart 11"/>
          <p:cNvGraphicFramePr>
            <a:graphicFrameLocks/>
          </p:cNvGraphicFramePr>
          <p:nvPr/>
        </p:nvGraphicFramePr>
        <p:xfrm>
          <a:off x="3657600" y="3048000"/>
          <a:ext cx="6197600" cy="3708400"/>
        </p:xfrm>
        <a:graphic>
          <a:graphicData uri="http://schemas.openxmlformats.org/presentationml/2006/ole">
            <mc:AlternateContent xmlns:mc="http://schemas.openxmlformats.org/markup-compatibility/2006">
              <mc:Choice xmlns:v="urn:schemas-microsoft-com:vml" Requires="v">
                <p:oleObj spid="_x0000_s18471" name="Chart" r:id="rId7" imgW="6200169" imgH="3712786" progId="Excel.Chart.8">
                  <p:embed/>
                </p:oleObj>
              </mc:Choice>
              <mc:Fallback>
                <p:oleObj name="Chart" r:id="rId7" imgW="6200169" imgH="3712786" progId="Excel.Chart.8">
                  <p:embed/>
                  <p:pic>
                    <p:nvPicPr>
                      <p:cNvPr id="0" name=""/>
                      <p:cNvPicPr>
                        <a:picLocks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657600" y="3048000"/>
                        <a:ext cx="6197600" cy="3708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extLst>
      <p:ext uri="{BB962C8B-B14F-4D97-AF65-F5344CB8AC3E}">
        <p14:creationId xmlns:p14="http://schemas.microsoft.com/office/powerpoint/2010/main" val="19561650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828800" y="228600"/>
            <a:ext cx="6400800" cy="707886"/>
          </a:xfrm>
          <a:prstGeom prst="rect">
            <a:avLst/>
          </a:prstGeom>
        </p:spPr>
        <p:txBody>
          <a:bodyPr wrap="square">
            <a:spAutoFit/>
          </a:bodyPr>
          <a:lstStyle/>
          <a:p>
            <a:pPr algn="ctr"/>
            <a:r>
              <a:rPr lang="en-US" sz="4000" b="1" dirty="0">
                <a:latin typeface="+mj-lt"/>
              </a:rPr>
              <a:t>Officer Promotions</a:t>
            </a:r>
          </a:p>
        </p:txBody>
      </p:sp>
      <p:sp>
        <p:nvSpPr>
          <p:cNvPr id="126" name="TextBox 125"/>
          <p:cNvSpPr txBox="1"/>
          <p:nvPr/>
        </p:nvSpPr>
        <p:spPr>
          <a:xfrm>
            <a:off x="1020999" y="1371599"/>
            <a:ext cx="7027223" cy="5078313"/>
          </a:xfrm>
          <a:prstGeom prst="rect">
            <a:avLst/>
          </a:prstGeom>
          <a:noFill/>
          <a:ln>
            <a:noFill/>
          </a:ln>
        </p:spPr>
        <p:txBody>
          <a:bodyPr wrap="square" rtlCol="0">
            <a:spAutoFit/>
          </a:bodyPr>
          <a:lstStyle/>
          <a:p>
            <a:endParaRPr lang="en-US" sz="1200" b="1" dirty="0"/>
          </a:p>
          <a:p>
            <a:r>
              <a:rPr lang="en-US" sz="2400" b="1" dirty="0"/>
              <a:t>Certification of  Exemplary Conduct:</a:t>
            </a:r>
          </a:p>
          <a:p>
            <a:endParaRPr lang="en-US" sz="2400" b="1" dirty="0"/>
          </a:p>
          <a:p>
            <a:r>
              <a:rPr lang="en-US" sz="2400" b="1" dirty="0"/>
              <a:t>“All commanding officers and others in authority in the naval service are required to show  in themselves a good example of virtue, honor, patriotism, and subordination….” </a:t>
            </a:r>
          </a:p>
          <a:p>
            <a:endParaRPr lang="en-US" sz="2400" b="1" dirty="0"/>
          </a:p>
          <a:p>
            <a:r>
              <a:rPr lang="en-US" sz="2400" b="1" dirty="0"/>
              <a:t>“Among the best qualified….” </a:t>
            </a:r>
          </a:p>
          <a:p>
            <a:endParaRPr lang="en-US" sz="2400" b="1" dirty="0"/>
          </a:p>
          <a:p>
            <a:r>
              <a:rPr lang="en-US" sz="2400" b="1" dirty="0"/>
              <a:t>“Mentally, physically, morally,  </a:t>
            </a:r>
          </a:p>
          <a:p>
            <a:r>
              <a:rPr lang="en-US" sz="2400" b="1" dirty="0"/>
              <a:t>professionally qualified to perform </a:t>
            </a:r>
          </a:p>
          <a:p>
            <a:r>
              <a:rPr lang="en-US" sz="2400" b="1" dirty="0"/>
              <a:t>the duties of the grade for which </a:t>
            </a:r>
          </a:p>
          <a:p>
            <a:r>
              <a:rPr lang="en-US" sz="2400" b="1" dirty="0"/>
              <a:t>…selected….”</a:t>
            </a:r>
          </a:p>
        </p:txBody>
      </p:sp>
      <p:pic>
        <p:nvPicPr>
          <p:cNvPr id="18434" name="Picture 2" descr="C:\Users\mary.finnen\AppData\Local\Microsoft\Windows\Temporary Internet Files\Content.IE5\FH8D9VIC\american-flag[1].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715000" y="3429000"/>
            <a:ext cx="3200400" cy="30812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40722451"/>
      </p:ext>
    </p:extLst>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What’s Adverse?</a:t>
            </a:r>
          </a:p>
        </p:txBody>
      </p:sp>
      <p:sp>
        <p:nvSpPr>
          <p:cNvPr id="126" name="TextBox 125"/>
          <p:cNvSpPr txBox="1"/>
          <p:nvPr/>
        </p:nvSpPr>
        <p:spPr>
          <a:xfrm>
            <a:off x="1143000" y="1225689"/>
            <a:ext cx="3505200" cy="523220"/>
          </a:xfrm>
          <a:prstGeom prst="rect">
            <a:avLst/>
          </a:prstGeom>
          <a:noFill/>
          <a:ln>
            <a:noFill/>
          </a:ln>
        </p:spPr>
        <p:txBody>
          <a:bodyPr wrap="square" rtlCol="0">
            <a:spAutoFit/>
          </a:bodyPr>
          <a:lstStyle/>
          <a:p>
            <a:endParaRPr lang="en-US" sz="800" b="1" dirty="0"/>
          </a:p>
          <a:p>
            <a:endParaRPr lang="en-US" sz="2000" b="1" dirty="0"/>
          </a:p>
        </p:txBody>
      </p:sp>
      <p:sp>
        <p:nvSpPr>
          <p:cNvPr id="4" name="Oval 3"/>
          <p:cNvSpPr/>
          <p:nvPr/>
        </p:nvSpPr>
        <p:spPr bwMode="auto">
          <a:xfrm>
            <a:off x="3238500" y="2430743"/>
            <a:ext cx="3352800" cy="1607857"/>
          </a:xfrm>
          <a:prstGeom prst="ellipse">
            <a:avLst/>
          </a:prstGeom>
          <a:solidFill>
            <a:srgbClr val="C00000"/>
          </a:solidFill>
          <a:ln w="38100" cap="flat" cmpd="sng" algn="ctr">
            <a:solidFill>
              <a:schemeClr val="tx1"/>
            </a:solidFill>
            <a:prstDash val="solid"/>
            <a:round/>
            <a:headEnd type="none" w="med" len="med"/>
            <a:tailEnd type="none" w="med" len="med"/>
          </a:ln>
          <a:effectLst/>
        </p:spPr>
        <p:txBody>
          <a:bodyPr rtlCol="0" anchor="ctr"/>
          <a:lstStyle/>
          <a:p>
            <a:pPr algn="ctr"/>
            <a:r>
              <a:rPr lang="en-US" dirty="0">
                <a:solidFill>
                  <a:prstClr val="white"/>
                </a:solidFill>
              </a:rPr>
              <a:t>JPL </a:t>
            </a:r>
          </a:p>
          <a:p>
            <a:pPr algn="ctr"/>
            <a:r>
              <a:rPr lang="en-US" dirty="0">
                <a:solidFill>
                  <a:prstClr val="white"/>
                </a:solidFill>
              </a:rPr>
              <a:t>“Any substantiated adverse finding/conclusion…or other credible information”</a:t>
            </a:r>
          </a:p>
        </p:txBody>
      </p:sp>
      <p:sp>
        <p:nvSpPr>
          <p:cNvPr id="14" name="TextBox 13"/>
          <p:cNvSpPr txBox="1"/>
          <p:nvPr/>
        </p:nvSpPr>
        <p:spPr>
          <a:xfrm>
            <a:off x="6324600" y="1905000"/>
            <a:ext cx="800100" cy="369332"/>
          </a:xfrm>
          <a:prstGeom prst="rect">
            <a:avLst/>
          </a:prstGeom>
          <a:noFill/>
        </p:spPr>
        <p:txBody>
          <a:bodyPr wrap="square" rtlCol="0">
            <a:spAutoFit/>
          </a:bodyPr>
          <a:lstStyle/>
          <a:p>
            <a:r>
              <a:rPr lang="en-US" dirty="0"/>
              <a:t> </a:t>
            </a:r>
          </a:p>
        </p:txBody>
      </p:sp>
      <p:sp>
        <p:nvSpPr>
          <p:cNvPr id="15" name="TextBox 14"/>
          <p:cNvSpPr txBox="1"/>
          <p:nvPr/>
        </p:nvSpPr>
        <p:spPr>
          <a:xfrm>
            <a:off x="76200" y="3897868"/>
            <a:ext cx="1219200" cy="646331"/>
          </a:xfrm>
          <a:prstGeom prst="rect">
            <a:avLst/>
          </a:prstGeom>
          <a:noFill/>
        </p:spPr>
        <p:txBody>
          <a:bodyPr wrap="square" rtlCol="0">
            <a:spAutoFit/>
          </a:bodyPr>
          <a:lstStyle/>
          <a:p>
            <a:r>
              <a:rPr lang="en-US" dirty="0"/>
              <a:t> General </a:t>
            </a:r>
          </a:p>
          <a:p>
            <a:r>
              <a:rPr lang="en-US" dirty="0"/>
              <a:t>Officers (+)</a:t>
            </a:r>
          </a:p>
        </p:txBody>
      </p:sp>
      <p:sp>
        <p:nvSpPr>
          <p:cNvPr id="16" name="TextBox 15"/>
          <p:cNvSpPr txBox="1"/>
          <p:nvPr/>
        </p:nvSpPr>
        <p:spPr>
          <a:xfrm>
            <a:off x="6591300" y="4267200"/>
            <a:ext cx="1028700" cy="369332"/>
          </a:xfrm>
          <a:prstGeom prst="rect">
            <a:avLst/>
          </a:prstGeom>
          <a:noFill/>
        </p:spPr>
        <p:txBody>
          <a:bodyPr wrap="square" rtlCol="0">
            <a:spAutoFit/>
          </a:bodyPr>
          <a:lstStyle/>
          <a:p>
            <a:r>
              <a:rPr lang="en-US" dirty="0"/>
              <a:t> </a:t>
            </a:r>
          </a:p>
        </p:txBody>
      </p:sp>
      <p:sp>
        <p:nvSpPr>
          <p:cNvPr id="17" name="Flowchart: Process 16"/>
          <p:cNvSpPr/>
          <p:nvPr/>
        </p:nvSpPr>
        <p:spPr>
          <a:xfrm>
            <a:off x="2774592" y="1243597"/>
            <a:ext cx="1333500" cy="863249"/>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IG </a:t>
            </a:r>
          </a:p>
        </p:txBody>
      </p:sp>
      <p:sp>
        <p:nvSpPr>
          <p:cNvPr id="18" name="Flowchart: Process 17"/>
          <p:cNvSpPr/>
          <p:nvPr/>
        </p:nvSpPr>
        <p:spPr>
          <a:xfrm>
            <a:off x="1184856" y="2430743"/>
            <a:ext cx="1333500" cy="811709"/>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JPL </a:t>
            </a:r>
          </a:p>
          <a:p>
            <a:pPr algn="ctr"/>
            <a:r>
              <a:rPr lang="en-US" dirty="0">
                <a:solidFill>
                  <a:prstClr val="white"/>
                </a:solidFill>
              </a:rPr>
              <a:t>Historical List</a:t>
            </a:r>
          </a:p>
          <a:p>
            <a:pPr algn="ctr"/>
            <a:r>
              <a:rPr lang="en-US" dirty="0">
                <a:solidFill>
                  <a:prstClr val="white"/>
                </a:solidFill>
              </a:rPr>
              <a:t>(AODN + CODN) </a:t>
            </a:r>
          </a:p>
        </p:txBody>
      </p:sp>
      <p:sp>
        <p:nvSpPr>
          <p:cNvPr id="19" name="Flowchart: Process 18"/>
          <p:cNvSpPr/>
          <p:nvPr/>
        </p:nvSpPr>
        <p:spPr>
          <a:xfrm>
            <a:off x="5391150" y="1313776"/>
            <a:ext cx="1333500" cy="838199"/>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DCII</a:t>
            </a:r>
          </a:p>
        </p:txBody>
      </p:sp>
      <p:sp>
        <p:nvSpPr>
          <p:cNvPr id="20" name="Flowchart: Process 19"/>
          <p:cNvSpPr/>
          <p:nvPr/>
        </p:nvSpPr>
        <p:spPr>
          <a:xfrm>
            <a:off x="4248150" y="5029200"/>
            <a:ext cx="1333500" cy="908562"/>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EO</a:t>
            </a:r>
          </a:p>
        </p:txBody>
      </p:sp>
      <p:sp>
        <p:nvSpPr>
          <p:cNvPr id="22" name="Flowchart: Process 21"/>
          <p:cNvSpPr/>
          <p:nvPr/>
        </p:nvSpPr>
        <p:spPr>
          <a:xfrm>
            <a:off x="1441092" y="3962404"/>
            <a:ext cx="1333500" cy="85879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EEO</a:t>
            </a:r>
          </a:p>
        </p:txBody>
      </p:sp>
      <p:cxnSp>
        <p:nvCxnSpPr>
          <p:cNvPr id="3" name="Straight Arrow Connector 2"/>
          <p:cNvCxnSpPr/>
          <p:nvPr/>
        </p:nvCxnSpPr>
        <p:spPr>
          <a:xfrm>
            <a:off x="2743200" y="2486859"/>
            <a:ext cx="495300" cy="13093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6" name="Flowchart: Process 25"/>
          <p:cNvSpPr/>
          <p:nvPr/>
        </p:nvSpPr>
        <p:spPr>
          <a:xfrm>
            <a:off x="7258050" y="2486859"/>
            <a:ext cx="1333500" cy="85879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JPAS</a:t>
            </a:r>
          </a:p>
        </p:txBody>
      </p:sp>
      <p:sp>
        <p:nvSpPr>
          <p:cNvPr id="27" name="Flowchart: Process 26"/>
          <p:cNvSpPr/>
          <p:nvPr/>
        </p:nvSpPr>
        <p:spPr>
          <a:xfrm>
            <a:off x="7258050" y="4041487"/>
            <a:ext cx="1333500" cy="85879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JCA</a:t>
            </a:r>
          </a:p>
        </p:txBody>
      </p:sp>
      <p:cxnSp>
        <p:nvCxnSpPr>
          <p:cNvPr id="28" name="Straight Arrow Connector 27"/>
          <p:cNvCxnSpPr/>
          <p:nvPr/>
        </p:nvCxnSpPr>
        <p:spPr>
          <a:xfrm flipV="1">
            <a:off x="3067318" y="4038600"/>
            <a:ext cx="495300" cy="22226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4914900" y="4267200"/>
            <a:ext cx="0" cy="46415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6330503" y="3987712"/>
            <a:ext cx="394147" cy="40408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4914900" y="1675221"/>
            <a:ext cx="0" cy="5309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H="1">
            <a:off x="6591301" y="2274332"/>
            <a:ext cx="514349" cy="4688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5" name="Minus 104"/>
          <p:cNvSpPr/>
          <p:nvPr/>
        </p:nvSpPr>
        <p:spPr bwMode="auto">
          <a:xfrm>
            <a:off x="762000" y="3581400"/>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46" name="Minus 45"/>
          <p:cNvSpPr/>
          <p:nvPr/>
        </p:nvSpPr>
        <p:spPr bwMode="auto">
          <a:xfrm>
            <a:off x="1726842" y="3604259"/>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47" name="Minus 46"/>
          <p:cNvSpPr/>
          <p:nvPr/>
        </p:nvSpPr>
        <p:spPr bwMode="auto">
          <a:xfrm>
            <a:off x="2680952" y="3643860"/>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48" name="Minus 47"/>
          <p:cNvSpPr/>
          <p:nvPr/>
        </p:nvSpPr>
        <p:spPr bwMode="auto">
          <a:xfrm>
            <a:off x="6743700" y="3608873"/>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49" name="Minus 48"/>
          <p:cNvSpPr/>
          <p:nvPr/>
        </p:nvSpPr>
        <p:spPr bwMode="auto">
          <a:xfrm>
            <a:off x="7734300" y="3604259"/>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51" name="Minus 50"/>
          <p:cNvSpPr/>
          <p:nvPr/>
        </p:nvSpPr>
        <p:spPr bwMode="auto">
          <a:xfrm>
            <a:off x="8401050" y="3589123"/>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06" name="TextBox 105"/>
          <p:cNvSpPr txBox="1"/>
          <p:nvPr/>
        </p:nvSpPr>
        <p:spPr>
          <a:xfrm>
            <a:off x="37027" y="2596121"/>
            <a:ext cx="1066800" cy="646331"/>
          </a:xfrm>
          <a:prstGeom prst="rect">
            <a:avLst/>
          </a:prstGeom>
          <a:noFill/>
        </p:spPr>
        <p:txBody>
          <a:bodyPr wrap="square" rtlCol="0">
            <a:spAutoFit/>
          </a:bodyPr>
          <a:lstStyle/>
          <a:p>
            <a:r>
              <a:rPr lang="en-US" dirty="0"/>
              <a:t>06 and Below </a:t>
            </a:r>
          </a:p>
        </p:txBody>
      </p:sp>
    </p:spTree>
    <p:extLst>
      <p:ext uri="{BB962C8B-B14F-4D97-AF65-F5344CB8AC3E}">
        <p14:creationId xmlns:p14="http://schemas.microsoft.com/office/powerpoint/2010/main" val="971442125"/>
      </p:ext>
    </p:extLst>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Screening Process </a:t>
            </a:r>
          </a:p>
        </p:txBody>
      </p:sp>
      <p:sp>
        <p:nvSpPr>
          <p:cNvPr id="126" name="TextBox 125"/>
          <p:cNvSpPr txBox="1"/>
          <p:nvPr/>
        </p:nvSpPr>
        <p:spPr>
          <a:xfrm>
            <a:off x="542610" y="1295400"/>
            <a:ext cx="8144189" cy="7355860"/>
          </a:xfrm>
          <a:prstGeom prst="rect">
            <a:avLst/>
          </a:prstGeom>
          <a:noFill/>
          <a:ln>
            <a:noFill/>
          </a:ln>
        </p:spPr>
        <p:txBody>
          <a:bodyPr wrap="square" rtlCol="0">
            <a:spAutoFit/>
          </a:bodyPr>
          <a:lstStyle/>
          <a:p>
            <a:pPr marL="457200" indent="-457200">
              <a:buFont typeface="Wingdings" panose="05000000000000000000" pitchFamily="2" charset="2"/>
              <a:buChar char="q"/>
            </a:pPr>
            <a:r>
              <a:rPr lang="en-US" sz="2800" b="1" dirty="0"/>
              <a:t>PROMOTIONS</a:t>
            </a:r>
          </a:p>
          <a:p>
            <a:pPr marL="457200" indent="-457200">
              <a:buFont typeface="Wingdings" panose="05000000000000000000" pitchFamily="2" charset="2"/>
              <a:buChar char="q"/>
            </a:pPr>
            <a:endParaRPr lang="en-US" sz="2000" b="1" dirty="0"/>
          </a:p>
          <a:p>
            <a:pPr marL="800100" lvl="1" indent="-342900">
              <a:buFont typeface="Arial" panose="020B0604020202020204" pitchFamily="34" charset="0"/>
              <a:buChar char="•"/>
            </a:pPr>
            <a:r>
              <a:rPr lang="en-US" sz="2400" b="1" dirty="0"/>
              <a:t>At least two screens for each promotion:</a:t>
            </a:r>
          </a:p>
          <a:p>
            <a:pPr lvl="1"/>
            <a:endParaRPr lang="en-US" sz="1200" b="1" dirty="0"/>
          </a:p>
          <a:p>
            <a:pPr marL="1257300" lvl="2" indent="-342900">
              <a:buFont typeface="Courier New" panose="02070309020205020404" pitchFamily="49" charset="0"/>
              <a:buChar char="o"/>
            </a:pPr>
            <a:r>
              <a:rPr lang="en-US" sz="2400" b="1" dirty="0"/>
              <a:t>As soon as board adjourns (“board screens”)</a:t>
            </a:r>
          </a:p>
          <a:p>
            <a:pPr marL="1257300" lvl="2" indent="-342900">
              <a:buFont typeface="Courier New" panose="02070309020205020404" pitchFamily="49" charset="0"/>
              <a:buChar char="o"/>
            </a:pPr>
            <a:endParaRPr lang="en-US" sz="800" b="1" dirty="0"/>
          </a:p>
          <a:p>
            <a:pPr marL="1257300" lvl="2" indent="-342900">
              <a:buFont typeface="Courier New" panose="02070309020205020404" pitchFamily="49" charset="0"/>
              <a:buChar char="o"/>
            </a:pPr>
            <a:r>
              <a:rPr lang="en-US" sz="2400" b="1" dirty="0"/>
              <a:t>Approximately a month before the promotion MARADMIN is released (“MARADMIN screens”)</a:t>
            </a:r>
          </a:p>
          <a:p>
            <a:endParaRPr lang="en-US" sz="2000" b="1" dirty="0"/>
          </a:p>
          <a:p>
            <a:pPr marL="457200" indent="-457200">
              <a:buFont typeface="Wingdings" panose="05000000000000000000" pitchFamily="2" charset="2"/>
              <a:buChar char="q"/>
            </a:pPr>
            <a:r>
              <a:rPr lang="en-US" sz="2800" b="1" dirty="0"/>
              <a:t>OTHER SCREENS</a:t>
            </a:r>
          </a:p>
          <a:p>
            <a:pPr marL="457200" indent="-457200">
              <a:buFont typeface="Wingdings" panose="05000000000000000000" pitchFamily="2" charset="2"/>
              <a:buChar char="q"/>
            </a:pPr>
            <a:endParaRPr lang="en-US" sz="2000" b="1" dirty="0"/>
          </a:p>
          <a:p>
            <a:pPr marL="800100" lvl="1" indent="-342900">
              <a:buFont typeface="Arial" panose="020B0604020202020204" pitchFamily="34" charset="0"/>
              <a:buChar char="•"/>
            </a:pPr>
            <a:r>
              <a:rPr lang="en-US" sz="2400" b="1" dirty="0"/>
              <a:t>Retirement requests</a:t>
            </a:r>
          </a:p>
          <a:p>
            <a:pPr marL="800100" lvl="1" indent="-342900">
              <a:buFont typeface="Arial" panose="020B0604020202020204" pitchFamily="34" charset="0"/>
              <a:buChar char="•"/>
            </a:pPr>
            <a:r>
              <a:rPr lang="en-US" sz="2400" b="1" dirty="0"/>
              <a:t>Active duty to reserve transition</a:t>
            </a:r>
          </a:p>
          <a:p>
            <a:pPr marL="800100" lvl="1" indent="-342900">
              <a:buFont typeface="Arial" panose="020B0604020202020204" pitchFamily="34" charset="0"/>
              <a:buChar char="•"/>
            </a:pPr>
            <a:r>
              <a:rPr lang="en-US" sz="2400" b="1" dirty="0"/>
              <a:t>Upon HQMC request </a:t>
            </a:r>
          </a:p>
          <a:p>
            <a:pPr lvl="1"/>
            <a:r>
              <a:rPr lang="en-US" sz="2400" b="1" dirty="0"/>
              <a:t>     </a:t>
            </a:r>
            <a:r>
              <a:rPr lang="en-US" sz="2000" b="1" dirty="0"/>
              <a:t>(Top and Intermediate Level Schools, Command, etc. )</a:t>
            </a:r>
          </a:p>
          <a:p>
            <a:pPr lvl="1"/>
            <a:endParaRPr lang="en-US" sz="2800" b="1" dirty="0"/>
          </a:p>
          <a:p>
            <a:pPr marL="800100" lvl="1" indent="-342900">
              <a:buFont typeface="Arial" panose="020B0604020202020204" pitchFamily="34" charset="0"/>
              <a:buChar char="•"/>
            </a:pPr>
            <a:endParaRPr lang="en-US" sz="2800" b="1" dirty="0"/>
          </a:p>
          <a:p>
            <a:pPr marL="800100" lvl="1" indent="-342900">
              <a:buFont typeface="Arial" panose="020B0604020202020204" pitchFamily="34" charset="0"/>
              <a:buChar char="•"/>
            </a:pPr>
            <a:endParaRPr lang="en-US" sz="2800" b="1" dirty="0"/>
          </a:p>
          <a:p>
            <a:pPr marL="342900" indent="-342900">
              <a:buFont typeface="Arial" panose="020B0604020202020204" pitchFamily="34" charset="0"/>
              <a:buChar char="•"/>
            </a:pPr>
            <a:endParaRPr lang="en-US" sz="800" b="1" dirty="0"/>
          </a:p>
          <a:p>
            <a:endParaRPr lang="en-US" sz="2800" b="1" dirty="0"/>
          </a:p>
          <a:p>
            <a:endParaRPr lang="en-US" sz="800" b="1" dirty="0"/>
          </a:p>
        </p:txBody>
      </p:sp>
    </p:spTree>
    <p:extLst>
      <p:ext uri="{BB962C8B-B14F-4D97-AF65-F5344CB8AC3E}">
        <p14:creationId xmlns:p14="http://schemas.microsoft.com/office/powerpoint/2010/main" val="1011670750"/>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828800" y="228600"/>
            <a:ext cx="6400800" cy="584775"/>
          </a:xfrm>
          <a:prstGeom prst="rect">
            <a:avLst/>
          </a:prstGeom>
        </p:spPr>
        <p:txBody>
          <a:bodyPr wrap="square">
            <a:spAutoFit/>
          </a:bodyPr>
          <a:lstStyle/>
          <a:p>
            <a:pPr algn="ctr"/>
            <a:r>
              <a:rPr lang="en-US" sz="3200" b="1" dirty="0">
                <a:latin typeface="+mj-lt"/>
              </a:rPr>
              <a:t>Officer Misconduct &amp; Promotions</a:t>
            </a:r>
          </a:p>
        </p:txBody>
      </p:sp>
      <p:sp>
        <p:nvSpPr>
          <p:cNvPr id="126" name="TextBox 125"/>
          <p:cNvSpPr txBox="1"/>
          <p:nvPr/>
        </p:nvSpPr>
        <p:spPr>
          <a:xfrm>
            <a:off x="1049976" y="1371600"/>
            <a:ext cx="7027223" cy="3477875"/>
          </a:xfrm>
          <a:prstGeom prst="rect">
            <a:avLst/>
          </a:prstGeom>
          <a:noFill/>
          <a:ln>
            <a:noFill/>
          </a:ln>
        </p:spPr>
        <p:txBody>
          <a:bodyPr wrap="square" rtlCol="0">
            <a:spAutoFit/>
          </a:bodyPr>
          <a:lstStyle/>
          <a:p>
            <a:r>
              <a:rPr lang="en-US" sz="2800" b="1" dirty="0"/>
              <a:t>Agenda</a:t>
            </a:r>
            <a:r>
              <a:rPr lang="en-US" sz="2400" b="1" dirty="0"/>
              <a:t>:  </a:t>
            </a:r>
          </a:p>
          <a:p>
            <a:endParaRPr lang="en-US" sz="2400" b="1" dirty="0"/>
          </a:p>
          <a:p>
            <a:endParaRPr lang="en-US" sz="1200" b="1" dirty="0"/>
          </a:p>
          <a:p>
            <a:pPr marL="342900" indent="-342900">
              <a:buFont typeface="Arial" panose="020B0604020202020204" pitchFamily="34" charset="0"/>
              <a:buChar char="•"/>
            </a:pPr>
            <a:r>
              <a:rPr lang="en-US" sz="2400" b="1" dirty="0"/>
              <a:t>Type and frequency of officer misconduct</a:t>
            </a:r>
          </a:p>
          <a:p>
            <a:r>
              <a:rPr lang="en-US" sz="2400" b="1" dirty="0"/>
              <a:t> </a:t>
            </a:r>
          </a:p>
          <a:p>
            <a:pPr marL="342900" indent="-342900">
              <a:buFont typeface="Arial" panose="020B0604020202020204" pitchFamily="34" charset="0"/>
              <a:buChar char="•"/>
            </a:pPr>
            <a:r>
              <a:rPr lang="en-US" sz="2400" b="1" dirty="0"/>
              <a:t>Officer misconduct process </a:t>
            </a:r>
          </a:p>
          <a:p>
            <a:endParaRPr lang="en-US" sz="2400" b="1" dirty="0"/>
          </a:p>
          <a:p>
            <a:pPr marL="342900" indent="-342900">
              <a:buFont typeface="Arial" panose="020B0604020202020204" pitchFamily="34" charset="0"/>
              <a:buChar char="•"/>
            </a:pPr>
            <a:r>
              <a:rPr lang="en-US" sz="2400" b="1" dirty="0"/>
              <a:t>Officer promotion process following misconduct</a:t>
            </a:r>
          </a:p>
          <a:p>
            <a:endParaRPr lang="en-US" sz="3600" b="1" dirty="0"/>
          </a:p>
        </p:txBody>
      </p:sp>
    </p:spTree>
    <p:extLst>
      <p:ext uri="{BB962C8B-B14F-4D97-AF65-F5344CB8AC3E}">
        <p14:creationId xmlns:p14="http://schemas.microsoft.com/office/powerpoint/2010/main" val="2416840017"/>
      </p:ext>
    </p:extLst>
  </p:cSld>
  <p:clrMapOvr>
    <a:masterClrMapping/>
  </p:clrMapOvr>
  <p:transition spd="slow"/>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599" y="152400"/>
            <a:ext cx="7389849" cy="838200"/>
          </a:xfrm>
        </p:spPr>
        <p:txBody>
          <a:bodyPr>
            <a:normAutofit fontScale="90000"/>
          </a:bodyPr>
          <a:lstStyle/>
          <a:p>
            <a:r>
              <a:rPr lang="en-US" b="1" dirty="0"/>
              <a:t>Promotion Delays and Withholds</a:t>
            </a:r>
          </a:p>
        </p:txBody>
      </p:sp>
      <p:sp>
        <p:nvSpPr>
          <p:cNvPr id="43" name="Rectangle 42"/>
          <p:cNvSpPr/>
          <p:nvPr/>
        </p:nvSpPr>
        <p:spPr bwMode="auto">
          <a:xfrm>
            <a:off x="5890659" y="2434766"/>
            <a:ext cx="1557670" cy="673386"/>
          </a:xfrm>
          <a:prstGeom prst="rect">
            <a:avLst/>
          </a:prstGeom>
          <a:solidFill>
            <a:schemeClr val="accent5">
              <a:lumMod val="20000"/>
              <a:lumOff val="80000"/>
              <a:alpha val="60000"/>
            </a:schemeClr>
          </a:solidFill>
          <a:ln w="38100" cap="flat" cmpd="sng" algn="ctr">
            <a:solidFill>
              <a:schemeClr val="accent5">
                <a:lumMod val="20000"/>
                <a:lumOff val="80000"/>
              </a:schemeClr>
            </a:solidFill>
            <a:prstDash val="solid"/>
            <a:round/>
            <a:headEnd type="none" w="med" len="med"/>
            <a:tailEnd type="none" w="med" len="med"/>
          </a:ln>
          <a:effectLst/>
        </p:spPr>
        <p:txBody>
          <a:bodyPr rtlCol="0" anchor="ctr"/>
          <a:lstStyle/>
          <a:p>
            <a:pPr algn="ctr" eaLnBrk="0" hangingPunct="0"/>
            <a:endParaRPr lang="en-US"/>
          </a:p>
        </p:txBody>
      </p:sp>
      <p:sp>
        <p:nvSpPr>
          <p:cNvPr id="42" name="Rectangle 41"/>
          <p:cNvSpPr/>
          <p:nvPr/>
        </p:nvSpPr>
        <p:spPr bwMode="auto">
          <a:xfrm>
            <a:off x="3181128" y="2434766"/>
            <a:ext cx="2684721" cy="673386"/>
          </a:xfrm>
          <a:prstGeom prst="rect">
            <a:avLst/>
          </a:prstGeom>
          <a:solidFill>
            <a:schemeClr val="accent3">
              <a:lumMod val="20000"/>
              <a:lumOff val="80000"/>
              <a:alpha val="60000"/>
            </a:schemeClr>
          </a:solidFill>
          <a:ln w="38100" cap="flat" cmpd="sng" algn="ctr">
            <a:solidFill>
              <a:schemeClr val="accent3">
                <a:lumMod val="20000"/>
                <a:lumOff val="80000"/>
              </a:schemeClr>
            </a:solidFill>
            <a:prstDash val="solid"/>
            <a:round/>
            <a:headEnd type="none" w="med" len="med"/>
            <a:tailEnd type="none" w="med" len="med"/>
          </a:ln>
          <a:effectLst/>
        </p:spPr>
        <p:txBody>
          <a:bodyPr rtlCol="0" anchor="ctr"/>
          <a:lstStyle/>
          <a:p>
            <a:pPr algn="ctr" eaLnBrk="0" hangingPunct="0"/>
            <a:endParaRPr lang="en-US"/>
          </a:p>
        </p:txBody>
      </p:sp>
      <p:sp>
        <p:nvSpPr>
          <p:cNvPr id="41" name="Rectangle 40"/>
          <p:cNvSpPr/>
          <p:nvPr/>
        </p:nvSpPr>
        <p:spPr bwMode="auto">
          <a:xfrm>
            <a:off x="1765669" y="2434765"/>
            <a:ext cx="1415459" cy="673387"/>
          </a:xfrm>
          <a:prstGeom prst="rect">
            <a:avLst/>
          </a:prstGeom>
          <a:solidFill>
            <a:schemeClr val="accent2">
              <a:lumMod val="20000"/>
              <a:lumOff val="80000"/>
              <a:alpha val="60000"/>
            </a:schemeClr>
          </a:solidFill>
          <a:ln w="38100" cap="flat" cmpd="sng" algn="ctr">
            <a:solidFill>
              <a:schemeClr val="accent2">
                <a:lumMod val="20000"/>
                <a:lumOff val="80000"/>
              </a:schemeClr>
            </a:solidFill>
            <a:prstDash val="solid"/>
            <a:round/>
            <a:headEnd type="none" w="med" len="med"/>
            <a:tailEnd type="none" w="med" len="med"/>
          </a:ln>
          <a:effectLst/>
        </p:spPr>
        <p:txBody>
          <a:bodyPr rtlCol="0" anchor="ctr"/>
          <a:lstStyle/>
          <a:p>
            <a:pPr algn="ctr" eaLnBrk="0" hangingPunct="0"/>
            <a:endParaRPr lang="en-US"/>
          </a:p>
        </p:txBody>
      </p:sp>
      <p:cxnSp>
        <p:nvCxnSpPr>
          <p:cNvPr id="5" name="Straight Arrow Connector 4"/>
          <p:cNvCxnSpPr/>
          <p:nvPr/>
        </p:nvCxnSpPr>
        <p:spPr>
          <a:xfrm>
            <a:off x="228600" y="2549067"/>
            <a:ext cx="8532849" cy="0"/>
          </a:xfrm>
          <a:prstGeom prst="straightConnector1">
            <a:avLst/>
          </a:prstGeom>
          <a:ln w="31750">
            <a:tailEnd type="arrow"/>
          </a:ln>
        </p:spPr>
        <p:style>
          <a:lnRef idx="1">
            <a:schemeClr val="dk1"/>
          </a:lnRef>
          <a:fillRef idx="0">
            <a:schemeClr val="dk1"/>
          </a:fillRef>
          <a:effectRef idx="0">
            <a:schemeClr val="dk1"/>
          </a:effectRef>
          <a:fontRef idx="minor">
            <a:schemeClr val="tx1"/>
          </a:fontRef>
        </p:style>
      </p:cxnSp>
      <p:sp>
        <p:nvSpPr>
          <p:cNvPr id="14" name="TextBox 13"/>
          <p:cNvSpPr txBox="1"/>
          <p:nvPr/>
        </p:nvSpPr>
        <p:spPr>
          <a:xfrm>
            <a:off x="896679" y="1205889"/>
            <a:ext cx="1752600" cy="646331"/>
          </a:xfrm>
          <a:prstGeom prst="rect">
            <a:avLst/>
          </a:prstGeom>
          <a:noFill/>
        </p:spPr>
        <p:txBody>
          <a:bodyPr wrap="square" rtlCol="0">
            <a:spAutoFit/>
          </a:bodyPr>
          <a:lstStyle/>
          <a:p>
            <a:pPr algn="ctr"/>
            <a:r>
              <a:rPr lang="en-US" b="1" dirty="0"/>
              <a:t>PROMOTION BOARD</a:t>
            </a:r>
          </a:p>
        </p:txBody>
      </p:sp>
      <p:sp>
        <p:nvSpPr>
          <p:cNvPr id="15" name="TextBox 14"/>
          <p:cNvSpPr txBox="1"/>
          <p:nvPr/>
        </p:nvSpPr>
        <p:spPr>
          <a:xfrm>
            <a:off x="6533928" y="1205888"/>
            <a:ext cx="1905000" cy="646331"/>
          </a:xfrm>
          <a:prstGeom prst="rect">
            <a:avLst/>
          </a:prstGeom>
          <a:noFill/>
        </p:spPr>
        <p:txBody>
          <a:bodyPr wrap="square" rtlCol="0">
            <a:spAutoFit/>
          </a:bodyPr>
          <a:lstStyle/>
          <a:p>
            <a:pPr algn="ctr"/>
            <a:r>
              <a:rPr lang="en-US" b="1" dirty="0"/>
              <a:t>SCHEDULED PROMOTON DATE</a:t>
            </a:r>
          </a:p>
        </p:txBody>
      </p:sp>
      <p:sp>
        <p:nvSpPr>
          <p:cNvPr id="16" name="TextBox 15"/>
          <p:cNvSpPr txBox="1"/>
          <p:nvPr/>
        </p:nvSpPr>
        <p:spPr>
          <a:xfrm>
            <a:off x="1780289" y="2682550"/>
            <a:ext cx="1447800" cy="369332"/>
          </a:xfrm>
          <a:prstGeom prst="rect">
            <a:avLst/>
          </a:prstGeom>
          <a:noFill/>
        </p:spPr>
        <p:txBody>
          <a:bodyPr wrap="square" rtlCol="0">
            <a:spAutoFit/>
          </a:bodyPr>
          <a:lstStyle/>
          <a:p>
            <a:pPr algn="ctr"/>
            <a:r>
              <a:rPr lang="en-US" b="1" dirty="0"/>
              <a:t>WITHHOLD</a:t>
            </a:r>
          </a:p>
        </p:txBody>
      </p:sp>
      <p:sp>
        <p:nvSpPr>
          <p:cNvPr id="17" name="TextBox 16"/>
          <p:cNvSpPr txBox="1"/>
          <p:nvPr/>
        </p:nvSpPr>
        <p:spPr>
          <a:xfrm>
            <a:off x="4084678" y="2682550"/>
            <a:ext cx="1251531" cy="369332"/>
          </a:xfrm>
          <a:prstGeom prst="rect">
            <a:avLst/>
          </a:prstGeom>
          <a:noFill/>
        </p:spPr>
        <p:txBody>
          <a:bodyPr wrap="square" rtlCol="0">
            <a:spAutoFit/>
          </a:bodyPr>
          <a:lstStyle/>
          <a:p>
            <a:pPr algn="ctr"/>
            <a:r>
              <a:rPr lang="en-US" b="1" dirty="0"/>
              <a:t>DELAY</a:t>
            </a:r>
          </a:p>
        </p:txBody>
      </p:sp>
      <p:sp>
        <p:nvSpPr>
          <p:cNvPr id="30" name="TextBox 29"/>
          <p:cNvSpPr txBox="1"/>
          <p:nvPr/>
        </p:nvSpPr>
        <p:spPr>
          <a:xfrm>
            <a:off x="2533428" y="1744230"/>
            <a:ext cx="1295400" cy="584775"/>
          </a:xfrm>
          <a:prstGeom prst="rect">
            <a:avLst/>
          </a:prstGeom>
          <a:noFill/>
        </p:spPr>
        <p:txBody>
          <a:bodyPr wrap="square" rtlCol="0">
            <a:spAutoFit/>
          </a:bodyPr>
          <a:lstStyle/>
          <a:p>
            <a:pPr algn="ctr"/>
            <a:r>
              <a:rPr lang="en-US" sz="1600" b="1" dirty="0"/>
              <a:t>LIST CONFIRMED</a:t>
            </a:r>
          </a:p>
        </p:txBody>
      </p:sp>
      <p:sp>
        <p:nvSpPr>
          <p:cNvPr id="35" name="TextBox 34"/>
          <p:cNvSpPr txBox="1"/>
          <p:nvPr/>
        </p:nvSpPr>
        <p:spPr>
          <a:xfrm>
            <a:off x="5128658" y="1752466"/>
            <a:ext cx="1524000" cy="584775"/>
          </a:xfrm>
          <a:prstGeom prst="rect">
            <a:avLst/>
          </a:prstGeom>
          <a:noFill/>
        </p:spPr>
        <p:txBody>
          <a:bodyPr wrap="square" rtlCol="0">
            <a:spAutoFit/>
          </a:bodyPr>
          <a:lstStyle/>
          <a:p>
            <a:pPr algn="ctr"/>
            <a:r>
              <a:rPr lang="en-US" sz="1600" b="1" dirty="0"/>
              <a:t>MARADMIN PUBLISHED</a:t>
            </a:r>
          </a:p>
        </p:txBody>
      </p:sp>
      <p:sp>
        <p:nvSpPr>
          <p:cNvPr id="40" name="TextBox 39"/>
          <p:cNvSpPr txBox="1"/>
          <p:nvPr/>
        </p:nvSpPr>
        <p:spPr>
          <a:xfrm>
            <a:off x="5907494" y="2574829"/>
            <a:ext cx="1524000" cy="584775"/>
          </a:xfrm>
          <a:prstGeom prst="rect">
            <a:avLst/>
          </a:prstGeom>
          <a:noFill/>
        </p:spPr>
        <p:txBody>
          <a:bodyPr wrap="square" rtlCol="0">
            <a:spAutoFit/>
          </a:bodyPr>
          <a:lstStyle/>
          <a:p>
            <a:pPr algn="ctr"/>
            <a:r>
              <a:rPr lang="en-US" sz="1600" b="1" dirty="0"/>
              <a:t>COMMAND DELAY</a:t>
            </a:r>
          </a:p>
        </p:txBody>
      </p:sp>
      <p:cxnSp>
        <p:nvCxnSpPr>
          <p:cNvPr id="7" name="Straight Connector 6"/>
          <p:cNvCxnSpPr/>
          <p:nvPr/>
        </p:nvCxnSpPr>
        <p:spPr>
          <a:xfrm flipH="1" flipV="1">
            <a:off x="1751049" y="1852220"/>
            <a:ext cx="14620" cy="125593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3181128" y="2346152"/>
            <a:ext cx="0" cy="762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5890658" y="2346152"/>
            <a:ext cx="0" cy="777946"/>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7448328" y="1852220"/>
            <a:ext cx="0" cy="1255932"/>
          </a:xfrm>
          <a:prstGeom prst="line">
            <a:avLst/>
          </a:prstGeom>
          <a:ln>
            <a:solidFill>
              <a:srgbClr val="C00000"/>
            </a:solidFill>
          </a:ln>
        </p:spPr>
        <p:style>
          <a:lnRef idx="1">
            <a:schemeClr val="accent1"/>
          </a:lnRef>
          <a:fillRef idx="0">
            <a:schemeClr val="accent1"/>
          </a:fillRef>
          <a:effectRef idx="0">
            <a:schemeClr val="accent1"/>
          </a:effectRef>
          <a:fontRef idx="minor">
            <a:schemeClr val="tx1"/>
          </a:fontRef>
        </p:style>
      </p:cxnSp>
      <p:sp>
        <p:nvSpPr>
          <p:cNvPr id="29" name="TextBox 28"/>
          <p:cNvSpPr txBox="1"/>
          <p:nvPr/>
        </p:nvSpPr>
        <p:spPr>
          <a:xfrm>
            <a:off x="187287" y="3657600"/>
            <a:ext cx="2819400" cy="2585323"/>
          </a:xfrm>
          <a:prstGeom prst="rect">
            <a:avLst/>
          </a:prstGeom>
          <a:solidFill>
            <a:schemeClr val="accent2">
              <a:lumMod val="20000"/>
              <a:lumOff val="80000"/>
            </a:schemeClr>
          </a:solidFill>
          <a:ln>
            <a:solidFill>
              <a:schemeClr val="accent2">
                <a:lumMod val="40000"/>
                <a:lumOff val="60000"/>
              </a:schemeClr>
            </a:solidFill>
          </a:ln>
        </p:spPr>
        <p:txBody>
          <a:bodyPr wrap="square" rtlCol="0">
            <a:spAutoFit/>
          </a:bodyPr>
          <a:lstStyle/>
          <a:p>
            <a:pPr marL="285750" indent="-285750">
              <a:buFont typeface="Arial" panose="020B0604020202020204" pitchFamily="34" charset="0"/>
              <a:buChar char="•"/>
            </a:pPr>
            <a:r>
              <a:rPr lang="en-US" dirty="0"/>
              <a:t>Pending misconduct case during board:  SecNav will likely withhold </a:t>
            </a:r>
          </a:p>
          <a:p>
            <a:endParaRPr lang="en-US" dirty="0"/>
          </a:p>
          <a:p>
            <a:pPr marL="285750" indent="-285750">
              <a:buFont typeface="Arial" panose="020B0604020202020204" pitchFamily="34" charset="0"/>
              <a:buChar char="•"/>
            </a:pPr>
            <a:r>
              <a:rPr lang="en-US" dirty="0"/>
              <a:t>Promotion determination will likely take 8-12 months (after close of misconduct case)</a:t>
            </a:r>
          </a:p>
        </p:txBody>
      </p:sp>
      <p:sp>
        <p:nvSpPr>
          <p:cNvPr id="39" name="TextBox 38"/>
          <p:cNvSpPr txBox="1"/>
          <p:nvPr/>
        </p:nvSpPr>
        <p:spPr>
          <a:xfrm>
            <a:off x="3125359" y="3657600"/>
            <a:ext cx="2991072" cy="2308324"/>
          </a:xfrm>
          <a:prstGeom prst="rect">
            <a:avLst/>
          </a:prstGeom>
          <a:solidFill>
            <a:schemeClr val="accent3">
              <a:lumMod val="20000"/>
              <a:lumOff val="80000"/>
            </a:schemeClr>
          </a:solidFill>
          <a:ln>
            <a:solidFill>
              <a:schemeClr val="accent3">
                <a:lumMod val="40000"/>
                <a:lumOff val="60000"/>
              </a:schemeClr>
            </a:solidFill>
          </a:ln>
        </p:spPr>
        <p:txBody>
          <a:bodyPr wrap="square" rtlCol="0">
            <a:spAutoFit/>
          </a:bodyPr>
          <a:lstStyle/>
          <a:p>
            <a:pPr marL="285750" indent="-285750">
              <a:buFont typeface="Arial" panose="020B0604020202020204" pitchFamily="34" charset="0"/>
              <a:buChar char="•"/>
            </a:pPr>
            <a:r>
              <a:rPr lang="en-US" dirty="0"/>
              <a:t>Misconduct prior to the release of the </a:t>
            </a:r>
            <a:r>
              <a:rPr lang="en-US" dirty="0" err="1"/>
              <a:t>MARADMIN</a:t>
            </a:r>
            <a:r>
              <a:rPr lang="en-US" dirty="0"/>
              <a:t>: Dir MM will likely delay</a:t>
            </a:r>
          </a:p>
          <a:p>
            <a:endParaRPr lang="en-US" dirty="0"/>
          </a:p>
          <a:p>
            <a:pPr marL="285750" indent="-285750">
              <a:buFont typeface="Arial" panose="020B0604020202020204" pitchFamily="34" charset="0"/>
              <a:buChar char="•"/>
            </a:pPr>
            <a:r>
              <a:rPr lang="en-US" dirty="0"/>
              <a:t>Promotion determination will likely take 7 months (after close of misconduct case)</a:t>
            </a:r>
          </a:p>
        </p:txBody>
      </p:sp>
      <p:sp>
        <p:nvSpPr>
          <p:cNvPr id="44" name="TextBox 43"/>
          <p:cNvSpPr txBox="1"/>
          <p:nvPr/>
        </p:nvSpPr>
        <p:spPr>
          <a:xfrm>
            <a:off x="6258587" y="3664688"/>
            <a:ext cx="2345814" cy="2585323"/>
          </a:xfrm>
          <a:prstGeom prst="rect">
            <a:avLst/>
          </a:prstGeom>
          <a:solidFill>
            <a:schemeClr val="accent5">
              <a:lumMod val="20000"/>
              <a:lumOff val="80000"/>
            </a:schemeClr>
          </a:solidFill>
          <a:ln>
            <a:solidFill>
              <a:schemeClr val="accent5">
                <a:lumMod val="40000"/>
                <a:lumOff val="60000"/>
              </a:schemeClr>
            </a:solidFill>
          </a:ln>
        </p:spPr>
        <p:txBody>
          <a:bodyPr wrap="square" rtlCol="0">
            <a:spAutoFit/>
          </a:bodyPr>
          <a:lstStyle/>
          <a:p>
            <a:pPr marL="285750" indent="-285750">
              <a:buFont typeface="Arial" panose="020B0604020202020204" pitchFamily="34" charset="0"/>
              <a:buChar char="•"/>
            </a:pPr>
            <a:r>
              <a:rPr lang="en-US" dirty="0"/>
              <a:t>Misconduct after </a:t>
            </a:r>
            <a:r>
              <a:rPr lang="en-US" dirty="0" err="1"/>
              <a:t>MARADMIN</a:t>
            </a:r>
            <a:r>
              <a:rPr lang="en-US" dirty="0"/>
              <a:t> screened</a:t>
            </a:r>
          </a:p>
          <a:p>
            <a:endParaRPr lang="en-US" dirty="0"/>
          </a:p>
          <a:p>
            <a:pPr marL="285750" indent="-285750">
              <a:buFont typeface="Arial" panose="020B0604020202020204" pitchFamily="34" charset="0"/>
              <a:buChar char="•"/>
            </a:pPr>
            <a:r>
              <a:rPr lang="en-US" dirty="0"/>
              <a:t>Promotion determination will likely take 7 months (after close of misconduct case)</a:t>
            </a:r>
          </a:p>
        </p:txBody>
      </p:sp>
      <p:sp>
        <p:nvSpPr>
          <p:cNvPr id="45" name="TextBox 44"/>
          <p:cNvSpPr txBox="1"/>
          <p:nvPr/>
        </p:nvSpPr>
        <p:spPr>
          <a:xfrm>
            <a:off x="228600" y="2271978"/>
            <a:ext cx="1295400" cy="276999"/>
          </a:xfrm>
          <a:prstGeom prst="rect">
            <a:avLst/>
          </a:prstGeom>
          <a:noFill/>
        </p:spPr>
        <p:txBody>
          <a:bodyPr wrap="square" rtlCol="0">
            <a:spAutoFit/>
          </a:bodyPr>
          <a:lstStyle/>
          <a:p>
            <a:pPr algn="ctr"/>
            <a:r>
              <a:rPr lang="en-US" sz="1200" b="1" dirty="0"/>
              <a:t>TIMELINE</a:t>
            </a:r>
          </a:p>
        </p:txBody>
      </p:sp>
      <p:cxnSp>
        <p:nvCxnSpPr>
          <p:cNvPr id="37" name="Straight Arrow Connector 36"/>
          <p:cNvCxnSpPr>
            <a:stCxn id="41" idx="2"/>
            <a:endCxn id="29" idx="0"/>
          </p:cNvCxnSpPr>
          <p:nvPr/>
        </p:nvCxnSpPr>
        <p:spPr>
          <a:xfrm flipH="1">
            <a:off x="1596987" y="3108152"/>
            <a:ext cx="876412" cy="549448"/>
          </a:xfrm>
          <a:prstGeom prst="straightConnector1">
            <a:avLst/>
          </a:prstGeom>
          <a:ln w="38100">
            <a:solidFill>
              <a:schemeClr val="accent2">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a:stCxn id="42" idx="2"/>
            <a:endCxn id="39" idx="0"/>
          </p:cNvCxnSpPr>
          <p:nvPr/>
        </p:nvCxnSpPr>
        <p:spPr>
          <a:xfrm>
            <a:off x="4523489" y="3108152"/>
            <a:ext cx="97406" cy="549448"/>
          </a:xfrm>
          <a:prstGeom prst="straightConnector1">
            <a:avLst/>
          </a:prstGeom>
          <a:ln w="38100">
            <a:solidFill>
              <a:schemeClr val="accent3">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endCxn id="44" idx="0"/>
          </p:cNvCxnSpPr>
          <p:nvPr/>
        </p:nvCxnSpPr>
        <p:spPr>
          <a:xfrm>
            <a:off x="6652658" y="3124098"/>
            <a:ext cx="778836" cy="540590"/>
          </a:xfrm>
          <a:prstGeom prst="straightConnector1">
            <a:avLst/>
          </a:prstGeom>
          <a:ln w="38100">
            <a:solidFill>
              <a:schemeClr val="accent5">
                <a:lumMod val="60000"/>
                <a:lumOff val="40000"/>
              </a:schemeClr>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Post-Screen Process </a:t>
            </a:r>
          </a:p>
        </p:txBody>
      </p:sp>
      <p:sp>
        <p:nvSpPr>
          <p:cNvPr id="126" name="TextBox 125"/>
          <p:cNvSpPr txBox="1"/>
          <p:nvPr/>
        </p:nvSpPr>
        <p:spPr>
          <a:xfrm>
            <a:off x="685800" y="1225689"/>
            <a:ext cx="8153400" cy="6801862"/>
          </a:xfrm>
          <a:prstGeom prst="rect">
            <a:avLst/>
          </a:prstGeom>
          <a:noFill/>
          <a:ln>
            <a:noFill/>
          </a:ln>
        </p:spPr>
        <p:txBody>
          <a:bodyPr wrap="square" rtlCol="0">
            <a:spAutoFit/>
          </a:bodyPr>
          <a:lstStyle/>
          <a:p>
            <a:pPr marL="457200" indent="-457200">
              <a:buFont typeface="Wingdings" panose="05000000000000000000" pitchFamily="2" charset="2"/>
              <a:buChar char="q"/>
            </a:pPr>
            <a:r>
              <a:rPr lang="en-US" sz="2800" b="1" dirty="0"/>
              <a:t>Did the board see the adverse material?</a:t>
            </a:r>
          </a:p>
          <a:p>
            <a:pPr lvl="1"/>
            <a:endParaRPr lang="en-US" sz="2800" b="1" dirty="0"/>
          </a:p>
          <a:p>
            <a:pPr marL="800100" lvl="1" indent="-342900">
              <a:buFont typeface="Arial" panose="020B0604020202020204" pitchFamily="34" charset="0"/>
              <a:buChar char="•"/>
            </a:pPr>
            <a:r>
              <a:rPr lang="en-US" sz="2800" b="1" dirty="0"/>
              <a:t>Yes                Likely support and report</a:t>
            </a:r>
          </a:p>
          <a:p>
            <a:pPr marL="1714500" lvl="3" indent="-342900">
              <a:buFont typeface="Arial" panose="020B0604020202020204" pitchFamily="34" charset="0"/>
              <a:buChar char="•"/>
            </a:pPr>
            <a:endParaRPr lang="en-US" sz="2800" b="1" dirty="0"/>
          </a:p>
          <a:p>
            <a:pPr lvl="3"/>
            <a:endParaRPr lang="en-US" sz="2800" b="1" dirty="0"/>
          </a:p>
          <a:p>
            <a:pPr marL="800100" lvl="1" indent="-342900">
              <a:buFont typeface="Arial" panose="020B0604020202020204" pitchFamily="34" charset="0"/>
              <a:buChar char="•"/>
            </a:pPr>
            <a:r>
              <a:rPr lang="en-US" sz="2800" b="1" dirty="0"/>
              <a:t>No</a:t>
            </a:r>
          </a:p>
          <a:p>
            <a:pPr marL="2286000" lvl="4" indent="-457200">
              <a:buFont typeface="Wingdings" panose="05000000000000000000" pitchFamily="2" charset="2"/>
              <a:buChar char="Ø"/>
            </a:pPr>
            <a:endParaRPr lang="en-US" sz="2800" b="1" dirty="0"/>
          </a:p>
          <a:p>
            <a:pPr marL="1371600" lvl="2" indent="-457200">
              <a:buFont typeface="Wingdings" panose="05000000000000000000" pitchFamily="2" charset="2"/>
              <a:buChar char="Ø"/>
            </a:pPr>
            <a:r>
              <a:rPr lang="en-US" sz="2000" b="1" dirty="0"/>
              <a:t>Officer notified CMC considering recommending removal</a:t>
            </a:r>
          </a:p>
          <a:p>
            <a:pPr lvl="2"/>
            <a:r>
              <a:rPr lang="en-US" sz="2000" b="1" dirty="0"/>
              <a:t> </a:t>
            </a:r>
          </a:p>
          <a:p>
            <a:pPr marL="1371600" lvl="2" indent="-457200">
              <a:buFont typeface="Wingdings" panose="05000000000000000000" pitchFamily="2" charset="2"/>
              <a:buChar char="Ø"/>
            </a:pPr>
            <a:r>
              <a:rPr lang="en-US" sz="2000" b="1" dirty="0"/>
              <a:t>Withhold/Delay</a:t>
            </a:r>
          </a:p>
          <a:p>
            <a:pPr marL="1371600" lvl="2" indent="-457200">
              <a:buFont typeface="Wingdings" panose="05000000000000000000" pitchFamily="2" charset="2"/>
              <a:buChar char="Ø"/>
            </a:pPr>
            <a:endParaRPr lang="en-US" sz="2000" b="1" dirty="0"/>
          </a:p>
          <a:p>
            <a:pPr marL="1371600" lvl="2" indent="-457200">
              <a:buFont typeface="Wingdings" panose="05000000000000000000" pitchFamily="2" charset="2"/>
              <a:buChar char="Ø"/>
            </a:pPr>
            <a:r>
              <a:rPr lang="en-US" sz="2000" b="1" dirty="0"/>
              <a:t>CMC recommendation (after AMAB)</a:t>
            </a:r>
          </a:p>
          <a:p>
            <a:pPr lvl="2"/>
            <a:endParaRPr lang="en-US" sz="2000" b="1" dirty="0"/>
          </a:p>
          <a:p>
            <a:pPr marL="1371600" lvl="2" indent="-457200">
              <a:buFont typeface="Wingdings" panose="05000000000000000000" pitchFamily="2" charset="2"/>
              <a:buChar char="Ø"/>
            </a:pPr>
            <a:r>
              <a:rPr lang="en-US" sz="2000" b="1" dirty="0"/>
              <a:t>SECNAV remove or approve (w/ adjusted </a:t>
            </a:r>
            <a:r>
              <a:rPr lang="en-US" sz="2000" b="1" dirty="0" err="1"/>
              <a:t>DoR</a:t>
            </a:r>
            <a:r>
              <a:rPr lang="en-US" sz="2000" b="1" dirty="0"/>
              <a:t>) </a:t>
            </a:r>
          </a:p>
          <a:p>
            <a:pPr marL="2171700" lvl="4" indent="-342900">
              <a:buFont typeface="Arial" panose="020B0604020202020204" pitchFamily="34" charset="0"/>
              <a:buChar char="•"/>
            </a:pPr>
            <a:endParaRPr lang="en-US" sz="2800" b="1" dirty="0"/>
          </a:p>
          <a:p>
            <a:pPr marL="1714500" lvl="3" indent="-342900">
              <a:buFont typeface="Arial" panose="020B0604020202020204" pitchFamily="34" charset="0"/>
              <a:buChar char="•"/>
            </a:pPr>
            <a:endParaRPr lang="en-US" sz="2800" b="1" dirty="0"/>
          </a:p>
          <a:p>
            <a:pPr marL="342900" indent="-342900">
              <a:buFont typeface="Arial" panose="020B0604020202020204" pitchFamily="34" charset="0"/>
              <a:buChar char="•"/>
            </a:pPr>
            <a:endParaRPr lang="en-US" sz="800" b="1" dirty="0"/>
          </a:p>
          <a:p>
            <a:endParaRPr lang="en-US" sz="2800" b="1" dirty="0"/>
          </a:p>
          <a:p>
            <a:endParaRPr lang="en-US" sz="800" b="1" dirty="0"/>
          </a:p>
        </p:txBody>
      </p:sp>
      <p:sp>
        <p:nvSpPr>
          <p:cNvPr id="3" name="Right Arrow 2"/>
          <p:cNvSpPr/>
          <p:nvPr/>
        </p:nvSpPr>
        <p:spPr bwMode="auto">
          <a:xfrm>
            <a:off x="2743200" y="2282339"/>
            <a:ext cx="381000" cy="228600"/>
          </a:xfrm>
          <a:prstGeom prst="rightArrow">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6" name="Right Arrow 5"/>
          <p:cNvSpPr/>
          <p:nvPr/>
        </p:nvSpPr>
        <p:spPr bwMode="auto">
          <a:xfrm>
            <a:off x="2732314" y="3510101"/>
            <a:ext cx="381000" cy="228600"/>
          </a:xfrm>
          <a:prstGeom prst="rightArrow">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Tree>
    <p:extLst>
      <p:ext uri="{BB962C8B-B14F-4D97-AF65-F5344CB8AC3E}">
        <p14:creationId xmlns:p14="http://schemas.microsoft.com/office/powerpoint/2010/main" val="1191848157"/>
      </p:ext>
    </p:extLst>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Notice and Comment  </a:t>
            </a:r>
          </a:p>
        </p:txBody>
      </p:sp>
      <p:sp>
        <p:nvSpPr>
          <p:cNvPr id="126" name="TextBox 125"/>
          <p:cNvSpPr txBox="1"/>
          <p:nvPr/>
        </p:nvSpPr>
        <p:spPr>
          <a:xfrm>
            <a:off x="1143000" y="1225689"/>
            <a:ext cx="7696200" cy="4862870"/>
          </a:xfrm>
          <a:prstGeom prst="rect">
            <a:avLst/>
          </a:prstGeom>
          <a:noFill/>
          <a:ln>
            <a:noFill/>
          </a:ln>
        </p:spPr>
        <p:txBody>
          <a:bodyPr wrap="square" rtlCol="0">
            <a:spAutoFit/>
          </a:bodyPr>
          <a:lstStyle/>
          <a:p>
            <a:pPr marL="457200" indent="-457200">
              <a:buFont typeface="Wingdings" panose="05000000000000000000" pitchFamily="2" charset="2"/>
              <a:buChar char="q"/>
            </a:pPr>
            <a:r>
              <a:rPr lang="en-US" sz="2800" b="1" dirty="0"/>
              <a:t>Active Misconduct Case </a:t>
            </a:r>
          </a:p>
          <a:p>
            <a:pPr marL="457200" indent="-457200">
              <a:buFont typeface="Wingdings" panose="05000000000000000000" pitchFamily="2" charset="2"/>
              <a:buChar char="q"/>
            </a:pPr>
            <a:endParaRPr lang="en-US" sz="1600" b="1" dirty="0"/>
          </a:p>
          <a:p>
            <a:pPr marL="1371600" lvl="2" indent="-457200">
              <a:buFont typeface="Arial" panose="020B0604020202020204" pitchFamily="34" charset="0"/>
              <a:buChar char="•"/>
            </a:pPr>
            <a:r>
              <a:rPr lang="en-US" b="1" dirty="0"/>
              <a:t>1</a:t>
            </a:r>
            <a:r>
              <a:rPr lang="en-US" b="1" baseline="30000" dirty="0"/>
              <a:t>st</a:t>
            </a:r>
            <a:r>
              <a:rPr lang="en-US" b="1" dirty="0"/>
              <a:t> opportunity to submit matters (but SNO may defer)</a:t>
            </a:r>
          </a:p>
          <a:p>
            <a:pPr marL="1371600" lvl="2" indent="-457200">
              <a:buFont typeface="Arial" panose="020B0604020202020204" pitchFamily="34" charset="0"/>
              <a:buChar char="•"/>
            </a:pPr>
            <a:endParaRPr lang="en-US" sz="1100" b="1" dirty="0"/>
          </a:p>
          <a:p>
            <a:pPr marL="1371600" lvl="2" indent="-457200">
              <a:buFont typeface="Arial" panose="020B0604020202020204" pitchFamily="34" charset="0"/>
              <a:buChar char="•"/>
            </a:pPr>
            <a:r>
              <a:rPr lang="en-US" b="1" dirty="0"/>
              <a:t>Command endorsements if SNO chooses to submit matters</a:t>
            </a:r>
          </a:p>
          <a:p>
            <a:pPr lvl="2"/>
            <a:endParaRPr lang="en-US" sz="2800" b="1" dirty="0"/>
          </a:p>
          <a:p>
            <a:pPr lvl="2"/>
            <a:endParaRPr lang="en-US" sz="2800" b="1" dirty="0"/>
          </a:p>
          <a:p>
            <a:pPr marL="457200" indent="-457200">
              <a:buFont typeface="Wingdings" panose="05000000000000000000" pitchFamily="2" charset="2"/>
              <a:buChar char="q"/>
            </a:pPr>
            <a:r>
              <a:rPr lang="en-US" sz="2800" b="1" dirty="0"/>
              <a:t>Closed Misconduct Case</a:t>
            </a:r>
          </a:p>
          <a:p>
            <a:pPr marL="457200" indent="-457200">
              <a:buFont typeface="Wingdings" panose="05000000000000000000" pitchFamily="2" charset="2"/>
              <a:buChar char="q"/>
            </a:pPr>
            <a:endParaRPr lang="en-US" sz="1600" b="1" dirty="0"/>
          </a:p>
          <a:p>
            <a:pPr marL="1371600" lvl="2" indent="-457200">
              <a:buFont typeface="Arial" panose="020B0604020202020204" pitchFamily="34" charset="0"/>
              <a:buChar char="•"/>
            </a:pPr>
            <a:r>
              <a:rPr lang="en-US" b="1" dirty="0"/>
              <a:t>2nd opportunity to submit matters</a:t>
            </a:r>
          </a:p>
          <a:p>
            <a:pPr marL="1371600" lvl="2" indent="-457200">
              <a:buFont typeface="Arial" panose="020B0604020202020204" pitchFamily="34" charset="0"/>
              <a:buChar char="•"/>
            </a:pPr>
            <a:endParaRPr lang="en-US" sz="1100" b="1" dirty="0"/>
          </a:p>
          <a:p>
            <a:pPr marL="1371600" lvl="2" indent="-457200">
              <a:buFont typeface="Arial" panose="020B0604020202020204" pitchFamily="34" charset="0"/>
              <a:buChar char="•"/>
            </a:pPr>
            <a:r>
              <a:rPr lang="en-US" b="1" dirty="0"/>
              <a:t>Command endorsements required </a:t>
            </a:r>
            <a:r>
              <a:rPr lang="en-US" b="1" u="sng" dirty="0"/>
              <a:t>even if</a:t>
            </a:r>
            <a:r>
              <a:rPr lang="en-US" b="1" dirty="0"/>
              <a:t> no matters submitted </a:t>
            </a:r>
          </a:p>
          <a:p>
            <a:pPr lvl="2"/>
            <a:endParaRPr lang="en-US" sz="2800" b="1" dirty="0"/>
          </a:p>
          <a:p>
            <a:pPr marL="342900" indent="-342900">
              <a:buFont typeface="Arial" panose="020B0604020202020204" pitchFamily="34" charset="0"/>
              <a:buChar char="•"/>
            </a:pPr>
            <a:endParaRPr lang="en-US" sz="800" b="1" dirty="0"/>
          </a:p>
          <a:p>
            <a:endParaRPr lang="en-US" sz="2800" b="1" dirty="0"/>
          </a:p>
          <a:p>
            <a:endParaRPr lang="en-US" sz="800" b="1" dirty="0"/>
          </a:p>
        </p:txBody>
      </p:sp>
    </p:spTree>
    <p:extLst>
      <p:ext uri="{BB962C8B-B14F-4D97-AF65-F5344CB8AC3E}">
        <p14:creationId xmlns:p14="http://schemas.microsoft.com/office/powerpoint/2010/main" val="894460708"/>
      </p:ext>
    </p:extLst>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Promotions: Adverse Material </a:t>
            </a:r>
          </a:p>
        </p:txBody>
      </p:sp>
      <p:sp>
        <p:nvSpPr>
          <p:cNvPr id="126" name="TextBox 125"/>
          <p:cNvSpPr txBox="1"/>
          <p:nvPr/>
        </p:nvSpPr>
        <p:spPr>
          <a:xfrm>
            <a:off x="228600" y="1205633"/>
            <a:ext cx="8534400" cy="1631216"/>
          </a:xfrm>
          <a:prstGeom prst="rect">
            <a:avLst/>
          </a:prstGeom>
          <a:ln/>
        </p:spPr>
        <p:style>
          <a:lnRef idx="2">
            <a:schemeClr val="accent2">
              <a:shade val="50000"/>
            </a:schemeClr>
          </a:lnRef>
          <a:fillRef idx="1">
            <a:schemeClr val="accent2"/>
          </a:fillRef>
          <a:effectRef idx="0">
            <a:schemeClr val="accent2"/>
          </a:effectRef>
          <a:fontRef idx="minor">
            <a:schemeClr val="lt1"/>
          </a:fontRef>
        </p:style>
        <p:txBody>
          <a:bodyPr wrap="square" rtlCol="0">
            <a:spAutoFit/>
          </a:bodyPr>
          <a:lstStyle/>
          <a:p>
            <a:pPr algn="ctr"/>
            <a:r>
              <a:rPr lang="en-US" sz="2800" b="1" dirty="0"/>
              <a:t>Adverse Material Advisory Board (AMAB)</a:t>
            </a:r>
          </a:p>
          <a:p>
            <a:pPr marL="1714500" lvl="3" indent="-342900">
              <a:buFont typeface="Arial" panose="020B0604020202020204" pitchFamily="34" charset="0"/>
              <a:buChar char="•"/>
            </a:pPr>
            <a:endParaRPr lang="en-US" sz="2800" b="1" dirty="0"/>
          </a:p>
          <a:p>
            <a:pPr marL="342900" indent="-342900">
              <a:buFont typeface="Arial" panose="020B0604020202020204" pitchFamily="34" charset="0"/>
              <a:buChar char="•"/>
            </a:pPr>
            <a:endParaRPr lang="en-US" sz="800" b="1" dirty="0"/>
          </a:p>
          <a:p>
            <a:endParaRPr lang="en-US" sz="2800" b="1" dirty="0"/>
          </a:p>
          <a:p>
            <a:endParaRPr lang="en-US" sz="800" b="1" dirty="0"/>
          </a:p>
        </p:txBody>
      </p:sp>
      <p:sp>
        <p:nvSpPr>
          <p:cNvPr id="3" name="Right Arrow 2"/>
          <p:cNvSpPr/>
          <p:nvPr/>
        </p:nvSpPr>
        <p:spPr bwMode="auto">
          <a:xfrm>
            <a:off x="5029200" y="6629139"/>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5" name="Flowchart: Process 4"/>
          <p:cNvSpPr/>
          <p:nvPr/>
        </p:nvSpPr>
        <p:spPr>
          <a:xfrm>
            <a:off x="609600" y="1914428"/>
            <a:ext cx="1371600" cy="52172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SJA to CMC</a:t>
            </a:r>
          </a:p>
        </p:txBody>
      </p:sp>
      <p:sp>
        <p:nvSpPr>
          <p:cNvPr id="6" name="Flowchart: Process 5"/>
          <p:cNvSpPr/>
          <p:nvPr/>
        </p:nvSpPr>
        <p:spPr>
          <a:xfrm>
            <a:off x="2305051" y="1833514"/>
            <a:ext cx="1333500" cy="683552"/>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a:p>
            <a:pPr algn="ctr"/>
            <a:r>
              <a:rPr lang="en-US" dirty="0">
                <a:solidFill>
                  <a:prstClr val="white"/>
                </a:solidFill>
              </a:rPr>
              <a:t>Director, Manpower Management</a:t>
            </a:r>
          </a:p>
          <a:p>
            <a:pPr algn="ctr"/>
            <a:endParaRPr lang="en-US" dirty="0">
              <a:solidFill>
                <a:prstClr val="white"/>
              </a:solidFill>
            </a:endParaRPr>
          </a:p>
        </p:txBody>
      </p:sp>
      <p:sp>
        <p:nvSpPr>
          <p:cNvPr id="7" name="Flowchart: Process 6"/>
          <p:cNvSpPr/>
          <p:nvPr/>
        </p:nvSpPr>
        <p:spPr>
          <a:xfrm>
            <a:off x="3886200" y="1833514"/>
            <a:ext cx="1447800" cy="851526"/>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Deputy Commandant, </a:t>
            </a:r>
          </a:p>
          <a:p>
            <a:pPr algn="ctr"/>
            <a:r>
              <a:rPr lang="en-US" dirty="0">
                <a:solidFill>
                  <a:prstClr val="white"/>
                </a:solidFill>
              </a:rPr>
              <a:t>Manpower and Reserve Affairs</a:t>
            </a:r>
          </a:p>
        </p:txBody>
      </p:sp>
      <p:sp>
        <p:nvSpPr>
          <p:cNvPr id="8" name="Flowchart: Process 7"/>
          <p:cNvSpPr/>
          <p:nvPr/>
        </p:nvSpPr>
        <p:spPr>
          <a:xfrm>
            <a:off x="5535232" y="1833514"/>
            <a:ext cx="1333500" cy="683552"/>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Director, Marine Corps Staff</a:t>
            </a:r>
          </a:p>
        </p:txBody>
      </p:sp>
      <p:sp>
        <p:nvSpPr>
          <p:cNvPr id="9" name="Flowchart: Process 8"/>
          <p:cNvSpPr/>
          <p:nvPr/>
        </p:nvSpPr>
        <p:spPr>
          <a:xfrm>
            <a:off x="7086600" y="1887226"/>
            <a:ext cx="1333500" cy="521724"/>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dirty="0">
                <a:solidFill>
                  <a:prstClr val="white"/>
                </a:solidFill>
              </a:rPr>
              <a:t>Assistant Commandant, USMC</a:t>
            </a:r>
          </a:p>
        </p:txBody>
      </p:sp>
      <p:sp>
        <p:nvSpPr>
          <p:cNvPr id="10" name="Right Arrow 9"/>
          <p:cNvSpPr/>
          <p:nvPr/>
        </p:nvSpPr>
        <p:spPr bwMode="auto">
          <a:xfrm>
            <a:off x="3448051" y="2549197"/>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1" name="Right Arrow 10"/>
          <p:cNvSpPr/>
          <p:nvPr/>
        </p:nvSpPr>
        <p:spPr bwMode="auto">
          <a:xfrm>
            <a:off x="5334000" y="2589317"/>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3" name="Right Arrow 12"/>
          <p:cNvSpPr/>
          <p:nvPr/>
        </p:nvSpPr>
        <p:spPr bwMode="auto">
          <a:xfrm>
            <a:off x="6896100" y="2589317"/>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2" name="Down Arrow 1"/>
          <p:cNvSpPr/>
          <p:nvPr/>
        </p:nvSpPr>
        <p:spPr bwMode="auto">
          <a:xfrm>
            <a:off x="4219574" y="2888920"/>
            <a:ext cx="609600" cy="387680"/>
          </a:xfrm>
          <a:prstGeom prst="down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4" name="Rectangle 3"/>
          <p:cNvSpPr/>
          <p:nvPr/>
        </p:nvSpPr>
        <p:spPr bwMode="auto">
          <a:xfrm>
            <a:off x="3597191" y="3743429"/>
            <a:ext cx="1885949" cy="453979"/>
          </a:xfrm>
          <a:prstGeom prst="rect">
            <a:avLst/>
          </a:prstGeom>
          <a:solidFill>
            <a:schemeClr val="accent2">
              <a:lumMod val="75000"/>
            </a:schemeClr>
          </a:solidFill>
          <a:ln w="57150">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eaLnBrk="0" hangingPunct="0"/>
            <a:r>
              <a:rPr lang="en-US" dirty="0">
                <a:ln>
                  <a:solidFill>
                    <a:schemeClr val="bg1"/>
                  </a:solidFill>
                </a:ln>
                <a:solidFill>
                  <a:schemeClr val="bg1"/>
                </a:solidFill>
              </a:rPr>
              <a:t>CMC</a:t>
            </a:r>
          </a:p>
        </p:txBody>
      </p:sp>
      <p:sp>
        <p:nvSpPr>
          <p:cNvPr id="24" name="Down Arrow 23"/>
          <p:cNvSpPr/>
          <p:nvPr/>
        </p:nvSpPr>
        <p:spPr bwMode="auto">
          <a:xfrm>
            <a:off x="4292341" y="4419600"/>
            <a:ext cx="404813" cy="381000"/>
          </a:xfrm>
          <a:prstGeom prst="downArrow">
            <a:avLst>
              <a:gd name="adj1" fmla="val 50000"/>
              <a:gd name="adj2" fmla="val 52113"/>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25" name="Rectangle 24"/>
          <p:cNvSpPr/>
          <p:nvPr/>
        </p:nvSpPr>
        <p:spPr bwMode="auto">
          <a:xfrm>
            <a:off x="3597191" y="5204674"/>
            <a:ext cx="1885949" cy="453979"/>
          </a:xfrm>
          <a:prstGeom prst="rect">
            <a:avLst/>
          </a:prstGeom>
          <a:solidFill>
            <a:schemeClr val="accent2">
              <a:lumMod val="75000"/>
            </a:schemeClr>
          </a:solidFill>
          <a:ln w="57150">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eaLnBrk="0" hangingPunct="0"/>
            <a:r>
              <a:rPr lang="en-US" dirty="0">
                <a:ln>
                  <a:solidFill>
                    <a:schemeClr val="bg1"/>
                  </a:solidFill>
                </a:ln>
                <a:solidFill>
                  <a:schemeClr val="bg1"/>
                </a:solidFill>
              </a:rPr>
              <a:t>SECNAV </a:t>
            </a:r>
          </a:p>
        </p:txBody>
      </p:sp>
      <p:sp>
        <p:nvSpPr>
          <p:cNvPr id="26" name="Down Arrow 25"/>
          <p:cNvSpPr/>
          <p:nvPr/>
        </p:nvSpPr>
        <p:spPr bwMode="auto">
          <a:xfrm>
            <a:off x="4319876" y="5686018"/>
            <a:ext cx="404813" cy="228600"/>
          </a:xfrm>
          <a:prstGeom prst="downArrow">
            <a:avLst>
              <a:gd name="adj1" fmla="val 50000"/>
              <a:gd name="adj2" fmla="val 52113"/>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27" name="Rectangle 26"/>
          <p:cNvSpPr/>
          <p:nvPr/>
        </p:nvSpPr>
        <p:spPr bwMode="auto">
          <a:xfrm>
            <a:off x="2192524" y="6019800"/>
            <a:ext cx="4563681" cy="609339"/>
          </a:xfrm>
          <a:prstGeom prst="rect">
            <a:avLst/>
          </a:prstGeom>
          <a:solidFill>
            <a:schemeClr val="accent2">
              <a:lumMod val="75000"/>
            </a:schemeClr>
          </a:solidFill>
          <a:ln w="57150">
            <a:solidFill>
              <a:srgbClr val="FFC000"/>
            </a:solidFill>
            <a:headEnd type="none" w="med" len="med"/>
            <a:tailEnd type="none" w="med" len="med"/>
          </a:ln>
        </p:spPr>
        <p:style>
          <a:lnRef idx="2">
            <a:schemeClr val="accent2"/>
          </a:lnRef>
          <a:fillRef idx="1">
            <a:schemeClr val="lt1"/>
          </a:fillRef>
          <a:effectRef idx="0">
            <a:schemeClr val="accent2"/>
          </a:effectRef>
          <a:fontRef idx="minor">
            <a:schemeClr val="dk1"/>
          </a:fontRef>
        </p:style>
        <p:txBody>
          <a:bodyPr rtlCol="0" anchor="ctr"/>
          <a:lstStyle/>
          <a:p>
            <a:pPr algn="ctr" eaLnBrk="0" hangingPunct="0"/>
            <a:r>
              <a:rPr lang="en-US" dirty="0">
                <a:ln>
                  <a:solidFill>
                    <a:schemeClr val="bg1"/>
                  </a:solidFill>
                </a:ln>
                <a:solidFill>
                  <a:schemeClr val="bg1"/>
                </a:solidFill>
              </a:rPr>
              <a:t> </a:t>
            </a:r>
          </a:p>
          <a:p>
            <a:pPr algn="ctr" eaLnBrk="0" hangingPunct="0"/>
            <a:endParaRPr lang="en-US" dirty="0">
              <a:ln>
                <a:solidFill>
                  <a:schemeClr val="bg1"/>
                </a:solidFill>
              </a:ln>
              <a:solidFill>
                <a:schemeClr val="bg1"/>
              </a:solidFill>
            </a:endParaRPr>
          </a:p>
        </p:txBody>
      </p:sp>
      <p:sp>
        <p:nvSpPr>
          <p:cNvPr id="28" name="Flowchart: Process 27"/>
          <p:cNvSpPr/>
          <p:nvPr/>
        </p:nvSpPr>
        <p:spPr>
          <a:xfrm>
            <a:off x="2305051" y="6133968"/>
            <a:ext cx="1276351" cy="381001"/>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a:p>
            <a:pPr algn="ctr"/>
            <a:r>
              <a:rPr lang="en-US" dirty="0" err="1">
                <a:solidFill>
                  <a:prstClr val="white"/>
                </a:solidFill>
              </a:rPr>
              <a:t>SecDef</a:t>
            </a:r>
            <a:r>
              <a:rPr lang="en-US" dirty="0">
                <a:solidFill>
                  <a:prstClr val="white"/>
                </a:solidFill>
              </a:rPr>
              <a:t> </a:t>
            </a:r>
          </a:p>
          <a:p>
            <a:pPr algn="ctr"/>
            <a:endParaRPr lang="en-US" dirty="0">
              <a:solidFill>
                <a:prstClr val="white"/>
              </a:solidFill>
            </a:endParaRPr>
          </a:p>
        </p:txBody>
      </p:sp>
      <p:sp>
        <p:nvSpPr>
          <p:cNvPr id="29" name="Flowchart: Process 28"/>
          <p:cNvSpPr/>
          <p:nvPr/>
        </p:nvSpPr>
        <p:spPr>
          <a:xfrm>
            <a:off x="3839514" y="6133967"/>
            <a:ext cx="1276351" cy="381001"/>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a:p>
            <a:pPr algn="ctr"/>
            <a:r>
              <a:rPr lang="en-US" dirty="0">
                <a:solidFill>
                  <a:prstClr val="white"/>
                </a:solidFill>
              </a:rPr>
              <a:t>President  </a:t>
            </a:r>
          </a:p>
          <a:p>
            <a:pPr algn="ctr"/>
            <a:endParaRPr lang="en-US" dirty="0">
              <a:solidFill>
                <a:prstClr val="white"/>
              </a:solidFill>
            </a:endParaRPr>
          </a:p>
        </p:txBody>
      </p:sp>
      <p:sp>
        <p:nvSpPr>
          <p:cNvPr id="30" name="Flowchart: Process 29"/>
          <p:cNvSpPr/>
          <p:nvPr/>
        </p:nvSpPr>
        <p:spPr>
          <a:xfrm>
            <a:off x="5321121" y="6076881"/>
            <a:ext cx="1276351" cy="495171"/>
          </a:xfrm>
          <a:prstGeom prst="flowChartProcess">
            <a:avLst/>
          </a:prstGeom>
        </p:spPr>
        <p:style>
          <a:lnRef idx="0">
            <a:schemeClr val="accent3"/>
          </a:lnRef>
          <a:fillRef idx="3">
            <a:schemeClr val="accent3"/>
          </a:fillRef>
          <a:effectRef idx="3">
            <a:schemeClr val="accent3"/>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dirty="0">
              <a:solidFill>
                <a:prstClr val="white"/>
              </a:solidFill>
            </a:endParaRPr>
          </a:p>
          <a:p>
            <a:pPr algn="ctr"/>
            <a:r>
              <a:rPr lang="en-US" dirty="0">
                <a:solidFill>
                  <a:prstClr val="white"/>
                </a:solidFill>
              </a:rPr>
              <a:t>Senate Armed Services Committee </a:t>
            </a:r>
          </a:p>
          <a:p>
            <a:pPr algn="ctr"/>
            <a:endParaRPr lang="en-US" dirty="0">
              <a:solidFill>
                <a:prstClr val="white"/>
              </a:solidFill>
            </a:endParaRPr>
          </a:p>
        </p:txBody>
      </p:sp>
      <p:sp>
        <p:nvSpPr>
          <p:cNvPr id="31" name="Right Arrow 30"/>
          <p:cNvSpPr/>
          <p:nvPr/>
        </p:nvSpPr>
        <p:spPr bwMode="auto">
          <a:xfrm>
            <a:off x="3484541" y="6629139"/>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15" name="Minus 14"/>
          <p:cNvSpPr/>
          <p:nvPr/>
        </p:nvSpPr>
        <p:spPr bwMode="auto">
          <a:xfrm>
            <a:off x="1600200" y="5686018"/>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3" name="Minus 32"/>
          <p:cNvSpPr/>
          <p:nvPr/>
        </p:nvSpPr>
        <p:spPr bwMode="auto">
          <a:xfrm>
            <a:off x="2305051" y="5687408"/>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4" name="Minus 33"/>
          <p:cNvSpPr/>
          <p:nvPr/>
        </p:nvSpPr>
        <p:spPr bwMode="auto">
          <a:xfrm>
            <a:off x="3061148" y="5706612"/>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5" name="Minus 34"/>
          <p:cNvSpPr/>
          <p:nvPr/>
        </p:nvSpPr>
        <p:spPr bwMode="auto">
          <a:xfrm>
            <a:off x="5644566" y="5710267"/>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6" name="Minus 35"/>
          <p:cNvSpPr/>
          <p:nvPr/>
        </p:nvSpPr>
        <p:spPr bwMode="auto">
          <a:xfrm>
            <a:off x="6216472" y="5706612"/>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7" name="Minus 36"/>
          <p:cNvSpPr/>
          <p:nvPr/>
        </p:nvSpPr>
        <p:spPr bwMode="auto">
          <a:xfrm>
            <a:off x="6868732" y="5746530"/>
            <a:ext cx="381000" cy="45719"/>
          </a:xfrm>
          <a:prstGeom prst="mathMinus">
            <a:avLst/>
          </a:prstGeom>
          <a:no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
        <p:nvSpPr>
          <p:cNvPr id="38" name="Right Arrow 37"/>
          <p:cNvSpPr/>
          <p:nvPr/>
        </p:nvSpPr>
        <p:spPr bwMode="auto">
          <a:xfrm>
            <a:off x="1924051" y="2570740"/>
            <a:ext cx="381000" cy="228600"/>
          </a:xfrm>
          <a:prstGeom prst="rightArrow">
            <a:avLst/>
          </a:prstGeom>
          <a:solidFill>
            <a:schemeClr val="tx1"/>
          </a:solidFill>
          <a:ln w="38100" cap="flat" cmpd="sng" algn="ctr">
            <a:solidFill>
              <a:schemeClr val="tx1"/>
            </a:solidFill>
            <a:prstDash val="solid"/>
            <a:round/>
            <a:headEnd type="none" w="med" len="med"/>
            <a:tailEnd type="none" w="med" len="med"/>
          </a:ln>
          <a:effectLst/>
        </p:spPr>
        <p:txBody>
          <a:bodyPr rtlCol="0" anchor="ctr"/>
          <a:lstStyle/>
          <a:p>
            <a:pPr algn="ctr" eaLnBrk="0" hangingPunct="0"/>
            <a:endParaRPr lang="en-US"/>
          </a:p>
        </p:txBody>
      </p:sp>
    </p:spTree>
    <p:extLst>
      <p:ext uri="{BB962C8B-B14F-4D97-AF65-F5344CB8AC3E}">
        <p14:creationId xmlns:p14="http://schemas.microsoft.com/office/powerpoint/2010/main" val="866211224"/>
      </p:ext>
    </p:extLst>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Promotions: Adverse Material </a:t>
            </a:r>
          </a:p>
        </p:txBody>
      </p:sp>
      <p:sp>
        <p:nvSpPr>
          <p:cNvPr id="126" name="TextBox 125"/>
          <p:cNvSpPr txBox="1"/>
          <p:nvPr/>
        </p:nvSpPr>
        <p:spPr>
          <a:xfrm>
            <a:off x="685800" y="1225689"/>
            <a:ext cx="8153400" cy="5139869"/>
          </a:xfrm>
          <a:prstGeom prst="rect">
            <a:avLst/>
          </a:prstGeom>
          <a:noFill/>
          <a:ln>
            <a:noFill/>
          </a:ln>
        </p:spPr>
        <p:txBody>
          <a:bodyPr wrap="square" rtlCol="0">
            <a:spAutoFit/>
          </a:bodyPr>
          <a:lstStyle/>
          <a:p>
            <a:pPr marL="457200" indent="-457200">
              <a:buFont typeface="Wingdings" panose="05000000000000000000" pitchFamily="2" charset="2"/>
              <a:buChar char="q"/>
            </a:pPr>
            <a:r>
              <a:rPr lang="en-US" sz="2800" b="1" dirty="0"/>
              <a:t>SECNAV Options:</a:t>
            </a:r>
          </a:p>
          <a:p>
            <a:endParaRPr lang="en-US" sz="2800" b="1" dirty="0"/>
          </a:p>
          <a:p>
            <a:pPr marL="800100" lvl="1" indent="-342900">
              <a:buFont typeface="Arial" panose="020B0604020202020204" pitchFamily="34" charset="0"/>
              <a:buChar char="•"/>
            </a:pPr>
            <a:r>
              <a:rPr lang="en-US" sz="2800" b="1" dirty="0"/>
              <a:t>Promote with Original Date of Rank</a:t>
            </a:r>
          </a:p>
          <a:p>
            <a:pPr lvl="1"/>
            <a:endParaRPr lang="en-US" sz="2800" b="1" dirty="0"/>
          </a:p>
          <a:p>
            <a:pPr marL="800100" lvl="1" indent="-342900">
              <a:buFont typeface="Arial" panose="020B0604020202020204" pitchFamily="34" charset="0"/>
              <a:buChar char="•"/>
            </a:pPr>
            <a:r>
              <a:rPr lang="en-US" sz="2800" b="1" dirty="0"/>
              <a:t>Promote with Adjusted Date of Rank</a:t>
            </a:r>
          </a:p>
          <a:p>
            <a:pPr lvl="1"/>
            <a:endParaRPr lang="en-US" sz="2800" b="1" dirty="0"/>
          </a:p>
          <a:p>
            <a:pPr marL="800100" lvl="1" indent="-342900">
              <a:buFont typeface="Arial" panose="020B0604020202020204" pitchFamily="34" charset="0"/>
              <a:buChar char="•"/>
            </a:pPr>
            <a:r>
              <a:rPr lang="en-US" sz="2800" b="1" dirty="0"/>
              <a:t>Remove from Promotion List</a:t>
            </a:r>
          </a:p>
          <a:p>
            <a:pPr marL="800100" lvl="1" indent="-342900">
              <a:buFont typeface="Arial" panose="020B0604020202020204" pitchFamily="34" charset="0"/>
              <a:buChar char="•"/>
            </a:pPr>
            <a:endParaRPr lang="en-US" sz="2800" b="1" dirty="0"/>
          </a:p>
          <a:p>
            <a:pPr marL="1371600" lvl="2" indent="-457200">
              <a:buFont typeface="Wingdings" panose="05000000000000000000" pitchFamily="2" charset="2"/>
              <a:buChar char="Ø"/>
            </a:pPr>
            <a:r>
              <a:rPr lang="en-US" sz="2000" b="1" dirty="0"/>
              <a:t>SNO competes on next board w/ adverse material in record</a:t>
            </a:r>
          </a:p>
          <a:p>
            <a:pPr lvl="2"/>
            <a:endParaRPr lang="en-US" sz="1400" b="1" dirty="0"/>
          </a:p>
          <a:p>
            <a:pPr marL="1371600" lvl="2" indent="-457200">
              <a:buFont typeface="Wingdings" panose="05000000000000000000" pitchFamily="2" charset="2"/>
              <a:buChar char="Ø"/>
            </a:pPr>
            <a:r>
              <a:rPr lang="en-US" sz="2000" b="1" dirty="0"/>
              <a:t>Removal = FOS </a:t>
            </a:r>
          </a:p>
          <a:p>
            <a:pPr marL="342900" indent="-342900">
              <a:buFont typeface="Arial" panose="020B0604020202020204" pitchFamily="34" charset="0"/>
              <a:buChar char="•"/>
            </a:pPr>
            <a:endParaRPr lang="en-US" sz="800" b="1" dirty="0"/>
          </a:p>
          <a:p>
            <a:endParaRPr lang="en-US" sz="2800" b="1" dirty="0"/>
          </a:p>
          <a:p>
            <a:endParaRPr lang="en-US" sz="800" b="1" dirty="0"/>
          </a:p>
        </p:txBody>
      </p:sp>
    </p:spTree>
    <p:extLst>
      <p:ext uri="{BB962C8B-B14F-4D97-AF65-F5344CB8AC3E}">
        <p14:creationId xmlns:p14="http://schemas.microsoft.com/office/powerpoint/2010/main" val="3883962207"/>
      </p:ext>
    </p:extLst>
  </p:cSld>
  <p:clrMapOvr>
    <a:masterClrMapping/>
  </p:clrMapOvr>
  <p:transition spd="slow"/>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Takeaways  </a:t>
            </a:r>
          </a:p>
        </p:txBody>
      </p:sp>
      <p:sp>
        <p:nvSpPr>
          <p:cNvPr id="126" name="TextBox 125"/>
          <p:cNvSpPr txBox="1"/>
          <p:nvPr/>
        </p:nvSpPr>
        <p:spPr>
          <a:xfrm>
            <a:off x="1143000" y="1225689"/>
            <a:ext cx="7696200" cy="3354765"/>
          </a:xfrm>
          <a:prstGeom prst="rect">
            <a:avLst/>
          </a:prstGeom>
          <a:noFill/>
          <a:ln>
            <a:noFill/>
          </a:ln>
        </p:spPr>
        <p:txBody>
          <a:bodyPr wrap="square" rtlCol="0">
            <a:spAutoFit/>
          </a:bodyPr>
          <a:lstStyle/>
          <a:p>
            <a:endParaRPr lang="en-US" sz="2800" b="1" dirty="0"/>
          </a:p>
          <a:p>
            <a:pPr marL="800100" lvl="1" indent="-342900">
              <a:buFont typeface="Arial" panose="020B0604020202020204" pitchFamily="34" charset="0"/>
              <a:buChar char="•"/>
            </a:pPr>
            <a:r>
              <a:rPr lang="en-US" sz="2800" b="1" dirty="0"/>
              <a:t>Report misconduct immediately</a:t>
            </a:r>
          </a:p>
          <a:p>
            <a:pPr lvl="1"/>
            <a:endParaRPr lang="en-US" sz="2800" b="1" dirty="0"/>
          </a:p>
          <a:p>
            <a:pPr marL="800100" lvl="1" indent="-342900">
              <a:buFont typeface="Arial" panose="020B0604020202020204" pitchFamily="34" charset="0"/>
              <a:buChar char="•"/>
            </a:pPr>
            <a:r>
              <a:rPr lang="en-US" sz="2800" b="1" dirty="0"/>
              <a:t>Push to resolution</a:t>
            </a:r>
          </a:p>
          <a:p>
            <a:pPr lvl="1"/>
            <a:endParaRPr lang="en-US" sz="2800" b="1" dirty="0"/>
          </a:p>
          <a:p>
            <a:pPr marL="800100" lvl="1" indent="-342900">
              <a:buFont typeface="Arial" panose="020B0604020202020204" pitchFamily="34" charset="0"/>
              <a:buChar char="•"/>
            </a:pPr>
            <a:r>
              <a:rPr lang="en-US" sz="2800" b="1" dirty="0"/>
              <a:t>Early reporting helps your officer!</a:t>
            </a:r>
          </a:p>
          <a:p>
            <a:pPr marL="342900" indent="-342900">
              <a:buFont typeface="Arial" panose="020B0604020202020204" pitchFamily="34" charset="0"/>
              <a:buChar char="•"/>
            </a:pPr>
            <a:endParaRPr lang="en-US" sz="800" b="1" dirty="0"/>
          </a:p>
          <a:p>
            <a:endParaRPr lang="en-US" sz="2800" b="1" dirty="0"/>
          </a:p>
          <a:p>
            <a:endParaRPr lang="en-US" sz="800" b="1" dirty="0"/>
          </a:p>
        </p:txBody>
      </p:sp>
    </p:spTree>
    <p:extLst>
      <p:ext uri="{BB962C8B-B14F-4D97-AF65-F5344CB8AC3E}">
        <p14:creationId xmlns:p14="http://schemas.microsoft.com/office/powerpoint/2010/main" val="1271096824"/>
      </p:ext>
    </p:extLst>
  </p:cSld>
  <p:clrMapOvr>
    <a:masterClrMapping/>
  </p:clrMapOvr>
  <p:transition spd="slow"/>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ctrTitle"/>
          </p:nvPr>
        </p:nvSpPr>
        <p:spPr>
          <a:xfrm>
            <a:off x="2590800" y="3200400"/>
            <a:ext cx="6324600" cy="1371600"/>
          </a:xfrm>
        </p:spPr>
        <p:txBody>
          <a:bodyPr/>
          <a:lstStyle/>
          <a:p>
            <a:pPr>
              <a:defRPr/>
            </a:pPr>
            <a:r>
              <a:rPr lang="en-US" sz="4000" i="0" dirty="0">
                <a:effectLst>
                  <a:outerShdw blurRad="38100" dist="38100" dir="2700000" algn="tl">
                    <a:srgbClr val="C0C0C0"/>
                  </a:outerShdw>
                </a:effectLst>
              </a:rPr>
              <a:t>Law Education Programs </a:t>
            </a:r>
            <a:endParaRPr lang="en-US" sz="4000" i="0" dirty="0"/>
          </a:p>
        </p:txBody>
      </p:sp>
    </p:spTree>
    <p:extLst>
      <p:ext uri="{BB962C8B-B14F-4D97-AF65-F5344CB8AC3E}">
        <p14:creationId xmlns:p14="http://schemas.microsoft.com/office/powerpoint/2010/main" val="1154272375"/>
      </p:ext>
    </p:extLst>
  </p:cSld>
  <p:clrMapOvr>
    <a:masterClrMapping/>
  </p:clrMapOvr>
  <p:transition/>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LAW EDUCATION PROGRAMS</a:t>
            </a:r>
          </a:p>
        </p:txBody>
      </p:sp>
      <p:sp>
        <p:nvSpPr>
          <p:cNvPr id="3" name="Content Placeholder 2"/>
          <p:cNvSpPr>
            <a:spLocks noGrp="1"/>
          </p:cNvSpPr>
          <p:nvPr>
            <p:ph idx="1"/>
          </p:nvPr>
        </p:nvSpPr>
        <p:spPr/>
        <p:txBody>
          <a:bodyPr/>
          <a:lstStyle/>
          <a:p>
            <a:pPr>
              <a:defRPr/>
            </a:pPr>
            <a:r>
              <a:rPr lang="en-US" sz="2800" u="sng" dirty="0">
                <a:effectLst>
                  <a:outerShdw blurRad="38100" dist="38100" dir="2700000" algn="tl">
                    <a:srgbClr val="C0C0C0"/>
                  </a:outerShdw>
                </a:effectLst>
              </a:rPr>
              <a:t>Funded Law</a:t>
            </a:r>
            <a:endParaRPr lang="en-US" sz="2800" u="sng" dirty="0"/>
          </a:p>
          <a:p>
            <a:pPr lvl="1">
              <a:defRPr/>
            </a:pPr>
            <a:r>
              <a:rPr lang="en-US" sz="2000" dirty="0"/>
              <a:t>USMC funds tuition, book stipend, bar prep</a:t>
            </a:r>
          </a:p>
          <a:p>
            <a:pPr lvl="1">
              <a:defRPr/>
            </a:pPr>
            <a:r>
              <a:rPr lang="en-US" sz="2000" dirty="0"/>
              <a:t>Full pay and allowances</a:t>
            </a:r>
          </a:p>
          <a:p>
            <a:pPr lvl="1">
              <a:defRPr/>
            </a:pPr>
            <a:endParaRPr lang="en-US" sz="2400" dirty="0"/>
          </a:p>
          <a:p>
            <a:pPr>
              <a:defRPr/>
            </a:pPr>
            <a:r>
              <a:rPr lang="en-US" sz="2400" b="1" u="sng" dirty="0"/>
              <a:t>Excess Leave (Law)</a:t>
            </a:r>
          </a:p>
          <a:p>
            <a:pPr lvl="1">
              <a:defRPr/>
            </a:pPr>
            <a:r>
              <a:rPr lang="en-US" sz="2000" dirty="0"/>
              <a:t>Officer funds tuition and associated costs</a:t>
            </a:r>
          </a:p>
          <a:p>
            <a:pPr lvl="1">
              <a:defRPr/>
            </a:pPr>
            <a:r>
              <a:rPr lang="en-US" sz="2000" dirty="0"/>
              <a:t>Pay and allowances on days not in class</a:t>
            </a:r>
          </a:p>
          <a:p>
            <a:pPr lvl="1">
              <a:defRPr/>
            </a:pPr>
            <a:r>
              <a:rPr lang="en-US" sz="2000" dirty="0"/>
              <a:t>Maintain all other benefits and time counts toward retirement</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B83ECDE7-4E78-4CAE-9B45-6CD5B0FB6424}" type="slidenum">
              <a:rPr lang="en-US" smtClean="0"/>
              <a:pPr>
                <a:defRPr/>
              </a:pPr>
              <a:t>27</a:t>
            </a:fld>
            <a:r>
              <a:rPr lang="en-US"/>
              <a:t> </a:t>
            </a:r>
            <a:endParaRPr lang="en-US" dirty="0"/>
          </a:p>
        </p:txBody>
      </p:sp>
    </p:spTree>
    <p:extLst>
      <p:ext uri="{BB962C8B-B14F-4D97-AF65-F5344CB8AC3E}">
        <p14:creationId xmlns:p14="http://schemas.microsoft.com/office/powerpoint/2010/main" val="145028163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a:effectLst>
                  <a:outerShdw blurRad="38100" dist="38100" dir="2700000" algn="tl">
                    <a:srgbClr val="C0C0C0"/>
                  </a:outerShdw>
                </a:effectLst>
              </a:rPr>
              <a:t>Funded Law Education Program</a:t>
            </a:r>
          </a:p>
        </p:txBody>
      </p:sp>
      <p:sp>
        <p:nvSpPr>
          <p:cNvPr id="3" name="Content Placeholder 2"/>
          <p:cNvSpPr>
            <a:spLocks noGrp="1"/>
          </p:cNvSpPr>
          <p:nvPr>
            <p:ph idx="1"/>
          </p:nvPr>
        </p:nvSpPr>
        <p:spPr/>
        <p:txBody>
          <a:bodyPr/>
          <a:lstStyle/>
          <a:p>
            <a:pPr>
              <a:defRPr/>
            </a:pPr>
            <a:r>
              <a:rPr lang="en-US" sz="2000" b="1" dirty="0">
                <a:effectLst>
                  <a:outerShdw blurRad="38100" dist="38100" dir="2700000" algn="tl">
                    <a:srgbClr val="C0C0C0"/>
                  </a:outerShdw>
                </a:effectLst>
              </a:rPr>
              <a:t>Requirements (cannot be waived)</a:t>
            </a:r>
          </a:p>
          <a:p>
            <a:pPr marL="457200" lvl="1" indent="0">
              <a:buNone/>
              <a:defRPr/>
            </a:pPr>
            <a:r>
              <a:rPr lang="en-US" sz="1000" dirty="0">
                <a:effectLst>
                  <a:outerShdw blurRad="38100" dist="38100" dir="2700000" algn="tl">
                    <a:srgbClr val="C0C0C0"/>
                  </a:outerShdw>
                </a:effectLst>
              </a:rPr>
              <a:t> </a:t>
            </a:r>
          </a:p>
          <a:p>
            <a:pPr lvl="1">
              <a:buFont typeface="Arial" panose="020B0604020202020204" pitchFamily="34" charset="0"/>
              <a:buChar char="•"/>
              <a:defRPr/>
            </a:pPr>
            <a:r>
              <a:rPr lang="en-US" sz="1800" dirty="0"/>
              <a:t>Grade of O-1 to O-3</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Minimum of 2 years but </a:t>
            </a:r>
            <a:r>
              <a:rPr lang="en-US" sz="1800" b="1" dirty="0"/>
              <a:t>not more than 6 years</a:t>
            </a:r>
            <a:r>
              <a:rPr lang="en-US" sz="1800" dirty="0"/>
              <a:t> </a:t>
            </a:r>
            <a:r>
              <a:rPr lang="en-US" sz="1800" u="sng" dirty="0"/>
              <a:t>total active duty</a:t>
            </a:r>
            <a:r>
              <a:rPr lang="en-US" sz="1800" dirty="0"/>
              <a:t> at the time law education begins</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Be able to complete 20 years commissioned service by age 55</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2 year service obligation for every year spent in the program.</a:t>
            </a:r>
          </a:p>
          <a:p>
            <a:pPr lvl="2">
              <a:defRPr/>
            </a:pPr>
            <a:endParaRPr lang="en-US" sz="1800" dirty="0"/>
          </a:p>
          <a:p>
            <a:pPr lvl="2">
              <a:defRPr/>
            </a:pPr>
            <a:endParaRPr lang="en-US" sz="1800" dirty="0"/>
          </a:p>
          <a:p>
            <a:pPr lvl="1">
              <a:buFont typeface="Wingdings" panose="05000000000000000000" pitchFamily="2" charset="2"/>
              <a:buChar char="q"/>
              <a:defRPr/>
            </a:pPr>
            <a:r>
              <a:rPr lang="en-US" sz="1800" dirty="0"/>
              <a:t>There is no time on station requirement to apply</a:t>
            </a:r>
          </a:p>
          <a:p>
            <a:pPr lvl="2">
              <a:defRPr/>
            </a:pPr>
            <a:endParaRPr lang="en-US" sz="1800" b="1" u="sng" dirty="0">
              <a:effectLst>
                <a:outerShdw blurRad="38100" dist="38100" dir="2700000" algn="tl">
                  <a:srgbClr val="C0C0C0"/>
                </a:outerShdw>
              </a:effectLst>
            </a:endParaRPr>
          </a:p>
          <a:p>
            <a:endParaRPr lang="en-US" sz="1800" dirty="0"/>
          </a:p>
        </p:txBody>
      </p:sp>
      <p:sp>
        <p:nvSpPr>
          <p:cNvPr id="4" name="Slide Number Placeholder 3"/>
          <p:cNvSpPr>
            <a:spLocks noGrp="1"/>
          </p:cNvSpPr>
          <p:nvPr>
            <p:ph type="sldNum" sz="quarter" idx="11"/>
          </p:nvPr>
        </p:nvSpPr>
        <p:spPr/>
        <p:txBody>
          <a:bodyPr/>
          <a:lstStyle/>
          <a:p>
            <a:pPr>
              <a:defRPr/>
            </a:pPr>
            <a:fld id="{B83ECDE7-4E78-4CAE-9B45-6CD5B0FB6424}" type="slidenum">
              <a:rPr lang="en-US" smtClean="0"/>
              <a:pPr>
                <a:defRPr/>
              </a:pPr>
              <a:t>28</a:t>
            </a:fld>
            <a:r>
              <a:rPr lang="en-US"/>
              <a:t> </a:t>
            </a:r>
            <a:endParaRPr lang="en-US" dirty="0"/>
          </a:p>
        </p:txBody>
      </p:sp>
    </p:spTree>
    <p:extLst>
      <p:ext uri="{BB962C8B-B14F-4D97-AF65-F5344CB8AC3E}">
        <p14:creationId xmlns:p14="http://schemas.microsoft.com/office/powerpoint/2010/main" val="27977507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sz="2800" dirty="0">
                <a:effectLst>
                  <a:outerShdw blurRad="38100" dist="38100" dir="2700000" algn="tl">
                    <a:srgbClr val="C0C0C0"/>
                  </a:outerShdw>
                </a:effectLst>
              </a:rPr>
              <a:t>Excess Leave Law Education Program</a:t>
            </a:r>
          </a:p>
        </p:txBody>
      </p:sp>
      <p:sp>
        <p:nvSpPr>
          <p:cNvPr id="3" name="Content Placeholder 2"/>
          <p:cNvSpPr>
            <a:spLocks noGrp="1"/>
          </p:cNvSpPr>
          <p:nvPr>
            <p:ph idx="1"/>
          </p:nvPr>
        </p:nvSpPr>
        <p:spPr/>
        <p:txBody>
          <a:bodyPr/>
          <a:lstStyle/>
          <a:p>
            <a:pPr>
              <a:defRPr/>
            </a:pPr>
            <a:r>
              <a:rPr lang="en-US" sz="2000" b="1" dirty="0">
                <a:effectLst>
                  <a:outerShdw blurRad="38100" dist="38100" dir="2700000" algn="tl">
                    <a:srgbClr val="C0C0C0"/>
                  </a:outerShdw>
                </a:effectLst>
              </a:rPr>
              <a:t>Requirements </a:t>
            </a:r>
          </a:p>
          <a:p>
            <a:pPr marL="457200" lvl="1" indent="0">
              <a:buNone/>
              <a:defRPr/>
            </a:pPr>
            <a:r>
              <a:rPr lang="en-US" sz="1000" dirty="0">
                <a:effectLst>
                  <a:outerShdw blurRad="38100" dist="38100" dir="2700000" algn="tl">
                    <a:srgbClr val="C0C0C0"/>
                  </a:outerShdw>
                </a:effectLst>
              </a:rPr>
              <a:t> </a:t>
            </a:r>
          </a:p>
          <a:p>
            <a:pPr lvl="1">
              <a:buFont typeface="Arial" panose="020B0604020202020204" pitchFamily="34" charset="0"/>
              <a:buChar char="•"/>
              <a:defRPr/>
            </a:pPr>
            <a:r>
              <a:rPr lang="en-US" sz="1800" dirty="0"/>
              <a:t>Grade of O-1 to O-3</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Minimum of 2 years but </a:t>
            </a:r>
            <a:r>
              <a:rPr lang="en-US" sz="1800" b="1" dirty="0"/>
              <a:t>not more than 8 years</a:t>
            </a:r>
            <a:r>
              <a:rPr lang="en-US" sz="1800" dirty="0"/>
              <a:t> </a:t>
            </a:r>
            <a:r>
              <a:rPr lang="en-US" sz="1800" u="sng" dirty="0"/>
              <a:t>total commissioned service</a:t>
            </a:r>
            <a:r>
              <a:rPr lang="en-US" sz="1800" dirty="0"/>
              <a:t> (active and reserve) at the time law education begins</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Be able to complete 20 years commissioned service by age 55</a:t>
            </a:r>
          </a:p>
          <a:p>
            <a:pPr lvl="1">
              <a:buFont typeface="Arial" panose="020B0604020202020204" pitchFamily="34" charset="0"/>
              <a:buChar char="•"/>
              <a:defRPr/>
            </a:pPr>
            <a:endParaRPr lang="en-US" sz="1000" dirty="0"/>
          </a:p>
          <a:p>
            <a:pPr lvl="1">
              <a:buFont typeface="Arial" panose="020B0604020202020204" pitchFamily="34" charset="0"/>
              <a:buChar char="•"/>
              <a:defRPr/>
            </a:pPr>
            <a:r>
              <a:rPr lang="en-US" sz="1800" dirty="0"/>
              <a:t>1 year service obligation for every year spent in the program</a:t>
            </a:r>
          </a:p>
          <a:p>
            <a:pPr lvl="2">
              <a:defRPr/>
            </a:pPr>
            <a:endParaRPr lang="en-US" sz="1800" dirty="0"/>
          </a:p>
          <a:p>
            <a:pPr lvl="2">
              <a:defRPr/>
            </a:pPr>
            <a:endParaRPr lang="en-US" sz="1800" dirty="0"/>
          </a:p>
          <a:p>
            <a:pPr lvl="1">
              <a:buFont typeface="Wingdings" panose="05000000000000000000" pitchFamily="2" charset="2"/>
              <a:buChar char="q"/>
              <a:defRPr/>
            </a:pPr>
            <a:r>
              <a:rPr lang="en-US" sz="1800" dirty="0"/>
              <a:t>There is no time on station requirement to apply</a:t>
            </a:r>
          </a:p>
          <a:p>
            <a:pPr lvl="2">
              <a:defRPr/>
            </a:pPr>
            <a:endParaRPr lang="en-US" sz="1800" b="1" u="sng" dirty="0">
              <a:effectLst>
                <a:outerShdw blurRad="38100" dist="38100" dir="2700000" algn="tl">
                  <a:srgbClr val="C0C0C0"/>
                </a:outerShdw>
              </a:effectLst>
            </a:endParaRPr>
          </a:p>
          <a:p>
            <a:endParaRPr lang="en-US" sz="1800" dirty="0"/>
          </a:p>
        </p:txBody>
      </p:sp>
      <p:sp>
        <p:nvSpPr>
          <p:cNvPr id="4" name="Slide Number Placeholder 3"/>
          <p:cNvSpPr>
            <a:spLocks noGrp="1"/>
          </p:cNvSpPr>
          <p:nvPr>
            <p:ph type="sldNum" sz="quarter" idx="11"/>
          </p:nvPr>
        </p:nvSpPr>
        <p:spPr/>
        <p:txBody>
          <a:bodyPr/>
          <a:lstStyle/>
          <a:p>
            <a:pPr>
              <a:defRPr/>
            </a:pPr>
            <a:fld id="{B83ECDE7-4E78-4CAE-9B45-6CD5B0FB6424}" type="slidenum">
              <a:rPr lang="en-US" smtClean="0"/>
              <a:pPr>
                <a:defRPr/>
              </a:pPr>
              <a:t>29</a:t>
            </a:fld>
            <a:r>
              <a:rPr lang="en-US"/>
              <a:t> </a:t>
            </a:r>
            <a:endParaRPr lang="en-US" dirty="0"/>
          </a:p>
        </p:txBody>
      </p:sp>
    </p:spTree>
    <p:extLst>
      <p:ext uri="{BB962C8B-B14F-4D97-AF65-F5344CB8AC3E}">
        <p14:creationId xmlns:p14="http://schemas.microsoft.com/office/powerpoint/2010/main" val="1305050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828800" y="228600"/>
            <a:ext cx="6400800" cy="584775"/>
          </a:xfrm>
          <a:prstGeom prst="rect">
            <a:avLst/>
          </a:prstGeom>
        </p:spPr>
        <p:txBody>
          <a:bodyPr wrap="square">
            <a:spAutoFit/>
          </a:bodyPr>
          <a:lstStyle/>
          <a:p>
            <a:pPr algn="ctr"/>
            <a:r>
              <a:rPr lang="en-US" sz="3200" b="1" dirty="0">
                <a:latin typeface="+mj-lt"/>
              </a:rPr>
              <a:t>PURPOSE (THEME)</a:t>
            </a:r>
          </a:p>
        </p:txBody>
      </p:sp>
      <p:sp>
        <p:nvSpPr>
          <p:cNvPr id="126" name="TextBox 125"/>
          <p:cNvSpPr txBox="1"/>
          <p:nvPr/>
        </p:nvSpPr>
        <p:spPr>
          <a:xfrm>
            <a:off x="533401" y="2310318"/>
            <a:ext cx="8077200" cy="2308324"/>
          </a:xfrm>
          <a:prstGeom prst="rect">
            <a:avLst/>
          </a:prstGeom>
          <a:noFill/>
          <a:ln>
            <a:noFill/>
          </a:ln>
        </p:spPr>
        <p:txBody>
          <a:bodyPr wrap="square" rtlCol="0">
            <a:spAutoFit/>
          </a:bodyPr>
          <a:lstStyle/>
          <a:p>
            <a:r>
              <a:rPr lang="en-US" sz="4000" b="1" dirty="0"/>
              <a:t>Tools for leading officers through the misconduct/promotion process.</a:t>
            </a:r>
          </a:p>
          <a:p>
            <a:endParaRPr lang="en-US" sz="2800" b="1" dirty="0"/>
          </a:p>
          <a:p>
            <a:endParaRPr lang="en-US" sz="3600" b="1" dirty="0"/>
          </a:p>
        </p:txBody>
      </p:sp>
    </p:spTree>
    <p:extLst>
      <p:ext uri="{BB962C8B-B14F-4D97-AF65-F5344CB8AC3E}">
        <p14:creationId xmlns:p14="http://schemas.microsoft.com/office/powerpoint/2010/main" val="206199400"/>
      </p:ext>
    </p:extLst>
  </p:cSld>
  <p:clrMapOvr>
    <a:masterClrMapping/>
  </p:clrMapOvr>
  <p:transition spd="slow"/>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next?</a:t>
            </a:r>
          </a:p>
        </p:txBody>
      </p:sp>
      <p:sp>
        <p:nvSpPr>
          <p:cNvPr id="3" name="Content Placeholder 2"/>
          <p:cNvSpPr>
            <a:spLocks noGrp="1"/>
          </p:cNvSpPr>
          <p:nvPr>
            <p:ph idx="1"/>
          </p:nvPr>
        </p:nvSpPr>
        <p:spPr>
          <a:xfrm>
            <a:off x="533400" y="1600200"/>
            <a:ext cx="7924800" cy="4495800"/>
          </a:xfrm>
        </p:spPr>
        <p:txBody>
          <a:bodyPr/>
          <a:lstStyle/>
          <a:p>
            <a:pPr>
              <a:buFont typeface="Wingdings" panose="05000000000000000000" pitchFamily="2" charset="2"/>
              <a:buChar char="§"/>
            </a:pPr>
            <a:endParaRPr lang="en-US" sz="1000" dirty="0"/>
          </a:p>
          <a:p>
            <a:pPr>
              <a:buFont typeface="Wingdings" panose="05000000000000000000" pitchFamily="2" charset="2"/>
              <a:buChar char="§"/>
            </a:pPr>
            <a:r>
              <a:rPr lang="en-US" sz="2800" dirty="0"/>
              <a:t>Review MCO P5800.16A (Chapter 19)</a:t>
            </a:r>
          </a:p>
          <a:p>
            <a:pPr marL="0" indent="0">
              <a:buNone/>
            </a:pPr>
            <a:endParaRPr lang="en-US" sz="2000" dirty="0"/>
          </a:p>
          <a:p>
            <a:pPr>
              <a:buFont typeface="Wingdings" panose="05000000000000000000" pitchFamily="2" charset="2"/>
              <a:buChar char="§"/>
            </a:pPr>
            <a:r>
              <a:rPr lang="en-US" sz="2800" dirty="0"/>
              <a:t>Study for and take LSAT</a:t>
            </a:r>
          </a:p>
          <a:p>
            <a:pPr>
              <a:buFont typeface="Wingdings" panose="05000000000000000000" pitchFamily="2" charset="2"/>
              <a:buChar char="§"/>
            </a:pPr>
            <a:endParaRPr lang="en-US" sz="2000" dirty="0"/>
          </a:p>
          <a:p>
            <a:pPr>
              <a:buFont typeface="Wingdings" panose="05000000000000000000" pitchFamily="2" charset="2"/>
              <a:buChar char="§"/>
            </a:pPr>
            <a:r>
              <a:rPr lang="en-US" sz="2800" dirty="0"/>
              <a:t>Apply to law schools</a:t>
            </a:r>
          </a:p>
          <a:p>
            <a:pPr>
              <a:buFont typeface="Wingdings" panose="05000000000000000000" pitchFamily="2" charset="2"/>
              <a:buChar char="§"/>
            </a:pPr>
            <a:endParaRPr lang="en-US" sz="2000" dirty="0"/>
          </a:p>
          <a:p>
            <a:pPr>
              <a:buFont typeface="Wingdings" panose="05000000000000000000" pitchFamily="2" charset="2"/>
              <a:buChar char="§"/>
            </a:pPr>
            <a:r>
              <a:rPr lang="en-US" sz="2800" dirty="0"/>
              <a:t>Watch for annual MARADMIN</a:t>
            </a:r>
          </a:p>
          <a:p>
            <a:pPr>
              <a:buFont typeface="Wingdings" panose="05000000000000000000" pitchFamily="2" charset="2"/>
              <a:buChar char="§"/>
            </a:pPr>
            <a:endParaRPr lang="en-US" sz="2000" dirty="0"/>
          </a:p>
          <a:p>
            <a:pPr>
              <a:buFont typeface="Wingdings" panose="05000000000000000000" pitchFamily="2" charset="2"/>
              <a:buChar char="§"/>
            </a:pPr>
            <a:r>
              <a:rPr lang="en-US" sz="2800" dirty="0"/>
              <a:t>Board meets during November</a:t>
            </a:r>
          </a:p>
        </p:txBody>
      </p:sp>
      <p:sp>
        <p:nvSpPr>
          <p:cNvPr id="4" name="Slide Number Placeholder 3"/>
          <p:cNvSpPr>
            <a:spLocks noGrp="1"/>
          </p:cNvSpPr>
          <p:nvPr>
            <p:ph type="sldNum" sz="quarter" idx="11"/>
          </p:nvPr>
        </p:nvSpPr>
        <p:spPr/>
        <p:txBody>
          <a:bodyPr/>
          <a:lstStyle/>
          <a:p>
            <a:pPr>
              <a:defRPr/>
            </a:pPr>
            <a:fld id="{B83ECDE7-4E78-4CAE-9B45-6CD5B0FB6424}" type="slidenum">
              <a:rPr lang="en-US" smtClean="0"/>
              <a:pPr>
                <a:defRPr/>
              </a:pPr>
              <a:t>30</a:t>
            </a:fld>
            <a:r>
              <a:rPr lang="en-US"/>
              <a:t> </a:t>
            </a:r>
            <a:endParaRPr lang="en-US" dirty="0"/>
          </a:p>
        </p:txBody>
      </p:sp>
    </p:spTree>
    <p:extLst>
      <p:ext uri="{BB962C8B-B14F-4D97-AF65-F5344CB8AC3E}">
        <p14:creationId xmlns:p14="http://schemas.microsoft.com/office/powerpoint/2010/main" val="17263075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ctrTitle"/>
          </p:nvPr>
        </p:nvSpPr>
        <p:spPr>
          <a:xfrm>
            <a:off x="685800" y="0"/>
            <a:ext cx="7772400" cy="990600"/>
          </a:xfrm>
        </p:spPr>
        <p:txBody>
          <a:bodyPr>
            <a:normAutofit/>
          </a:bodyPr>
          <a:lstStyle/>
          <a:p>
            <a:r>
              <a:rPr lang="en-US" sz="4000" b="1" dirty="0"/>
              <a:t>Questions?</a:t>
            </a:r>
          </a:p>
        </p:txBody>
      </p:sp>
      <p:pic>
        <p:nvPicPr>
          <p:cNvPr id="19463" name="Picture 7" descr="suribachi"/>
          <p:cNvPicPr>
            <a:picLocks noGrp="1" noChangeAspect="1" noChangeArrowheads="1"/>
          </p:cNvPicPr>
          <p:nvPr>
            <p:ph type="subTitle" idx="1"/>
          </p:nvPr>
        </p:nvPicPr>
        <p:blipFill>
          <a:blip r:embed="rId3" cstate="print"/>
          <a:srcRect/>
          <a:stretch>
            <a:fillRect/>
          </a:stretch>
        </p:blipFill>
        <p:spPr>
          <a:xfrm>
            <a:off x="1752600" y="1371600"/>
            <a:ext cx="5618163" cy="4521744"/>
          </a:xfrm>
          <a:noFill/>
          <a:ln/>
        </p:spPr>
      </p:pic>
    </p:spTree>
    <p:extLst>
      <p:ext uri="{BB962C8B-B14F-4D97-AF65-F5344CB8AC3E}">
        <p14:creationId xmlns:p14="http://schemas.microsoft.com/office/powerpoint/2010/main" val="16710897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828800" y="228600"/>
            <a:ext cx="6400800" cy="707886"/>
          </a:xfrm>
          <a:prstGeom prst="rect">
            <a:avLst/>
          </a:prstGeom>
        </p:spPr>
        <p:txBody>
          <a:bodyPr wrap="square">
            <a:spAutoFit/>
          </a:bodyPr>
          <a:lstStyle/>
          <a:p>
            <a:pPr algn="ctr"/>
            <a:r>
              <a:rPr lang="en-US" sz="4000" b="1" dirty="0">
                <a:latin typeface="+mj-lt"/>
              </a:rPr>
              <a:t>Officer Misconduct</a:t>
            </a:r>
          </a:p>
        </p:txBody>
      </p:sp>
      <p:sp>
        <p:nvSpPr>
          <p:cNvPr id="126" name="TextBox 125"/>
          <p:cNvSpPr txBox="1"/>
          <p:nvPr/>
        </p:nvSpPr>
        <p:spPr>
          <a:xfrm>
            <a:off x="762000" y="1504208"/>
            <a:ext cx="7620000" cy="3847207"/>
          </a:xfrm>
          <a:prstGeom prst="rect">
            <a:avLst/>
          </a:prstGeom>
          <a:noFill/>
          <a:ln>
            <a:noFill/>
          </a:ln>
        </p:spPr>
        <p:txBody>
          <a:bodyPr wrap="square" rtlCol="0">
            <a:spAutoFit/>
          </a:bodyPr>
          <a:lstStyle/>
          <a:p>
            <a:r>
              <a:rPr lang="en-US" sz="2800" b="1" dirty="0"/>
              <a:t>Why do we track officer misconduct cases?  </a:t>
            </a:r>
          </a:p>
          <a:p>
            <a:pPr algn="ctr"/>
            <a:endParaRPr lang="en-US" sz="3200" b="1" dirty="0"/>
          </a:p>
          <a:p>
            <a:r>
              <a:rPr lang="en-US" sz="2400" b="1" dirty="0"/>
              <a:t>To ensure:</a:t>
            </a:r>
          </a:p>
          <a:p>
            <a:endParaRPr lang="en-US" sz="1200" b="1" dirty="0"/>
          </a:p>
          <a:p>
            <a:pPr marL="742950" lvl="1" indent="-285750">
              <a:buFont typeface="Arial" panose="020B0604020202020204" pitchFamily="34" charset="0"/>
              <a:buChar char="•"/>
            </a:pPr>
            <a:r>
              <a:rPr lang="en-US" sz="2400" b="1" dirty="0"/>
              <a:t>Consistent case disposition and treatment of officers across the Marine Corps</a:t>
            </a:r>
          </a:p>
          <a:p>
            <a:pPr marL="742950" lvl="1" indent="-285750">
              <a:buFont typeface="Arial" panose="020B0604020202020204" pitchFamily="34" charset="0"/>
              <a:buChar char="•"/>
            </a:pPr>
            <a:endParaRPr lang="en-US" sz="1200" b="1" dirty="0"/>
          </a:p>
          <a:p>
            <a:pPr marL="742950" lvl="1" indent="-285750">
              <a:buFont typeface="Arial" panose="020B0604020202020204" pitchFamily="34" charset="0"/>
              <a:buChar char="•"/>
            </a:pPr>
            <a:r>
              <a:rPr lang="en-US" sz="2400" b="1" dirty="0"/>
              <a:t>Accountability</a:t>
            </a:r>
          </a:p>
          <a:p>
            <a:pPr marL="285750" indent="-285750">
              <a:buFont typeface="Arial" panose="020B0604020202020204" pitchFamily="34" charset="0"/>
              <a:buChar char="•"/>
            </a:pPr>
            <a:endParaRPr lang="en-US" sz="1200" b="1" dirty="0"/>
          </a:p>
          <a:p>
            <a:pPr marL="742950" lvl="1" indent="-285750">
              <a:buFont typeface="Arial" panose="020B0604020202020204" pitchFamily="34" charset="0"/>
              <a:buChar char="•"/>
            </a:pPr>
            <a:r>
              <a:rPr lang="en-US" sz="2400" b="1" dirty="0"/>
              <a:t>Retention and Promotion of “fully qualified”</a:t>
            </a:r>
          </a:p>
          <a:p>
            <a:pPr marL="342900" indent="-342900">
              <a:buFont typeface="Arial" panose="020B0604020202020204" pitchFamily="34" charset="0"/>
              <a:buChar char="•"/>
            </a:pPr>
            <a:endParaRPr lang="en-US" sz="2800" b="1" dirty="0"/>
          </a:p>
        </p:txBody>
      </p:sp>
    </p:spTree>
    <p:extLst>
      <p:ext uri="{BB962C8B-B14F-4D97-AF65-F5344CB8AC3E}">
        <p14:creationId xmlns:p14="http://schemas.microsoft.com/office/powerpoint/2010/main" val="552637395"/>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76400" y="228600"/>
            <a:ext cx="6629400" cy="707886"/>
          </a:xfrm>
          <a:prstGeom prst="rect">
            <a:avLst/>
          </a:prstGeom>
          <a:noFill/>
        </p:spPr>
        <p:txBody>
          <a:bodyPr wrap="square" rtlCol="0">
            <a:spAutoFit/>
          </a:bodyPr>
          <a:lstStyle/>
          <a:p>
            <a:pPr algn="ctr"/>
            <a:r>
              <a:rPr lang="en-US" sz="4000" dirty="0"/>
              <a:t>What Gets Reported?</a:t>
            </a:r>
          </a:p>
        </p:txBody>
      </p:sp>
      <p:sp>
        <p:nvSpPr>
          <p:cNvPr id="3" name="TextBox 2"/>
          <p:cNvSpPr txBox="1"/>
          <p:nvPr/>
        </p:nvSpPr>
        <p:spPr>
          <a:xfrm>
            <a:off x="457200" y="1524000"/>
            <a:ext cx="8229600" cy="5693866"/>
          </a:xfrm>
          <a:prstGeom prst="rect">
            <a:avLst/>
          </a:prstGeom>
          <a:noFill/>
        </p:spPr>
        <p:txBody>
          <a:bodyPr wrap="square" rtlCol="0">
            <a:spAutoFit/>
          </a:bodyPr>
          <a:lstStyle/>
          <a:p>
            <a:r>
              <a:rPr lang="en-US" sz="2800" dirty="0"/>
              <a:t>Allegations that an officer committed misconduct for which NJP, court-martial, civilian prosecution, or a separation recommendation is </a:t>
            </a:r>
            <a:r>
              <a:rPr lang="en-US" sz="2800" b="1" u="sng" dirty="0">
                <a:solidFill>
                  <a:srgbClr val="FF0000"/>
                </a:solidFill>
              </a:rPr>
              <a:t>possible</a:t>
            </a:r>
            <a:r>
              <a:rPr lang="en-US" sz="2800" dirty="0"/>
              <a:t> . . . </a:t>
            </a:r>
          </a:p>
          <a:p>
            <a:endParaRPr lang="en-US" sz="2800" dirty="0"/>
          </a:p>
          <a:p>
            <a:r>
              <a:rPr lang="en-US" sz="2800" dirty="0"/>
              <a:t>Not speeding tickets, but:</a:t>
            </a:r>
          </a:p>
          <a:p>
            <a:endParaRPr lang="en-US" sz="1000" dirty="0"/>
          </a:p>
          <a:p>
            <a:pPr marL="457200" indent="-457200">
              <a:buFont typeface="Arial" panose="020B0604020202020204" pitchFamily="34" charset="0"/>
              <a:buChar char="•"/>
            </a:pPr>
            <a:r>
              <a:rPr lang="en-US" sz="2800" dirty="0"/>
              <a:t>DUI, or arrest by civilian law enforcement;</a:t>
            </a:r>
          </a:p>
          <a:p>
            <a:pPr marL="457200" indent="-457200">
              <a:buFont typeface="Arial" panose="020B0604020202020204" pitchFamily="34" charset="0"/>
              <a:buChar char="•"/>
            </a:pPr>
            <a:r>
              <a:rPr lang="en-US" sz="2800" dirty="0"/>
              <a:t>Orders violations or dereliction of duty;</a:t>
            </a:r>
          </a:p>
          <a:p>
            <a:pPr marL="457200" indent="-457200">
              <a:buFont typeface="Arial" panose="020B0604020202020204" pitchFamily="34" charset="0"/>
              <a:buChar char="•"/>
            </a:pPr>
            <a:r>
              <a:rPr lang="en-US" sz="2800" dirty="0"/>
              <a:t>Hazing;</a:t>
            </a:r>
          </a:p>
          <a:p>
            <a:pPr marL="457200" indent="-457200">
              <a:buFont typeface="Arial" panose="020B0604020202020204" pitchFamily="34" charset="0"/>
              <a:buChar char="•"/>
            </a:pPr>
            <a:r>
              <a:rPr lang="en-US" sz="2800" dirty="0"/>
              <a:t>Sexual harassment;</a:t>
            </a:r>
          </a:p>
          <a:p>
            <a:pPr marL="457200" indent="-457200">
              <a:buFont typeface="Arial" panose="020B0604020202020204" pitchFamily="34" charset="0"/>
              <a:buChar char="•"/>
            </a:pPr>
            <a:r>
              <a:rPr lang="en-US" sz="2800" dirty="0"/>
              <a:t>... Up to and including sex assault or murder</a:t>
            </a:r>
          </a:p>
          <a:p>
            <a:endParaRPr lang="en-US" sz="2800" dirty="0"/>
          </a:p>
          <a:p>
            <a:endParaRPr lang="en-US" sz="2800" dirty="0"/>
          </a:p>
          <a:p>
            <a:endParaRPr lang="en-US" dirty="0"/>
          </a:p>
        </p:txBody>
      </p:sp>
    </p:spTree>
    <p:extLst>
      <p:ext uri="{BB962C8B-B14F-4D97-AF65-F5344CB8AC3E}">
        <p14:creationId xmlns:p14="http://schemas.microsoft.com/office/powerpoint/2010/main" val="5519506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600200" y="228600"/>
            <a:ext cx="6781800" cy="646331"/>
          </a:xfrm>
          <a:prstGeom prst="rect">
            <a:avLst/>
          </a:prstGeom>
          <a:noFill/>
        </p:spPr>
        <p:txBody>
          <a:bodyPr wrap="square" rtlCol="0">
            <a:spAutoFit/>
          </a:bodyPr>
          <a:lstStyle/>
          <a:p>
            <a:r>
              <a:rPr lang="en-US" sz="3600" dirty="0"/>
              <a:t>Who Makes the Report and When?</a:t>
            </a:r>
          </a:p>
        </p:txBody>
      </p:sp>
      <p:sp>
        <p:nvSpPr>
          <p:cNvPr id="3" name="TextBox 2"/>
          <p:cNvSpPr txBox="1"/>
          <p:nvPr/>
        </p:nvSpPr>
        <p:spPr>
          <a:xfrm>
            <a:off x="381000" y="1447800"/>
            <a:ext cx="8534400" cy="5724644"/>
          </a:xfrm>
          <a:prstGeom prst="rect">
            <a:avLst/>
          </a:prstGeom>
          <a:noFill/>
        </p:spPr>
        <p:txBody>
          <a:bodyPr wrap="square" rtlCol="0">
            <a:spAutoFit/>
          </a:bodyPr>
          <a:lstStyle/>
          <a:p>
            <a:pPr marL="457200" indent="-457200">
              <a:buFont typeface="Arial" panose="020B0604020202020204" pitchFamily="34" charset="0"/>
              <a:buChar char="•"/>
            </a:pPr>
            <a:r>
              <a:rPr lang="en-US" sz="3200" dirty="0"/>
              <a:t>Unit COs and Law Enforcement push info to SJA</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Commanding Generals, via SJAs, report to CMC immediately upon receipt of credible report of misconduct</a:t>
            </a:r>
          </a:p>
          <a:p>
            <a:pPr marL="457200" indent="-457200">
              <a:buFont typeface="Arial" panose="020B0604020202020204" pitchFamily="34" charset="0"/>
              <a:buChar char="•"/>
            </a:pPr>
            <a:endParaRPr lang="en-US" sz="3200" dirty="0"/>
          </a:p>
          <a:p>
            <a:pPr marL="457200" indent="-457200">
              <a:buFont typeface="Arial" panose="020B0604020202020204" pitchFamily="34" charset="0"/>
              <a:buChar char="•"/>
            </a:pPr>
            <a:r>
              <a:rPr lang="en-US" sz="3200" dirty="0"/>
              <a:t>Officer Disciplinary Notebook (ODN)</a:t>
            </a:r>
          </a:p>
          <a:p>
            <a:pPr marL="457200" indent="-457200">
              <a:buFont typeface="Arial" panose="020B0604020202020204" pitchFamily="34" charset="0"/>
              <a:buChar char="•"/>
            </a:pPr>
            <a:endParaRPr lang="en-US" sz="800" dirty="0"/>
          </a:p>
          <a:p>
            <a:pPr marL="914400" lvl="1" indent="-457200">
              <a:buFont typeface="Wingdings" panose="05000000000000000000" pitchFamily="2" charset="2"/>
              <a:buChar char="Ø"/>
            </a:pPr>
            <a:r>
              <a:rPr lang="en-US" sz="2800" dirty="0"/>
              <a:t>Officer legal/promotion hold</a:t>
            </a:r>
          </a:p>
          <a:p>
            <a:pPr marL="914400" lvl="1" indent="-457200">
              <a:buFont typeface="Courier New" panose="02070309020205020404" pitchFamily="49" charset="0"/>
              <a:buChar char="o"/>
            </a:pPr>
            <a:endParaRPr lang="en-US" sz="2800" dirty="0"/>
          </a:p>
          <a:p>
            <a:pPr marL="457200" indent="-457200">
              <a:buFont typeface="Arial" panose="020B0604020202020204" pitchFamily="34" charset="0"/>
              <a:buChar char="•"/>
            </a:pPr>
            <a:r>
              <a:rPr lang="en-US" sz="2800" dirty="0"/>
              <a:t>GO’s handle officer misconduct cases</a:t>
            </a:r>
          </a:p>
          <a:p>
            <a:pPr marL="457200" indent="-457200">
              <a:buFont typeface="Arial" panose="020B0604020202020204" pitchFamily="34" charset="0"/>
              <a:buChar char="•"/>
            </a:pPr>
            <a:endParaRPr lang="en-US" sz="3200" dirty="0"/>
          </a:p>
          <a:p>
            <a:endParaRPr lang="en-US" dirty="0"/>
          </a:p>
        </p:txBody>
      </p:sp>
    </p:spTree>
    <p:extLst>
      <p:ext uri="{BB962C8B-B14F-4D97-AF65-F5344CB8AC3E}">
        <p14:creationId xmlns:p14="http://schemas.microsoft.com/office/powerpoint/2010/main" val="2993361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Rectangle 11"/>
          <p:cNvSpPr/>
          <p:nvPr/>
        </p:nvSpPr>
        <p:spPr>
          <a:xfrm>
            <a:off x="1295400" y="228600"/>
            <a:ext cx="7467600" cy="707886"/>
          </a:xfrm>
          <a:prstGeom prst="rect">
            <a:avLst/>
          </a:prstGeom>
        </p:spPr>
        <p:txBody>
          <a:bodyPr wrap="square">
            <a:spAutoFit/>
          </a:bodyPr>
          <a:lstStyle/>
          <a:p>
            <a:pPr algn="ctr"/>
            <a:r>
              <a:rPr lang="en-US" sz="4000" b="1" dirty="0">
                <a:latin typeface="+mj-lt"/>
              </a:rPr>
              <a:t>Officer Misconduct Repercussions</a:t>
            </a:r>
          </a:p>
        </p:txBody>
      </p:sp>
      <p:sp>
        <p:nvSpPr>
          <p:cNvPr id="126" name="TextBox 125"/>
          <p:cNvSpPr txBox="1"/>
          <p:nvPr/>
        </p:nvSpPr>
        <p:spPr>
          <a:xfrm>
            <a:off x="1143000" y="1225689"/>
            <a:ext cx="7696200" cy="5262979"/>
          </a:xfrm>
          <a:prstGeom prst="rect">
            <a:avLst/>
          </a:prstGeom>
          <a:noFill/>
          <a:ln>
            <a:noFill/>
          </a:ln>
        </p:spPr>
        <p:txBody>
          <a:bodyPr wrap="square" rtlCol="0">
            <a:spAutoFit/>
          </a:bodyPr>
          <a:lstStyle/>
          <a:p>
            <a:pPr marL="342900" indent="-342900">
              <a:buFont typeface="Arial" panose="020B0604020202020204" pitchFamily="34" charset="0"/>
              <a:buChar char="•"/>
            </a:pPr>
            <a:r>
              <a:rPr lang="en-US" sz="2800" b="1" dirty="0"/>
              <a:t>Promotions</a:t>
            </a:r>
          </a:p>
          <a:p>
            <a:pPr marL="342900" indent="-342900">
              <a:buFont typeface="Arial" panose="020B0604020202020204" pitchFamily="34" charset="0"/>
              <a:buChar char="•"/>
            </a:pPr>
            <a:endParaRPr lang="en-US" sz="800" b="1" dirty="0"/>
          </a:p>
          <a:p>
            <a:pPr marL="342900" indent="-342900">
              <a:buFont typeface="Arial" panose="020B0604020202020204" pitchFamily="34" charset="0"/>
              <a:buChar char="•"/>
            </a:pPr>
            <a:r>
              <a:rPr lang="en-US" sz="2800" b="1" dirty="0"/>
              <a:t>Career Designation</a:t>
            </a:r>
          </a:p>
          <a:p>
            <a:endParaRPr lang="en-US" sz="800" b="1" dirty="0"/>
          </a:p>
          <a:p>
            <a:pPr marL="342900" indent="-342900">
              <a:buFont typeface="Arial" panose="020B0604020202020204" pitchFamily="34" charset="0"/>
              <a:buChar char="•"/>
            </a:pPr>
            <a:r>
              <a:rPr lang="en-US" sz="2800" b="1" dirty="0"/>
              <a:t>School / Command assignments</a:t>
            </a:r>
          </a:p>
          <a:p>
            <a:endParaRPr lang="en-US" sz="800" b="1" dirty="0"/>
          </a:p>
          <a:p>
            <a:pPr marL="342900" indent="-342900">
              <a:buFont typeface="Arial" panose="020B0604020202020204" pitchFamily="34" charset="0"/>
              <a:buChar char="•"/>
            </a:pPr>
            <a:r>
              <a:rPr lang="en-US" sz="2800" b="1" dirty="0"/>
              <a:t>PCS / </a:t>
            </a:r>
            <a:r>
              <a:rPr lang="en-US" sz="2800" b="1" dirty="0" err="1"/>
              <a:t>PCA</a:t>
            </a:r>
            <a:r>
              <a:rPr lang="en-US" sz="2800" b="1" dirty="0"/>
              <a:t> moves</a:t>
            </a:r>
          </a:p>
          <a:p>
            <a:pPr marL="342900" indent="-342900">
              <a:buFont typeface="Arial" panose="020B0604020202020204" pitchFamily="34" charset="0"/>
              <a:buChar char="•"/>
            </a:pPr>
            <a:endParaRPr lang="en-US" sz="800" b="1" dirty="0"/>
          </a:p>
          <a:p>
            <a:pPr marL="342900" indent="-342900">
              <a:buFont typeface="Arial" panose="020B0604020202020204" pitchFamily="34" charset="0"/>
              <a:buChar char="•"/>
            </a:pPr>
            <a:r>
              <a:rPr lang="en-US" sz="2800" b="1" dirty="0"/>
              <a:t>Deployments</a:t>
            </a:r>
          </a:p>
          <a:p>
            <a:endParaRPr lang="en-US" sz="800" b="1" dirty="0"/>
          </a:p>
          <a:p>
            <a:pPr marL="342900" indent="-342900">
              <a:buFont typeface="Arial" panose="020B0604020202020204" pitchFamily="34" charset="0"/>
              <a:buChar char="•"/>
            </a:pPr>
            <a:r>
              <a:rPr lang="en-US" sz="2800" b="1" dirty="0" err="1"/>
              <a:t>EAS</a:t>
            </a:r>
            <a:r>
              <a:rPr lang="en-US" sz="2800" b="1" dirty="0"/>
              <a:t> dates </a:t>
            </a:r>
          </a:p>
          <a:p>
            <a:endParaRPr lang="en-US" sz="800" b="1" dirty="0"/>
          </a:p>
          <a:p>
            <a:pPr marL="342900" indent="-342900">
              <a:buFont typeface="Arial" panose="020B0604020202020204" pitchFamily="34" charset="0"/>
              <a:buChar char="•"/>
            </a:pPr>
            <a:r>
              <a:rPr lang="en-US" sz="2800" b="1" dirty="0"/>
              <a:t>Retirement dates</a:t>
            </a:r>
          </a:p>
          <a:p>
            <a:endParaRPr lang="en-US" sz="800" b="1" dirty="0"/>
          </a:p>
          <a:p>
            <a:pPr marL="342900" indent="-342900">
              <a:buFont typeface="Arial" panose="020B0604020202020204" pitchFamily="34" charset="0"/>
              <a:buChar char="•"/>
            </a:pPr>
            <a:r>
              <a:rPr lang="en-US" sz="2800" b="1" dirty="0"/>
              <a:t>Advanced Education Assistance repayment</a:t>
            </a:r>
          </a:p>
          <a:p>
            <a:endParaRPr lang="en-US" sz="800" b="1" dirty="0"/>
          </a:p>
          <a:p>
            <a:pPr marL="342900" indent="-342900">
              <a:buFont typeface="Arial" panose="020B0604020202020204" pitchFamily="34" charset="0"/>
              <a:buChar char="•"/>
            </a:pPr>
            <a:r>
              <a:rPr lang="en-US" sz="2800" b="1" dirty="0"/>
              <a:t>Ability to obtain Reserve commission </a:t>
            </a:r>
          </a:p>
          <a:p>
            <a:pPr marL="342900" indent="-342900">
              <a:buFont typeface="Arial" panose="020B0604020202020204" pitchFamily="34" charset="0"/>
              <a:buChar char="•"/>
            </a:pPr>
            <a:endParaRPr lang="en-US" sz="2000" b="1" dirty="0"/>
          </a:p>
        </p:txBody>
      </p:sp>
    </p:spTree>
    <p:extLst>
      <p:ext uri="{BB962C8B-B14F-4D97-AF65-F5344CB8AC3E}">
        <p14:creationId xmlns:p14="http://schemas.microsoft.com/office/powerpoint/2010/main" val="2626068962"/>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861951" y="0"/>
            <a:ext cx="8282049"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2800" b="1" dirty="0">
                <a:latin typeface="+mj-lt"/>
              </a:rPr>
              <a:t>Opened Officer Misconduct – Substantiated Cases </a:t>
            </a:r>
          </a:p>
          <a:p>
            <a:pPr lvl="0" algn="ctr"/>
            <a:r>
              <a:rPr kumimoji="0" lang="en-US" b="1" u="none" strike="noStrike" kern="1200" cap="none" spc="0" normalizeH="0" baseline="0" noProof="0" dirty="0">
                <a:ln>
                  <a:noFill/>
                </a:ln>
                <a:solidFill>
                  <a:schemeClr val="tx1"/>
                </a:solidFill>
                <a:effectLst/>
                <a:uLnTx/>
                <a:uFillTx/>
                <a:latin typeface="+mj-lt"/>
                <a:ea typeface="+mj-ea"/>
                <a:cs typeface="+mj-cs"/>
              </a:rPr>
              <a:t>(As</a:t>
            </a:r>
            <a:r>
              <a:rPr kumimoji="0" lang="en-US" b="1" u="none" strike="noStrike" kern="1200" cap="none" spc="0" normalizeH="0" noProof="0" dirty="0">
                <a:ln>
                  <a:noFill/>
                </a:ln>
                <a:solidFill>
                  <a:schemeClr val="tx1"/>
                </a:solidFill>
                <a:effectLst/>
                <a:uLnTx/>
                <a:uFillTx/>
                <a:latin typeface="+mj-lt"/>
                <a:ea typeface="+mj-ea"/>
                <a:cs typeface="+mj-cs"/>
              </a:rPr>
              <a:t> Percentage of Total Officer Corps)</a:t>
            </a:r>
            <a:endParaRPr kumimoji="0" lang="en-US" b="1" u="none" strike="noStrike" kern="1200" cap="none" spc="0" normalizeH="0" baseline="0" noProof="0" dirty="0">
              <a:ln>
                <a:noFill/>
              </a:ln>
              <a:solidFill>
                <a:schemeClr val="tx1"/>
              </a:solidFill>
              <a:effectLst/>
              <a:uLnTx/>
              <a:uFillTx/>
              <a:latin typeface="+mj-lt"/>
              <a:ea typeface="+mj-ea"/>
              <a:cs typeface="+mj-cs"/>
            </a:endParaRPr>
          </a:p>
        </p:txBody>
      </p:sp>
      <p:sp>
        <p:nvSpPr>
          <p:cNvPr id="2" name="TextBox 1"/>
          <p:cNvSpPr txBox="1"/>
          <p:nvPr/>
        </p:nvSpPr>
        <p:spPr>
          <a:xfrm>
            <a:off x="396833" y="1787742"/>
            <a:ext cx="8153400" cy="3046988"/>
          </a:xfrm>
          <a:prstGeom prst="rect">
            <a:avLst/>
          </a:prstGeom>
          <a:noFill/>
        </p:spPr>
        <p:txBody>
          <a:bodyPr wrap="square" rtlCol="0">
            <a:spAutoFit/>
          </a:bodyPr>
          <a:lstStyle/>
          <a:p>
            <a:pPr algn="ctr"/>
            <a:r>
              <a:rPr lang="en-US" sz="4800" b="1" dirty="0"/>
              <a:t>Over the last 10 years, USMC officers on the </a:t>
            </a:r>
            <a:r>
              <a:rPr lang="en-US" sz="4800" b="1" dirty="0" err="1"/>
              <a:t>ODN</a:t>
            </a:r>
            <a:r>
              <a:rPr lang="en-US" sz="4800" b="1" dirty="0"/>
              <a:t> comprised an average of 0.64% of the entire USMC officer corps.</a:t>
            </a:r>
          </a:p>
        </p:txBody>
      </p:sp>
    </p:spTree>
    <p:extLst>
      <p:ext uri="{BB962C8B-B14F-4D97-AF65-F5344CB8AC3E}">
        <p14:creationId xmlns:p14="http://schemas.microsoft.com/office/powerpoint/2010/main" val="122383126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381000" y="19369"/>
            <a:ext cx="8686800" cy="971231"/>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lgn="ctr"/>
            <a:r>
              <a:rPr lang="en-US" sz="2800" b="1" dirty="0">
                <a:latin typeface="+mj-lt"/>
              </a:rPr>
              <a:t>Opened Officer Misconduct Cases by Type</a:t>
            </a:r>
          </a:p>
          <a:p>
            <a:pPr lvl="0" algn="ctr"/>
            <a:r>
              <a:rPr kumimoji="0" lang="en-US" b="1" u="none" strike="noStrike" kern="1200" cap="none" spc="0" normalizeH="0" baseline="0" noProof="0" dirty="0">
                <a:ln>
                  <a:noFill/>
                </a:ln>
                <a:solidFill>
                  <a:schemeClr val="tx1"/>
                </a:solidFill>
                <a:effectLst/>
                <a:uLnTx/>
                <a:uFillTx/>
                <a:latin typeface="+mj-lt"/>
                <a:ea typeface="+mj-ea"/>
                <a:cs typeface="+mj-cs"/>
              </a:rPr>
              <a:t>(1 Jan 05  -  1 Jul 17)</a:t>
            </a:r>
          </a:p>
        </p:txBody>
      </p:sp>
      <p:graphicFrame>
        <p:nvGraphicFramePr>
          <p:cNvPr id="4" name="Object 2"/>
          <p:cNvGraphicFramePr>
            <a:graphicFrameLocks/>
          </p:cNvGraphicFramePr>
          <p:nvPr>
            <p:extLst>
              <p:ext uri="{D42A27DB-BD31-4B8C-83A1-F6EECF244321}">
                <p14:modId xmlns:p14="http://schemas.microsoft.com/office/powerpoint/2010/main" val="2438971340"/>
              </p:ext>
            </p:extLst>
          </p:nvPr>
        </p:nvGraphicFramePr>
        <p:xfrm>
          <a:off x="-3429000" y="1201057"/>
          <a:ext cx="12344400" cy="56388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5604438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38100" cap="flat" cmpd="sng" algn="ctr">
          <a:solidFill>
            <a:schemeClr val="tx1"/>
          </a:solidFill>
          <a:prstDash val="solid"/>
          <a:round/>
          <a:headEnd type="none" w="med" len="med"/>
          <a:tailEnd type="none" w="med" len="med"/>
        </a:ln>
        <a:effectLst/>
      </a:spPr>
      <a:bodyPr anchor="ctr"/>
      <a:lstStyle>
        <a:defPPr algn="ctr" eaLnBrk="0" hangingPunct="0">
          <a:defRPr/>
        </a:defPPr>
      </a:lstStyle>
    </a:spDef>
  </a:objectDefaults>
  <a:extraClrSchemeLst/>
</a:theme>
</file>

<file path=ppt/theme/theme2.xml><?xml version="1.0" encoding="utf-8"?>
<a:theme xmlns:a="http://schemas.openxmlformats.org/drawingml/2006/main" name="M&amp;RA TEMPLATEl">
  <a:themeElements>
    <a:clrScheme name="M&amp;RA TEMPLATE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M&amp;RA TEMPLAT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12700" cap="flat" cmpd="sng" algn="ctr">
          <a:solidFill>
            <a:schemeClr val="tx1"/>
          </a:solid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M&amp;RA TEMPLATEl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M&amp;RA TEMPLATEl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M&amp;RA TEMPLATEl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M&amp;RA TEMPLATEl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M&amp;RA TEMPLATEl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M&amp;RA TEMPLATEl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M&amp;RA TEMPLATEl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67F3F16BEC71E444B2B3BFFA8662A3DE" ma:contentTypeVersion="0" ma:contentTypeDescription="Create a new document." ma:contentTypeScope="" ma:versionID="39aad6e2aa2625b176aaeb204b115fce">
  <xsd:schema xmlns:xsd="http://www.w3.org/2001/XMLSchema" xmlns:p="http://schemas.microsoft.com/office/2006/metadata/properties" targetNamespace="http://schemas.microsoft.com/office/2006/metadata/properties" ma:root="true" ma:fieldsID="4aeb20c0e3442673af7ee10786458764">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Props1.xml><?xml version="1.0" encoding="utf-8"?>
<ds:datastoreItem xmlns:ds="http://schemas.openxmlformats.org/officeDocument/2006/customXml" ds:itemID="{45AED4B0-469D-40D8-AAE1-D775DD0EC7BD}">
  <ds:schemaRefs>
    <ds:schemaRef ds:uri="http://purl.org/dc/elements/1.1/"/>
    <ds:schemaRef ds:uri="http://schemas.microsoft.com/office/2006/metadata/properties"/>
    <ds:schemaRef ds:uri="http://purl.org/dc/terms/"/>
    <ds:schemaRef ds:uri="http://schemas.openxmlformats.org/package/2006/metadata/core-properties"/>
    <ds:schemaRef ds:uri="http://purl.org/dc/dcmitype/"/>
    <ds:schemaRef ds:uri="http://schemas.microsoft.com/office/2006/documentManagement/types"/>
    <ds:schemaRef ds:uri="http://www.w3.org/XML/1998/namespace"/>
  </ds:schemaRefs>
</ds:datastoreItem>
</file>

<file path=customXml/itemProps2.xml><?xml version="1.0" encoding="utf-8"?>
<ds:datastoreItem xmlns:ds="http://schemas.openxmlformats.org/officeDocument/2006/customXml" ds:itemID="{C53E7FA0-5C0F-4432-B28F-FD4C6C339031}">
  <ds:schemaRefs>
    <ds:schemaRef ds:uri="http://schemas.microsoft.com/sharepoint/v3/contenttype/forms"/>
  </ds:schemaRefs>
</ds:datastoreItem>
</file>

<file path=customXml/itemProps3.xml><?xml version="1.0" encoding="utf-8"?>
<ds:datastoreItem xmlns:ds="http://schemas.openxmlformats.org/officeDocument/2006/customXml" ds:itemID="{020038BD-85FA-4806-B7D2-3222C0F11BA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docProps/app.xml><?xml version="1.0" encoding="utf-8"?>
<Properties xmlns="http://schemas.openxmlformats.org/officeDocument/2006/extended-properties" xmlns:vt="http://schemas.openxmlformats.org/officeDocument/2006/docPropsVTypes">
  <TotalTime>7315</TotalTime>
  <Words>2427</Words>
  <Application>Microsoft Office PowerPoint</Application>
  <PresentationFormat>On-screen Show (4:3)</PresentationFormat>
  <Paragraphs>482</Paragraphs>
  <Slides>31</Slides>
  <Notes>28</Notes>
  <HiddenSlides>0</HiddenSlides>
  <MMClips>0</MMClips>
  <ScaleCrop>false</ScaleCrop>
  <HeadingPairs>
    <vt:vector size="8" baseType="variant">
      <vt:variant>
        <vt:lpstr>Fonts Used</vt:lpstr>
      </vt:variant>
      <vt:variant>
        <vt:i4>5</vt:i4>
      </vt:variant>
      <vt:variant>
        <vt:lpstr>Theme</vt:lpstr>
      </vt:variant>
      <vt:variant>
        <vt:i4>2</vt:i4>
      </vt:variant>
      <vt:variant>
        <vt:lpstr>Embedded OLE Servers</vt:lpstr>
      </vt:variant>
      <vt:variant>
        <vt:i4>1</vt:i4>
      </vt:variant>
      <vt:variant>
        <vt:lpstr>Slide Titles</vt:lpstr>
      </vt:variant>
      <vt:variant>
        <vt:i4>31</vt:i4>
      </vt:variant>
    </vt:vector>
  </HeadingPairs>
  <TitlesOfParts>
    <vt:vector size="39" baseType="lpstr">
      <vt:lpstr>Arial</vt:lpstr>
      <vt:lpstr>Calibri</vt:lpstr>
      <vt:lpstr>Courier New</vt:lpstr>
      <vt:lpstr>Times New Roman</vt:lpstr>
      <vt:lpstr>Wingdings</vt:lpstr>
      <vt:lpstr>Office Theme</vt:lpstr>
      <vt:lpstr>M&amp;RA TEMPLATEl</vt:lpstr>
      <vt:lpstr>Chart</vt:lpstr>
      <vt:lpstr>NNOA Conference  July 2017</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Life of an Officer Misconduct Case</vt:lpstr>
      <vt:lpstr>PowerPoint Presentation</vt:lpstr>
      <vt:lpstr>Active Marine Officer Misconduct Cases:  Where They Are in the Process as of 31 May 17 220 Active Duty/Reserve</vt:lpstr>
      <vt:lpstr>PowerPoint Presentation</vt:lpstr>
      <vt:lpstr>PowerPoint Presentation</vt:lpstr>
      <vt:lpstr>PowerPoint Presentation</vt:lpstr>
      <vt:lpstr>Promotion Delays and Withholds</vt:lpstr>
      <vt:lpstr>PowerPoint Presentation</vt:lpstr>
      <vt:lpstr>PowerPoint Presentation</vt:lpstr>
      <vt:lpstr>PowerPoint Presentation</vt:lpstr>
      <vt:lpstr>PowerPoint Presentation</vt:lpstr>
      <vt:lpstr>PowerPoint Presentation</vt:lpstr>
      <vt:lpstr>Law Education Programs </vt:lpstr>
      <vt:lpstr>LAW EDUCATION PROGRAMS</vt:lpstr>
      <vt:lpstr>Funded Law Education Program</vt:lpstr>
      <vt:lpstr>Excess Leave Law Education Program</vt:lpstr>
      <vt:lpstr>What next?</vt:lpstr>
      <vt:lpstr>Questions?</vt:lpstr>
    </vt:vector>
  </TitlesOfParts>
  <Company>NMCI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eric.a.catto</dc:creator>
  <cp:lastModifiedBy>Mike Francis</cp:lastModifiedBy>
  <cp:revision>440</cp:revision>
  <cp:lastPrinted>2016-07-19T19:21:56Z</cp:lastPrinted>
  <dcterms:created xsi:type="dcterms:W3CDTF">2012-09-04T18:04:06Z</dcterms:created>
  <dcterms:modified xsi:type="dcterms:W3CDTF">2017-07-31T14:51:01Z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0x01010067F3F16BEC71E444B2B3BFFA8662A3DE</vt:lpwstr>
  </property>
</Properties>
</file>