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3"/>
  </p:notesMasterIdLst>
  <p:handoutMasterIdLst>
    <p:handoutMasterId r:id="rId24"/>
  </p:handoutMasterIdLst>
  <p:sldIdLst>
    <p:sldId id="259" r:id="rId4"/>
    <p:sldId id="304" r:id="rId5"/>
    <p:sldId id="298" r:id="rId6"/>
    <p:sldId id="309" r:id="rId7"/>
    <p:sldId id="320" r:id="rId8"/>
    <p:sldId id="311" r:id="rId9"/>
    <p:sldId id="312" r:id="rId10"/>
    <p:sldId id="331" r:id="rId11"/>
    <p:sldId id="323" r:id="rId12"/>
    <p:sldId id="330" r:id="rId13"/>
    <p:sldId id="325" r:id="rId14"/>
    <p:sldId id="324" r:id="rId15"/>
    <p:sldId id="327" r:id="rId16"/>
    <p:sldId id="329" r:id="rId17"/>
    <p:sldId id="326" r:id="rId18"/>
    <p:sldId id="334" r:id="rId19"/>
    <p:sldId id="332" r:id="rId20"/>
    <p:sldId id="333" r:id="rId21"/>
    <p:sldId id="322" r:id="rId22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77111" autoAdjust="0"/>
  </p:normalViewPr>
  <p:slideViewPr>
    <p:cSldViewPr>
      <p:cViewPr varScale="1">
        <p:scale>
          <a:sx n="79" d="100"/>
          <a:sy n="79" d="100"/>
        </p:scale>
        <p:origin x="746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780"/>
    </p:cViewPr>
  </p:sorterViewPr>
  <p:notesViewPr>
    <p:cSldViewPr>
      <p:cViewPr varScale="1">
        <p:scale>
          <a:sx n="83" d="100"/>
          <a:sy n="83" d="100"/>
        </p:scale>
        <p:origin x="2358" y="102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382" cy="461168"/>
          </a:xfrm>
          <a:prstGeom prst="rect">
            <a:avLst/>
          </a:prstGeom>
        </p:spPr>
        <p:txBody>
          <a:bodyPr vert="horz" lIns="91018" tIns="45509" rIns="91018" bIns="455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52" y="0"/>
            <a:ext cx="2971382" cy="461168"/>
          </a:xfrm>
          <a:prstGeom prst="rect">
            <a:avLst/>
          </a:prstGeom>
        </p:spPr>
        <p:txBody>
          <a:bodyPr vert="horz" lIns="91018" tIns="45509" rIns="91018" bIns="45509" rtlCol="0"/>
          <a:lstStyle>
            <a:lvl1pPr algn="r">
              <a:defRPr sz="1200"/>
            </a:lvl1pPr>
          </a:lstStyle>
          <a:p>
            <a:fld id="{6013F157-77D7-42EF-A7AD-3099B26BC0B1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18"/>
            <a:ext cx="2971382" cy="461168"/>
          </a:xfrm>
          <a:prstGeom prst="rect">
            <a:avLst/>
          </a:prstGeom>
        </p:spPr>
        <p:txBody>
          <a:bodyPr vert="horz" lIns="91018" tIns="45509" rIns="91018" bIns="455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52" y="8773318"/>
            <a:ext cx="2971382" cy="461168"/>
          </a:xfrm>
          <a:prstGeom prst="rect">
            <a:avLst/>
          </a:prstGeom>
        </p:spPr>
        <p:txBody>
          <a:bodyPr vert="horz" lIns="91018" tIns="45509" rIns="91018" bIns="45509" rtlCol="0" anchor="b"/>
          <a:lstStyle>
            <a:lvl1pPr algn="r">
              <a:defRPr sz="1200"/>
            </a:lvl1pPr>
          </a:lstStyle>
          <a:p>
            <a:fld id="{511CDFA0-1696-4467-8351-C5D924C1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608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382" cy="461168"/>
          </a:xfrm>
          <a:prstGeom prst="rect">
            <a:avLst/>
          </a:prstGeom>
        </p:spPr>
        <p:txBody>
          <a:bodyPr vert="horz" lIns="91018" tIns="45509" rIns="91018" bIns="455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52" y="0"/>
            <a:ext cx="2971382" cy="461168"/>
          </a:xfrm>
          <a:prstGeom prst="rect">
            <a:avLst/>
          </a:prstGeom>
        </p:spPr>
        <p:txBody>
          <a:bodyPr vert="horz" lIns="91018" tIns="45509" rIns="91018" bIns="45509" rtlCol="0"/>
          <a:lstStyle>
            <a:lvl1pPr algn="r">
              <a:defRPr sz="1200"/>
            </a:lvl1pPr>
          </a:lstStyle>
          <a:p>
            <a:fld id="{7F6984BD-C434-4982-8B65-D4087A880737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3738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8" tIns="45509" rIns="91018" bIns="455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7" y="4387457"/>
            <a:ext cx="5485146" cy="4155279"/>
          </a:xfrm>
          <a:prstGeom prst="rect">
            <a:avLst/>
          </a:prstGeom>
        </p:spPr>
        <p:txBody>
          <a:bodyPr vert="horz" lIns="91018" tIns="45509" rIns="91018" bIns="455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3318"/>
            <a:ext cx="2971382" cy="461168"/>
          </a:xfrm>
          <a:prstGeom prst="rect">
            <a:avLst/>
          </a:prstGeom>
        </p:spPr>
        <p:txBody>
          <a:bodyPr vert="horz" lIns="91018" tIns="45509" rIns="91018" bIns="455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52" y="8773318"/>
            <a:ext cx="2971382" cy="461168"/>
          </a:xfrm>
          <a:prstGeom prst="rect">
            <a:avLst/>
          </a:prstGeom>
        </p:spPr>
        <p:txBody>
          <a:bodyPr vert="horz" lIns="91018" tIns="45509" rIns="91018" bIns="45509" rtlCol="0" anchor="b"/>
          <a:lstStyle>
            <a:lvl1pPr algn="r">
              <a:defRPr sz="1200"/>
            </a:lvl1pPr>
          </a:lstStyle>
          <a:p>
            <a:fld id="{DFFC5D9B-74D7-40A5-AC0E-0865272C9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57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7AAE5-EA02-48F7-85DE-A8D8C85F808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79450"/>
            <a:ext cx="4638675" cy="3478213"/>
          </a:xfrm>
          <a:ln/>
        </p:spPr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3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5A1E3-425E-43F1-811B-B689E2AFB5F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18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5A1E3-425E-43F1-811B-B689E2AFB5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5A1E3-425E-43F1-811B-B689E2AFB5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64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750"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E5336-4C6F-4377-9153-8FF82935710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42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E5336-4C6F-4377-9153-8FF82935710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7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 b="0" u="none"/>
            </a:lvl1pPr>
            <a:lvl2pPr marL="1028700" indent="-571500">
              <a:buFont typeface="Arial" panose="020B0604020202020204" pitchFamily="34" charset="0"/>
              <a:buChar char="•"/>
              <a:defRPr sz="2600"/>
            </a:lvl2pPr>
            <a:lvl3pPr marL="1257300" indent="-342900">
              <a:buFont typeface="Arial" panose="020B0604020202020204" pitchFamily="34" charset="0"/>
              <a:buChar char="•"/>
              <a:defRPr sz="2600"/>
            </a:lvl3pPr>
            <a:lvl4pPr marL="1600200" indent="-228600">
              <a:buFont typeface="Arial" panose="020B0604020202020204" pitchFamily="34" charset="0"/>
              <a:buChar char="•"/>
              <a:defRPr sz="2600"/>
            </a:lvl4pPr>
            <a:lvl5pPr marL="2057400" indent="-228600">
              <a:buFont typeface="Arial" panose="020B0604020202020204" pitchFamily="34" charset="0"/>
              <a:buChar char="•"/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77EB-48CD-4DB6-8256-0F4C085E7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3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AD8-5DD7-4C5B-BAA2-1B54F3BC7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0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AD8-5DD7-4C5B-BAA2-1B54F3BC7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2954" y="-152400"/>
            <a:ext cx="66498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MCBQ Presentation Template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600" b="1" u="sng" dirty="0"/>
              <a:t>Use this bold-face, underlined text for slide subject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/>
              <a:t>Use this bullet style for supporting data</a:t>
            </a:r>
          </a:p>
          <a:p>
            <a:endParaRPr lang="en-US" sz="2600" b="1" dirty="0"/>
          </a:p>
          <a:p>
            <a:r>
              <a:rPr lang="en-US" sz="2600" b="1" dirty="0"/>
              <a:t>Use this bold-face, black text for summary statements or text or data that needs attention drawn to it.</a:t>
            </a:r>
          </a:p>
          <a:p>
            <a:endParaRPr lang="en-US" sz="2600" dirty="0"/>
          </a:p>
          <a:p>
            <a:r>
              <a:rPr lang="en-US" sz="2600" dirty="0"/>
              <a:t>*If photos or graphs are used, ensure they are adding value to the information being presented and not just used because they are pretty pictures…avoid cartoons.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177EB-48CD-4DB6-8256-0F4C085E73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2059"/>
          <p:cNvSpPr>
            <a:spLocks noChangeArrowheads="1"/>
          </p:cNvSpPr>
          <p:nvPr/>
        </p:nvSpPr>
        <p:spPr bwMode="auto">
          <a:xfrm>
            <a:off x="197252" y="6262687"/>
            <a:ext cx="14029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 b="1" u="none" dirty="0">
                <a:solidFill>
                  <a:srgbClr val="006600"/>
                </a:solidFill>
              </a:rPr>
              <a:t>UNCLASSIFIED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77813" y="6553200"/>
            <a:ext cx="861060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25413" y="707136"/>
            <a:ext cx="861060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pic>
        <p:nvPicPr>
          <p:cNvPr id="12" name="Picture 2" descr="C:\Users\henry.kayser\Pictures\III MEF 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2" y="240412"/>
            <a:ext cx="99868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91656" y="232196"/>
            <a:ext cx="92475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marR="0" indent="-4572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3200" b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1915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88532"/>
            <a:ext cx="9144000" cy="3124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dirty="0"/>
              <a:t>Ethical Leaders </a:t>
            </a:r>
          </a:p>
          <a:p>
            <a:pPr marL="0" indent="0" algn="ctr">
              <a:buNone/>
            </a:pPr>
            <a:r>
              <a:rPr lang="en-US" sz="4000" b="1" u="sng" dirty="0"/>
              <a:t>Serve</a:t>
            </a:r>
            <a:r>
              <a:rPr lang="en-US" sz="4000" b="1" dirty="0"/>
              <a:t> </a:t>
            </a:r>
            <a:r>
              <a:rPr lang="en-US" sz="4000" b="1" u="sng" dirty="0"/>
              <a:t>All</a:t>
            </a:r>
            <a:r>
              <a:rPr lang="en-US" sz="4000" b="1" dirty="0"/>
              <a:t> &amp; </a:t>
            </a:r>
            <a:r>
              <a:rPr lang="en-US" sz="4000" b="1" u="sng" dirty="0"/>
              <a:t>Eat Last</a:t>
            </a:r>
          </a:p>
          <a:p>
            <a:pPr marL="0" indent="0" algn="ctr">
              <a:buNone/>
            </a:pPr>
            <a:endParaRPr lang="en-US" sz="1400" b="1" dirty="0">
              <a:solidFill>
                <a:srgbClr val="16143A"/>
              </a:solidFill>
            </a:endParaRPr>
          </a:p>
          <a:p>
            <a:pPr marL="0" indent="0" algn="ctr">
              <a:buNone/>
            </a:pPr>
            <a:endParaRPr lang="en-US" sz="1400" b="1" dirty="0">
              <a:solidFill>
                <a:srgbClr val="16143A"/>
              </a:solidFill>
            </a:endParaRPr>
          </a:p>
          <a:p>
            <a:pPr marL="0" indent="0" algn="ctr">
              <a:buNone/>
            </a:pPr>
            <a:endParaRPr lang="en-US" sz="1400" b="1" dirty="0">
              <a:solidFill>
                <a:srgbClr val="16143A"/>
              </a:solidFill>
            </a:endParaRPr>
          </a:p>
          <a:p>
            <a:pPr marL="0" indent="0" algn="ctr">
              <a:buNone/>
            </a:pPr>
            <a:endParaRPr lang="en-US" sz="1400" b="1" dirty="0">
              <a:solidFill>
                <a:srgbClr val="16143A"/>
              </a:solidFill>
            </a:endParaRPr>
          </a:p>
          <a:p>
            <a:pPr marL="0" indent="0" algn="ctr">
              <a:buNone/>
            </a:pPr>
            <a:endParaRPr lang="en-US" sz="1400" b="1" dirty="0">
              <a:solidFill>
                <a:srgbClr val="16143A"/>
              </a:solidFill>
            </a:endParaRPr>
          </a:p>
          <a:p>
            <a:pPr marL="0" indent="0" algn="ctr">
              <a:buNone/>
            </a:pPr>
            <a:r>
              <a:rPr lang="en-US" sz="2400" b="1" dirty="0"/>
              <a:t>Colonel Chris Shaw, USMC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/>
              <a:t> </a:t>
            </a:r>
            <a:r>
              <a:rPr lang="en-US" sz="2400" dirty="0"/>
              <a:t>Staff Judge Advocate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III Marine Expeditionary Force</a:t>
            </a:r>
          </a:p>
          <a:p>
            <a:pPr marL="0" indent="0" algn="ctr">
              <a:buNone/>
            </a:pPr>
            <a:endParaRPr lang="en-US" sz="600" dirty="0"/>
          </a:p>
          <a:p>
            <a:pPr marL="0" indent="0" algn="ctr">
              <a:buNone/>
            </a:pPr>
            <a:r>
              <a:rPr lang="en-US" sz="2400" dirty="0"/>
              <a:t>July 2017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36B124-BEFD-468C-B57D-FAA12CBBA4E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12192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1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GDMA (Fat Leonard) Case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Federal indictment </a:t>
            </a:r>
            <a:r>
              <a:rPr lang="en-US" dirty="0"/>
              <a:t>against Marine O-6, numerous Navy Admirals, Captains and an NCIS Agent.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Accused of: </a:t>
            </a:r>
          </a:p>
          <a:p>
            <a:r>
              <a:rPr lang="en-US" dirty="0"/>
              <a:t>Providing classified info regarding ship movements to “Fat Leonard”, a Malaysian businessman who provided husbanding services to the Navy, and </a:t>
            </a:r>
          </a:p>
          <a:p>
            <a:endParaRPr lang="en-US" dirty="0"/>
          </a:p>
          <a:p>
            <a:r>
              <a:rPr lang="en-US" dirty="0"/>
              <a:t>Pushing Navy ships (including aircraft carriers) to “Fat Leonard” controlled ports where he charged the Navy millions of dollars for port services.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In exchange for: </a:t>
            </a:r>
            <a:r>
              <a:rPr lang="en-US" dirty="0"/>
              <a:t>Prostitutes, Fine dining, Lavish hotel stays, and Cash.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AD8-5DD7-4C5B-BAA2-1B54F3BC70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78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b="1" dirty="0"/>
              <a:t>Flag Using Racial Slurs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A rear admiral sent a racially offensive email to members of his command and HIS WIFE; and spoke in a manner diminishing confidence in or respect due to three superior admirals due to their race and gender.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CBEE9684-3D89-471D-9918-A17BEDA2746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1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600" b="1" dirty="0"/>
              <a:t>Funded “Unofficial” Travel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/>
              <a:t>A lieutenant general conducted official travel for predominantly personal reasons, which resulted in a waste of Government resources.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CBEE9684-3D89-471D-9918-A17BEDA2746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3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AD8-5DD7-4C5B-BAA2-1B54F3BC704E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USMC Discrimination?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295400"/>
            <a:ext cx="75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Racial Incident?</a:t>
            </a:r>
          </a:p>
          <a:p>
            <a:endParaRPr lang="en-US" dirty="0"/>
          </a:p>
          <a:p>
            <a:r>
              <a:rPr lang="en-US" dirty="0"/>
              <a:t>African American male LCpl was taking to another LCpl on the way to the smoke pit when a White male </a:t>
            </a:r>
            <a:r>
              <a:rPr lang="en-US" dirty="0" err="1"/>
              <a:t>Cpl</a:t>
            </a:r>
            <a:r>
              <a:rPr lang="en-US" dirty="0"/>
              <a:t> said “stop talking to my Marine before I hang your black ass.” The LCpl said “Racism must be real”, to which the </a:t>
            </a:r>
            <a:r>
              <a:rPr lang="en-US" dirty="0" err="1"/>
              <a:t>Cpl</a:t>
            </a:r>
            <a:r>
              <a:rPr lang="en-US" dirty="0"/>
              <a:t> replied “yes it is.”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Gender Incident?</a:t>
            </a:r>
          </a:p>
          <a:p>
            <a:endParaRPr lang="en-US" dirty="0"/>
          </a:p>
          <a:p>
            <a:r>
              <a:rPr lang="en-US" dirty="0"/>
              <a:t>During a counseling session on the CMC’s white letter on social media, a </a:t>
            </a:r>
            <a:r>
              <a:rPr lang="en-US" dirty="0" err="1"/>
              <a:t>Sgt</a:t>
            </a:r>
            <a:r>
              <a:rPr lang="en-US" dirty="0"/>
              <a:t> asked “what really happened?” A </a:t>
            </a:r>
            <a:r>
              <a:rPr lang="en-US" dirty="0" err="1"/>
              <a:t>Cpl</a:t>
            </a:r>
            <a:r>
              <a:rPr lang="en-US" dirty="0"/>
              <a:t> replied “a bunch of females took naked pictures of themselves and are now bitching for being exposed as the whores they really are.”</a:t>
            </a:r>
          </a:p>
        </p:txBody>
      </p:sp>
    </p:spTree>
    <p:extLst>
      <p:ext uri="{BB962C8B-B14F-4D97-AF65-F5344CB8AC3E}">
        <p14:creationId xmlns:p14="http://schemas.microsoft.com/office/powerpoint/2010/main" val="264794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AD8-5DD7-4C5B-BAA2-1B54F3BC704E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8382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Nonconsensual distribution or broadcasting of an image.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Facebook “Likes”, “</a:t>
            </a:r>
            <a:r>
              <a:rPr lang="en-US" sz="2400" dirty="0" err="1"/>
              <a:t>friend”ing</a:t>
            </a:r>
            <a:r>
              <a:rPr lang="en-US" sz="2400" dirty="0"/>
              <a:t>, broadcasting  and other comments/actions.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Appropriate courtesies when texting or emailing seniors or juniors. </a:t>
            </a:r>
          </a:p>
          <a:p>
            <a:r>
              <a:rPr lang="en-US" sz="2000" dirty="0"/>
              <a:t>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Social Media Conduct</a:t>
            </a:r>
          </a:p>
        </p:txBody>
      </p:sp>
    </p:spTree>
    <p:extLst>
      <p:ext uri="{BB962C8B-B14F-4D97-AF65-F5344CB8AC3E}">
        <p14:creationId xmlns:p14="http://schemas.microsoft.com/office/powerpoint/2010/main" val="1566599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32"/>
            <a:ext cx="9144000" cy="673768"/>
          </a:xfrm>
        </p:spPr>
        <p:txBody>
          <a:bodyPr>
            <a:normAutofit/>
          </a:bodyPr>
          <a:lstStyle/>
          <a:p>
            <a:r>
              <a:rPr lang="en-US" b="1" dirty="0"/>
              <a:t>Professional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5867400" cy="4953000"/>
          </a:xfrm>
        </p:spPr>
        <p:txBody>
          <a:bodyPr>
            <a:noAutofit/>
          </a:bodyPr>
          <a:lstStyle/>
          <a:p>
            <a:r>
              <a:rPr lang="en-US" sz="2200" dirty="0"/>
              <a:t>Assume your e-mails will be read by the general public whether they are:  </a:t>
            </a:r>
          </a:p>
          <a:p>
            <a:pPr lvl="1"/>
            <a:r>
              <a:rPr lang="en-US" sz="2200" dirty="0"/>
              <a:t>Released through a FOIA request; </a:t>
            </a:r>
          </a:p>
          <a:p>
            <a:pPr lvl="1"/>
            <a:r>
              <a:rPr lang="en-US" sz="2200" dirty="0"/>
              <a:t>Stolen by a hacker; or </a:t>
            </a:r>
          </a:p>
          <a:p>
            <a:pPr lvl="1"/>
            <a:r>
              <a:rPr lang="en-US" sz="2200" dirty="0"/>
              <a:t>Leaked by a disgruntled person. </a:t>
            </a:r>
          </a:p>
          <a:p>
            <a:r>
              <a:rPr lang="en-US" sz="2200" dirty="0"/>
              <a:t>Practical Considerations: </a:t>
            </a:r>
          </a:p>
          <a:p>
            <a:pPr lvl="1"/>
            <a:r>
              <a:rPr lang="en-US" sz="2200" dirty="0"/>
              <a:t>EAs have access to all principals’ e-mails.  </a:t>
            </a:r>
          </a:p>
          <a:p>
            <a:pPr lvl="1"/>
            <a:r>
              <a:rPr lang="en-US" sz="2200" dirty="0"/>
              <a:t>assume that they will be read by others.  </a:t>
            </a:r>
          </a:p>
          <a:p>
            <a:r>
              <a:rPr lang="en-US" sz="2200" dirty="0" err="1"/>
              <a:t>Atty</a:t>
            </a:r>
            <a:r>
              <a:rPr lang="en-US" sz="2200" dirty="0"/>
              <a:t>-client privileged e-mails – disclaimer in  e-mail does not provide absolute protection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9684-3D89-471D-9918-A17BEDA2746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268" name="Picture 4" descr="Electronic Mail Email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1588" y="-25985788"/>
            <a:ext cx="9525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676400"/>
            <a:ext cx="308610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91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Sexual Assault Release Card?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87641"/>
            <a:ext cx="5791200" cy="5705234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77EB-48CD-4DB6-8256-0F4C085E73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54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Reporting and Cover-ups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AD8-5DD7-4C5B-BAA2-1B54F3BC704E}" type="slidenum">
              <a:rPr lang="en-US" smtClean="0"/>
              <a:t>17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534400" cy="4876800"/>
          </a:xfrm>
        </p:spPr>
      </p:pic>
    </p:spTree>
    <p:extLst>
      <p:ext uri="{BB962C8B-B14F-4D97-AF65-F5344CB8AC3E}">
        <p14:creationId xmlns:p14="http://schemas.microsoft.com/office/powerpoint/2010/main" val="1973194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EP&amp;A Association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Ethical Protection &amp; Accountability Association </a:t>
            </a:r>
          </a:p>
          <a:p>
            <a:pPr lvl="1"/>
            <a:r>
              <a:rPr lang="en-US" dirty="0"/>
              <a:t>Learn the rules</a:t>
            </a:r>
          </a:p>
          <a:p>
            <a:pPr lvl="1"/>
            <a:r>
              <a:rPr lang="en-US" dirty="0"/>
              <a:t>Seek assistance from peers, juniors, seniors, SJAs</a:t>
            </a:r>
          </a:p>
          <a:p>
            <a:pPr lvl="1"/>
            <a:r>
              <a:rPr lang="en-US" dirty="0"/>
              <a:t>Teach and discuss the rules</a:t>
            </a:r>
          </a:p>
          <a:p>
            <a:pPr lvl="1"/>
            <a:r>
              <a:rPr lang="en-US" dirty="0"/>
              <a:t>Serve as a role model</a:t>
            </a:r>
          </a:p>
          <a:p>
            <a:pPr lvl="1"/>
            <a:r>
              <a:rPr lang="en-US" dirty="0"/>
              <a:t>Redirect and counsel </a:t>
            </a:r>
          </a:p>
          <a:p>
            <a:pPr lvl="1"/>
            <a:r>
              <a:rPr lang="en-US" dirty="0"/>
              <a:t>Report when necessary </a:t>
            </a:r>
          </a:p>
          <a:p>
            <a:pPr lvl="1"/>
            <a:r>
              <a:rPr lang="en-US" dirty="0"/>
              <a:t>Don’t be an Ass </a:t>
            </a:r>
            <a:r>
              <a:rPr lang="en-US" sz="2400" i="1" dirty="0"/>
              <a:t>(*NOT Defined in Black Law Dictionary)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AD8-5DD7-4C5B-BAA2-1B54F3BC70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4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304800"/>
            <a:ext cx="6629400" cy="381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9684-3D89-471D-9918-A17BEDA2746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4648200" cy="50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Ready to Lead in All Climes???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4569978" cy="2438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77EB-48CD-4DB6-8256-0F4C085E73CA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2800"/>
            <a:ext cx="422065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7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Your View When Leading???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77EB-48CD-4DB6-8256-0F4C085E73CA}" type="slidenum">
              <a:rPr lang="en-US" smtClean="0"/>
              <a:t>3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9" y="1219200"/>
            <a:ext cx="3962400" cy="384232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57089"/>
            <a:ext cx="4648200" cy="4835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286000"/>
            <a:ext cx="373380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4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Your Leadership Consistent???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77EB-48CD-4DB6-8256-0F4C085E73CA}" type="slidenum">
              <a:rPr lang="en-US" smtClean="0"/>
              <a:t>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4" y="1308343"/>
            <a:ext cx="2057400" cy="20574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28" y="1227272"/>
            <a:ext cx="4586865" cy="42769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8" y="2757465"/>
            <a:ext cx="2762054" cy="34986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238" y="3119683"/>
            <a:ext cx="3353598" cy="3353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749019"/>
            <a:ext cx="2362200" cy="331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5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War Fighting Imperative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‎“Leadership is the sum of those qualities of intellect, human under standing, and moral character that enables a person to inspire and control a group of people successfully.”  Lieutenant General John A‎ Lejeune</a:t>
            </a:r>
          </a:p>
          <a:p>
            <a:endParaRPr lang="en-US" dirty="0"/>
          </a:p>
          <a:p>
            <a:r>
              <a:rPr lang="en-US" dirty="0"/>
              <a:t>Ethical Leadership is required to achieve the Marine Corps Manual Standard for relationship between officer enlisted (teacher and scholar, father and son).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77EB-48CD-4DB6-8256-0F4C085E73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 b="2667"/>
          <a:stretch/>
        </p:blipFill>
        <p:spPr>
          <a:xfrm>
            <a:off x="1849075" y="739421"/>
            <a:ext cx="5448346" cy="580248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AD8-5DD7-4C5B-BAA2-1B54F3BC70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0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“</a:t>
            </a:r>
            <a:r>
              <a:rPr lang="en-US" dirty="0">
                <a:solidFill>
                  <a:srgbClr val="00B050"/>
                </a:solidFill>
              </a:rPr>
              <a:t>Do’s</a:t>
            </a:r>
            <a:r>
              <a:rPr lang="en-US" dirty="0"/>
              <a:t>” and “</a:t>
            </a:r>
            <a:r>
              <a:rPr lang="en-US" dirty="0">
                <a:solidFill>
                  <a:srgbClr val="FF0000"/>
                </a:solidFill>
              </a:rPr>
              <a:t>Don’ts</a:t>
            </a:r>
            <a:r>
              <a:rPr lang="en-US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2400" dirty="0">
                <a:ea typeface="Times New Roman" panose="02020603050405020304" pitchFamily="18" charset="0"/>
                <a:cs typeface="CG Times" pitchFamily="18" charset="0"/>
              </a:rPr>
              <a:t>				</a:t>
            </a:r>
            <a:r>
              <a:rPr lang="en-US" altLang="en-US" sz="3000" b="1" u="sng" dirty="0">
                <a:solidFill>
                  <a:srgbClr val="00B050"/>
                </a:solidFill>
                <a:ea typeface="Times New Roman" panose="02020603050405020304" pitchFamily="18" charset="0"/>
                <a:cs typeface="CG Times" pitchFamily="18" charset="0"/>
              </a:rPr>
              <a:t>Do’s</a:t>
            </a:r>
          </a:p>
          <a:p>
            <a:r>
              <a:rPr lang="en-US" altLang="en-US" sz="2400" dirty="0">
                <a:ea typeface="Times New Roman" panose="02020603050405020304" pitchFamily="18" charset="0"/>
                <a:cs typeface="CG Times" pitchFamily="18" charset="0"/>
              </a:rPr>
              <a:t>#1 Place loyalty to the Constitution, the laws, and ethical principles above private gain.</a:t>
            </a:r>
          </a:p>
          <a:p>
            <a:endParaRPr lang="en-US" altLang="en-US" sz="2400" dirty="0">
              <a:ea typeface="Times New Roman" panose="02020603050405020304" pitchFamily="18" charset="0"/>
              <a:cs typeface="CG Times" pitchFamily="18" charset="0"/>
            </a:endParaRPr>
          </a:p>
          <a:p>
            <a:r>
              <a:rPr lang="en-US" altLang="en-US" sz="2400" dirty="0">
                <a:ea typeface="Times New Roman" panose="02020603050405020304" pitchFamily="18" charset="0"/>
                <a:cs typeface="CG Times" pitchFamily="18" charset="0"/>
              </a:rPr>
              <a:t>#13 Comply with all laws providing equal opportunity to all persons, regardless of their race, color, religion, sex, national origin, age or handicap.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sz="3000" b="1" u="sng" dirty="0">
                <a:solidFill>
                  <a:srgbClr val="FF0000"/>
                </a:solidFill>
                <a:ea typeface="Times New Roman" panose="02020603050405020304" pitchFamily="18" charset="0"/>
                <a:cs typeface="CG Times" pitchFamily="18" charset="0"/>
              </a:rPr>
              <a:t>Don’ts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#7 Use public office for private gain to benefit yourself or anyone else.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#4 Solicit or accept gifts from persons or parties that do business with or seek official action from DOD (unless permitted by an exception).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#14 Take any actions that appear illegal or unethical.</a:t>
            </a:r>
          </a:p>
          <a:p>
            <a:endParaRPr lang="en-US" altLang="en-US" sz="2400" dirty="0">
              <a:ea typeface="Times New Roman" panose="02020603050405020304" pitchFamily="18" charset="0"/>
              <a:cs typeface="CG Times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77EB-48CD-4DB6-8256-0F4C085E73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8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 in the Ethical Midfield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 Responsibility = Stay well inbounds.</a:t>
            </a:r>
          </a:p>
          <a:p>
            <a:endParaRPr lang="en-US" dirty="0"/>
          </a:p>
          <a:p>
            <a:r>
              <a:rPr lang="en-US" dirty="0"/>
              <a:t>If you play on the sidelines any misstep puts you out of bounds.</a:t>
            </a:r>
          </a:p>
          <a:p>
            <a:endParaRPr lang="en-US" dirty="0"/>
          </a:p>
          <a:p>
            <a:r>
              <a:rPr lang="en-US" dirty="0"/>
              <a:t>If you’re picking up chalk what are the LCpls doing?</a:t>
            </a:r>
          </a:p>
          <a:p>
            <a:endParaRPr lang="en-US" dirty="0"/>
          </a:p>
          <a:p>
            <a:r>
              <a:rPr lang="en-US" b="1" dirty="0"/>
              <a:t>YOU ARE the “Ethics Officer” for your unit.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AD8-5DD7-4C5B-BAA2-1B54F3BC70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64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 Ethical IEDs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FY 12-15: 666 Substantiated IG allegations against FO’s/GOs/SESs and 89% in 4 categories:</a:t>
            </a:r>
          </a:p>
          <a:p>
            <a:pPr lvl="1"/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Personal misconduct/ethical violations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Personnel matters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Travel violations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Misuse of government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CBEE9684-3D89-471D-9918-A17BEDA2746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10249"/>
      </p:ext>
    </p:extLst>
  </p:cSld>
  <p:clrMapOvr>
    <a:masterClrMapping/>
  </p:clrMapOvr>
</p:sld>
</file>

<file path=ppt/theme/theme1.xml><?xml version="1.0" encoding="utf-8"?>
<a:theme xmlns:a="http://schemas.openxmlformats.org/drawingml/2006/main" name="MCBQ Slide Master for Presentations to Internal Audienc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>Commander’s Update Brief</SlideDescription>
    <Presentation xmlns="http://schemas.microsoft.com/sharepoint/v3">CUB Title</Present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5D3EC83EB7910B44B7D0C2A83BFE8051" ma:contentTypeVersion="0" ma:contentTypeDescription="Microsoft PowerPoint Slide" ma:contentTypeScope="" ma:versionID="e9f6b33e7b7cb98c65b116de2d1fd685">
  <xsd:schema xmlns:xsd="http://www.w3.org/2001/XMLSchema" xmlns:xs="http://www.w3.org/2001/XMLSchema" xmlns:p="http://schemas.microsoft.com/office/2006/metadata/properties" xmlns:ns2="http://schemas.microsoft.com/sharepoint/v3" targetNamespace="http://schemas.microsoft.com/office/2006/metadata/properties" ma:root="true" ma:fieldsID="d3cee8d1fd4cdb5b7b5f005815202fb9" ns2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2:Presentation" minOccurs="0"/>
                <xsd:element ref="ns2:Slide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C4E6ED-7A50-4929-936C-625659C0F79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127BBDC-48CE-4DF0-A26C-EEF2D15AF0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MCBQ Slide Master for Presentations to Internal Audiences</Template>
  <TotalTime>9662</TotalTime>
  <Words>612</Words>
  <Application>Microsoft Office PowerPoint</Application>
  <PresentationFormat>On-screen Show (4:3)</PresentationFormat>
  <Paragraphs>126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CG Times</vt:lpstr>
      <vt:lpstr>Courier New</vt:lpstr>
      <vt:lpstr>Times New Roman</vt:lpstr>
      <vt:lpstr>MCBQ Slide Master for Presentations to Internal Audiences</vt:lpstr>
      <vt:lpstr>PowerPoint Presentation</vt:lpstr>
      <vt:lpstr>Ready to Lead in All Climes???</vt:lpstr>
      <vt:lpstr>Your View When Leading???</vt:lpstr>
      <vt:lpstr>Is Your Leadership Consistent???</vt:lpstr>
      <vt:lpstr>A War Fighting Imperative </vt:lpstr>
      <vt:lpstr>Ethics</vt:lpstr>
      <vt:lpstr>Ethical “Do’s” and “Don’ts”</vt:lpstr>
      <vt:lpstr>Play in the Ethical Midfield </vt:lpstr>
      <vt:lpstr> Ethical IEDs</vt:lpstr>
      <vt:lpstr>GDMA (Fat Leonard) Case</vt:lpstr>
      <vt:lpstr>Flag Using Racial Slurs</vt:lpstr>
      <vt:lpstr>Funded “Unofficial” Travel</vt:lpstr>
      <vt:lpstr>PowerPoint Presentation</vt:lpstr>
      <vt:lpstr>PowerPoint Presentation</vt:lpstr>
      <vt:lpstr>Professional Communication</vt:lpstr>
      <vt:lpstr>Sexual Assault Release Card?</vt:lpstr>
      <vt:lpstr>Not Reporting and Cover-ups</vt:lpstr>
      <vt:lpstr>EP&amp;A Association</vt:lpstr>
      <vt:lpstr>Questions?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 Title</dc:title>
  <dc:creator>Teasdale CIV Joanne</dc:creator>
  <dc:description>Commander’s Update Brief</dc:description>
  <cp:lastModifiedBy>Mike Francis</cp:lastModifiedBy>
  <cp:revision>171</cp:revision>
  <cp:lastPrinted>2017-07-17T10:19:02Z</cp:lastPrinted>
  <dcterms:created xsi:type="dcterms:W3CDTF">2014-09-10T11:48:13Z</dcterms:created>
  <dcterms:modified xsi:type="dcterms:W3CDTF">2017-07-31T14:51:34Z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Slide</vt:lpwstr>
  </property>
  <property fmtid="{D5CDD505-2E9C-101B-9397-08002B2CF9AE}" pid="3" name="ContentTypeId">
    <vt:lpwstr>0x010100A22E315B1F3C42B49A0E90D2F9AB5AB1005D3EC83EB7910B44B7D0C2A83BFE8051</vt:lpwstr>
  </property>
  <property fmtid="{D5CDD505-2E9C-101B-9397-08002B2CF9AE}" pid="4" name="NXPowerLiteLastOptimized">
    <vt:lpwstr>185855</vt:lpwstr>
  </property>
  <property fmtid="{D5CDD505-2E9C-101B-9397-08002B2CF9AE}" pid="5" name="NXPowerLiteSettings">
    <vt:lpwstr>F6000400038000</vt:lpwstr>
  </property>
  <property fmtid="{D5CDD505-2E9C-101B-9397-08002B2CF9AE}" pid="6" name="NXPowerLiteVersion">
    <vt:lpwstr>D4.3.1</vt:lpwstr>
  </property>
  <property fmtid="{D5CDD505-2E9C-101B-9397-08002B2CF9AE}" pid="7" name="Presentation">
    <vt:lpwstr>CUB Title</vt:lpwstr>
  </property>
  <property fmtid="{D5CDD505-2E9C-101B-9397-08002B2CF9AE}" pid="8" name="SlideDescription">
    <vt:lpwstr>Commander’s Update Brief</vt:lpwstr>
  </property>
</Properties>
</file>