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80" r:id="rId3"/>
    <p:sldId id="257" r:id="rId4"/>
    <p:sldId id="260" r:id="rId5"/>
    <p:sldId id="270" r:id="rId6"/>
    <p:sldId id="281" r:id="rId7"/>
    <p:sldId id="271" r:id="rId8"/>
    <p:sldId id="259" r:id="rId9"/>
    <p:sldId id="258" r:id="rId10"/>
    <p:sldId id="282" r:id="rId11"/>
    <p:sldId id="261" r:id="rId12"/>
    <p:sldId id="262" r:id="rId13"/>
    <p:sldId id="263" r:id="rId14"/>
    <p:sldId id="264" r:id="rId15"/>
    <p:sldId id="279" r:id="rId16"/>
    <p:sldId id="265" r:id="rId17"/>
    <p:sldId id="266" r:id="rId18"/>
    <p:sldId id="275" r:id="rId19"/>
    <p:sldId id="278" r:id="rId20"/>
    <p:sldId id="268" r:id="rId21"/>
    <p:sldId id="269" r:id="rId22"/>
    <p:sldId id="274" r:id="rId23"/>
    <p:sldId id="272" r:id="rId24"/>
    <p:sldId id="276" r:id="rId25"/>
    <p:sldId id="277" r:id="rId26"/>
    <p:sldId id="273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3C85F-C3E9-48A4-99FB-2523A75A13A9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B389-C34A-4FF5-A85C-C391B7163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4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219766-23E1-425A-8EC6-0E2522B76A52}" type="datetimeFigureOut">
              <a:rPr lang="en-US" smtClean="0"/>
              <a:t>7/13/2016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7FB0AC-A21A-461D-9C14-6E0875FB11A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baris.com/tools/life-expectancy-calculator-how-long-will-i-live/" TargetMode="External"/><Relationship Id="rId2" Type="http://schemas.openxmlformats.org/officeDocument/2006/relationships/hyperlink" Target="http://media.nmfn.com/tnetwork/lifespan/#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ingto100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Aging and Wellness Throughout the lifespan</a:t>
            </a:r>
          </a:p>
        </p:txBody>
      </p:sp>
    </p:spTree>
    <p:extLst>
      <p:ext uri="{BB962C8B-B14F-4D97-AF65-F5344CB8AC3E}">
        <p14:creationId xmlns:p14="http://schemas.microsoft.com/office/powerpoint/2010/main" val="195595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76 Million Baby Boomers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050" y="1371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Born between 1946 – 1964, Boomers are from 51 – 71 years old now.</a:t>
            </a:r>
          </a:p>
          <a:p>
            <a:r>
              <a:rPr lang="en-US" dirty="0"/>
              <a:t>For the next 15 years, 10,000 people per day will turn 65.</a:t>
            </a:r>
          </a:p>
          <a:p>
            <a:r>
              <a:rPr lang="en-US" dirty="0"/>
              <a:t>The lifestyle and exercise decisions they make now will define the rest of their lives.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3924300" cy="2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581400" cy="1143000"/>
          </a:xfrm>
        </p:spPr>
        <p:txBody>
          <a:bodyPr/>
          <a:lstStyle/>
          <a:p>
            <a:r>
              <a:rPr lang="en-US" dirty="0"/>
              <a:t>Aging to 90+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90+ fasts growing segment of population</a:t>
            </a:r>
          </a:p>
          <a:p>
            <a:r>
              <a:rPr lang="en-US" dirty="0"/>
              <a:t>Case study started in 1981 – present</a:t>
            </a:r>
          </a:p>
          <a:p>
            <a:pPr lvl="1"/>
            <a:r>
              <a:rPr lang="en-US" dirty="0"/>
              <a:t>Leisure World in CA</a:t>
            </a:r>
          </a:p>
          <a:p>
            <a:pPr lvl="1"/>
            <a:r>
              <a:rPr lang="en-US" dirty="0"/>
              <a:t>Laguna Woods</a:t>
            </a:r>
          </a:p>
          <a:p>
            <a:pPr lvl="1"/>
            <a:r>
              <a:rPr lang="en-US" dirty="0"/>
              <a:t>14,000 people surveyed</a:t>
            </a:r>
          </a:p>
          <a:p>
            <a:pPr lvl="2"/>
            <a:r>
              <a:rPr lang="en-US" dirty="0"/>
              <a:t>Diet, exercise, vitamins, food, activities, etc.</a:t>
            </a:r>
          </a:p>
          <a:p>
            <a:pPr lvl="2"/>
            <a:r>
              <a:rPr lang="en-US" dirty="0"/>
              <a:t>1,600 found and tested (2003 -present)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046" y="631293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Claudia Kawas MD 2012</a:t>
            </a:r>
          </a:p>
        </p:txBody>
      </p:sp>
    </p:spTree>
    <p:extLst>
      <p:ext uri="{BB962C8B-B14F-4D97-AF65-F5344CB8AC3E}">
        <p14:creationId xmlns:p14="http://schemas.microsoft.com/office/powerpoint/2010/main" val="355530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641"/>
            <a:ext cx="7467600" cy="960438"/>
          </a:xfrm>
        </p:spPr>
        <p:txBody>
          <a:bodyPr/>
          <a:lstStyle/>
          <a:p>
            <a:r>
              <a:rPr lang="en-US" dirty="0"/>
              <a:t>Findings?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Smokers died sooner</a:t>
            </a:r>
          </a:p>
          <a:p>
            <a:r>
              <a:rPr lang="en-US" dirty="0"/>
              <a:t>Don’t over worry about health/food/etc.</a:t>
            </a:r>
          </a:p>
          <a:p>
            <a:pPr lvl="1"/>
            <a:r>
              <a:rPr lang="en-US" dirty="0"/>
              <a:t>Low stress</a:t>
            </a:r>
          </a:p>
          <a:p>
            <a:r>
              <a:rPr lang="en-US" dirty="0"/>
              <a:t>Exercise 45min average per day</a:t>
            </a:r>
          </a:p>
          <a:p>
            <a:pPr lvl="1"/>
            <a:r>
              <a:rPr lang="en-US" dirty="0"/>
              <a:t>Could be broken up</a:t>
            </a:r>
          </a:p>
          <a:p>
            <a:r>
              <a:rPr lang="en-US" dirty="0"/>
              <a:t>Vitamin supplements made </a:t>
            </a:r>
            <a:r>
              <a:rPr lang="en-US" u="sng" dirty="0"/>
              <a:t>NO</a:t>
            </a:r>
            <a:r>
              <a:rPr lang="en-US" dirty="0"/>
              <a:t> difference</a:t>
            </a:r>
          </a:p>
          <a:p>
            <a:pPr lvl="1"/>
            <a:r>
              <a:rPr lang="en-US" dirty="0"/>
              <a:t>Vit. A,E,C and calcium</a:t>
            </a:r>
          </a:p>
          <a:p>
            <a:r>
              <a:rPr lang="en-US" dirty="0"/>
              <a:t>Alcohol in moderation (2 drinks a day)</a:t>
            </a:r>
          </a:p>
          <a:p>
            <a:pPr lvl="1"/>
            <a:r>
              <a:rPr lang="en-US" dirty="0"/>
              <a:t>Did not matter what type</a:t>
            </a:r>
          </a:p>
          <a:p>
            <a:r>
              <a:rPr lang="en-US" dirty="0"/>
              <a:t>Caffeine 1-3 cups of coffee average (200-300mg)</a:t>
            </a:r>
          </a:p>
          <a:p>
            <a:r>
              <a:rPr lang="en-US" dirty="0"/>
              <a:t>Leisure activities (up to 8 hours daily)</a:t>
            </a:r>
          </a:p>
          <a:p>
            <a:r>
              <a:rPr lang="en-US" dirty="0"/>
              <a:t>Use of soft drinks and teas made </a:t>
            </a:r>
            <a:r>
              <a:rPr lang="en-US" u="sng" dirty="0"/>
              <a:t>NO</a:t>
            </a:r>
            <a:r>
              <a:rPr lang="en-US" dirty="0"/>
              <a:t> difference</a:t>
            </a:r>
          </a:p>
          <a:p>
            <a:r>
              <a:rPr lang="en-US" dirty="0"/>
              <a:t>Body Weight slightly overweight lived longer</a:t>
            </a:r>
          </a:p>
          <a:p>
            <a:pPr lvl="1"/>
            <a:r>
              <a:rPr lang="en-US" dirty="0"/>
              <a:t>vs. those underweight or obese</a:t>
            </a:r>
          </a:p>
          <a:p>
            <a:r>
              <a:rPr lang="en-US" dirty="0"/>
              <a:t>Dementia starts at age 65 and doubles every 5 years</a:t>
            </a:r>
          </a:p>
          <a:p>
            <a:pPr lvl="1"/>
            <a:r>
              <a:rPr lang="en-US" dirty="0"/>
              <a:t>Donating brain after death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4291" y="6488668"/>
            <a:ext cx="305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Claudia Kawas MD 2012</a:t>
            </a:r>
          </a:p>
        </p:txBody>
      </p:sp>
    </p:spTree>
    <p:extLst>
      <p:ext uri="{BB962C8B-B14F-4D97-AF65-F5344CB8AC3E}">
        <p14:creationId xmlns:p14="http://schemas.microsoft.com/office/powerpoint/2010/main" val="20736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84238"/>
          </a:xfrm>
        </p:spPr>
        <p:txBody>
          <a:bodyPr/>
          <a:lstStyle/>
          <a:p>
            <a:r>
              <a:rPr lang="en-US" dirty="0"/>
              <a:t>Dementia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Dementia is a general term for a decline in mental ability severe enough to interfere with daily life.</a:t>
            </a:r>
          </a:p>
          <a:p>
            <a:r>
              <a:rPr lang="en-US" dirty="0"/>
              <a:t>Unfortunately no blood test or exam</a:t>
            </a:r>
          </a:p>
          <a:p>
            <a:pPr lvl="1"/>
            <a:r>
              <a:rPr lang="en-US" dirty="0"/>
              <a:t>Totally silent</a:t>
            </a:r>
          </a:p>
          <a:p>
            <a:r>
              <a:rPr lang="en-US" dirty="0"/>
              <a:t>Low BP = key predictor</a:t>
            </a:r>
          </a:p>
          <a:p>
            <a:r>
              <a:rPr lang="en-US" dirty="0"/>
              <a:t>High BP = low chance of dementia</a:t>
            </a:r>
          </a:p>
          <a:p>
            <a:r>
              <a:rPr lang="en-US" dirty="0"/>
              <a:t>People with no signs of dementia still had plaques and tangles</a:t>
            </a:r>
          </a:p>
          <a:p>
            <a:r>
              <a:rPr lang="en-US" dirty="0"/>
              <a:t>So far results show no matter what you do nothing prevents some type of dementia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5745" y="6313450"/>
            <a:ext cx="281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CA at Irvine</a:t>
            </a:r>
          </a:p>
        </p:txBody>
      </p:sp>
    </p:spTree>
    <p:extLst>
      <p:ext uri="{BB962C8B-B14F-4D97-AF65-F5344CB8AC3E}">
        <p14:creationId xmlns:p14="http://schemas.microsoft.com/office/powerpoint/2010/main" val="39580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610420" cy="3657600"/>
          </a:xfrm>
        </p:spPr>
      </p:pic>
    </p:spTree>
    <p:extLst>
      <p:ext uri="{BB962C8B-B14F-4D97-AF65-F5344CB8AC3E}">
        <p14:creationId xmlns:p14="http://schemas.microsoft.com/office/powerpoint/2010/main" val="190616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 general term for memory loss and other intellectual abilities serious enough to interfere with daily life. </a:t>
            </a:r>
          </a:p>
          <a:p>
            <a:r>
              <a:rPr lang="en-US" dirty="0"/>
              <a:t>Alzheimer's is the most common form of dementia and accounts for 60 to 80 percent of dementia cases. </a:t>
            </a:r>
          </a:p>
          <a:p>
            <a:r>
              <a:rPr lang="en-US" dirty="0"/>
              <a:t>Alzheimer’s caused by micro-strokes</a:t>
            </a:r>
          </a:p>
          <a:p>
            <a:pPr lvl="1"/>
            <a:r>
              <a:rPr lang="en-US" dirty="0"/>
              <a:t> holes in the brain not the tangles or plaques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Alzheimer's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048375" cy="3400425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514600" y="1295400"/>
            <a:ext cx="1066800" cy="16910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76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24" y="0"/>
            <a:ext cx="7467600" cy="1143000"/>
          </a:xfrm>
        </p:spPr>
        <p:txBody>
          <a:bodyPr/>
          <a:lstStyle/>
          <a:p>
            <a:r>
              <a:rPr lang="en-US" dirty="0"/>
              <a:t>National Geographic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700" y="1295400"/>
            <a:ext cx="4953000" cy="4724400"/>
          </a:xfrm>
        </p:spPr>
        <p:txBody>
          <a:bodyPr/>
          <a:lstStyle/>
          <a:p>
            <a:r>
              <a:rPr lang="en-US" dirty="0"/>
              <a:t>Plant based diets, meat sparingly</a:t>
            </a:r>
          </a:p>
          <a:p>
            <a:r>
              <a:rPr lang="en-US" dirty="0"/>
              <a:t>Daily </a:t>
            </a:r>
            <a:r>
              <a:rPr lang="en-US" u="sng" dirty="0"/>
              <a:t>lower</a:t>
            </a:r>
            <a:r>
              <a:rPr lang="en-US" dirty="0"/>
              <a:t> intense exercise </a:t>
            </a:r>
          </a:p>
          <a:p>
            <a:r>
              <a:rPr lang="en-US" dirty="0"/>
              <a:t>Less than 2% smoked</a:t>
            </a:r>
          </a:p>
          <a:p>
            <a:r>
              <a:rPr lang="en-US" dirty="0"/>
              <a:t>Moderate alcohol use</a:t>
            </a:r>
          </a:p>
          <a:p>
            <a:r>
              <a:rPr lang="en-US" dirty="0"/>
              <a:t>Whole grains, Omg 3</a:t>
            </a:r>
          </a:p>
          <a:p>
            <a:r>
              <a:rPr lang="en-US" dirty="0"/>
              <a:t>Not less stress, but how they dealt with it</a:t>
            </a:r>
          </a:p>
          <a:p>
            <a:r>
              <a:rPr lang="en-US" dirty="0"/>
              <a:t>Faith, no matter what religion</a:t>
            </a:r>
          </a:p>
          <a:p>
            <a:r>
              <a:rPr lang="en-US" dirty="0"/>
              <a:t>Sense of community, network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1664"/>
            <a:ext cx="3295859" cy="4842895"/>
          </a:xfrm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Geographic study 2005</a:t>
            </a:r>
          </a:p>
        </p:txBody>
      </p:sp>
    </p:spTree>
    <p:extLst>
      <p:ext uri="{BB962C8B-B14F-4D97-AF65-F5344CB8AC3E}">
        <p14:creationId xmlns:p14="http://schemas.microsoft.com/office/powerpoint/2010/main" val="268850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Nutrition Connection to Longevity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1600-1800kcal diet</a:t>
            </a:r>
          </a:p>
          <a:p>
            <a:r>
              <a:rPr lang="en-US" dirty="0"/>
              <a:t>Weight bearing exercise more important</a:t>
            </a:r>
          </a:p>
          <a:p>
            <a:r>
              <a:rPr lang="en-US" dirty="0"/>
              <a:t>Avoid high fructose corn syrup</a:t>
            </a:r>
          </a:p>
          <a:p>
            <a:r>
              <a:rPr lang="en-US" dirty="0"/>
              <a:t>5-9 fruits and veggies a day</a:t>
            </a:r>
          </a:p>
          <a:p>
            <a:r>
              <a:rPr lang="en-US" dirty="0"/>
              <a:t>25-35gm of fiber a day</a:t>
            </a:r>
          </a:p>
          <a:p>
            <a:r>
              <a:rPr lang="en-US" dirty="0"/>
              <a:t>Increase intake of Omega3 (anti-inflammatory)</a:t>
            </a:r>
          </a:p>
          <a:p>
            <a:r>
              <a:rPr lang="en-US" dirty="0"/>
              <a:t>Avoid excess caffeine, sodium, cigarettes, antacids, thinness (osteoporosis)</a:t>
            </a:r>
          </a:p>
          <a:p>
            <a:r>
              <a:rPr lang="en-US" dirty="0"/>
              <a:t>Eat </a:t>
            </a:r>
            <a:r>
              <a:rPr lang="en-US" u="sng" dirty="0"/>
              <a:t>food</a:t>
            </a:r>
            <a:r>
              <a:rPr lang="en-US" dirty="0"/>
              <a:t> not “edible food-like substances”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Vicki Newman MD</a:t>
            </a:r>
          </a:p>
        </p:txBody>
      </p:sp>
    </p:spTree>
    <p:extLst>
      <p:ext uri="{BB962C8B-B14F-4D97-AF65-F5344CB8AC3E}">
        <p14:creationId xmlns:p14="http://schemas.microsoft.com/office/powerpoint/2010/main" val="42574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Height Connection to Longevity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455960" cy="3429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3657600" cy="4525963"/>
          </a:xfrm>
        </p:spPr>
        <p:txBody>
          <a:bodyPr/>
          <a:lstStyle/>
          <a:p>
            <a:r>
              <a:rPr lang="en-US" dirty="0"/>
              <a:t>Good news for us short guys!</a:t>
            </a:r>
          </a:p>
          <a:p>
            <a:r>
              <a:rPr lang="en-US" dirty="0"/>
              <a:t>Genotype – FOXO3</a:t>
            </a:r>
          </a:p>
          <a:p>
            <a:r>
              <a:rPr lang="en-US" dirty="0"/>
              <a:t>Shorter men were also more likely to have lower blood insulin levels, and were less likely to have cancer in their lifetime. </a:t>
            </a:r>
            <a:r>
              <a:rPr lang="en-US" sz="1800" dirty="0"/>
              <a:t>(8,000 men)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Bradley Willcox, University of Hawaii 2014</a:t>
            </a:r>
          </a:p>
        </p:txBody>
      </p:sp>
    </p:spTree>
    <p:extLst>
      <p:ext uri="{BB962C8B-B14F-4D97-AF65-F5344CB8AC3E}">
        <p14:creationId xmlns:p14="http://schemas.microsoft.com/office/powerpoint/2010/main" val="186860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do some of us live longer than others?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09800"/>
            <a:ext cx="4429395" cy="3124200"/>
          </a:xfrm>
        </p:spPr>
      </p:pic>
      <p:sp>
        <p:nvSpPr>
          <p:cNvPr id="5" name="TextBox 4"/>
          <p:cNvSpPr txBox="1"/>
          <p:nvPr/>
        </p:nvSpPr>
        <p:spPr>
          <a:xfrm>
            <a:off x="1752600" y="5791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Margaret Smith, 107 receives high school diploma 90 years after classmates. (June 2016)</a:t>
            </a:r>
          </a:p>
        </p:txBody>
      </p:sp>
    </p:spTree>
    <p:extLst>
      <p:ext uri="{BB962C8B-B14F-4D97-AF65-F5344CB8AC3E}">
        <p14:creationId xmlns:p14="http://schemas.microsoft.com/office/powerpoint/2010/main" val="127799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/>
              <a:t>Can we really control aging?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5943600" cy="286625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0" y="4724400"/>
            <a:ext cx="4038600" cy="1371600"/>
          </a:xfrm>
        </p:spPr>
        <p:txBody>
          <a:bodyPr/>
          <a:lstStyle/>
          <a:p>
            <a:r>
              <a:rPr lang="en-US" dirty="0"/>
              <a:t>Telomeres shorten as we get older causing aging in our cells.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362200" cy="2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-44067"/>
            <a:ext cx="7467600" cy="1143000"/>
          </a:xfrm>
        </p:spPr>
        <p:txBody>
          <a:bodyPr/>
          <a:lstStyle/>
          <a:p>
            <a:r>
              <a:rPr lang="en-US" dirty="0"/>
              <a:t>Telomeres and cell 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715000"/>
          </a:xfrm>
        </p:spPr>
        <p:txBody>
          <a:bodyPr>
            <a:noAutofit/>
          </a:bodyPr>
          <a:lstStyle/>
          <a:p>
            <a:r>
              <a:rPr lang="en-US" sz="2200" dirty="0"/>
              <a:t>We inherit telomeres from our parents, but no matter the length of our telomeres at birth, everyone’s get shorter as they age.</a:t>
            </a:r>
            <a:br>
              <a:rPr lang="en-US" sz="2200" baseline="30000" dirty="0"/>
            </a:br>
            <a:endParaRPr lang="en-US" sz="2200" dirty="0"/>
          </a:p>
          <a:p>
            <a:r>
              <a:rPr lang="en-US" sz="2200" dirty="0"/>
              <a:t>Shorter telomeres have a negative effect on our health.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Telomere shortening is the main cause of age-related break down of our cells. (Birth 15,000 bases - 5,000 at death) When telomeres get too short, our cells can no longer reproduce, which causes our tissues to degenerate.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Some cells, like those found in the skin, hair and immune system, are most affected by telomere shortening because they reproduce more often.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 Andrews, PhD Sierra Sciences 2013</a:t>
            </a:r>
          </a:p>
        </p:txBody>
      </p:sp>
    </p:spTree>
    <p:extLst>
      <p:ext uri="{BB962C8B-B14F-4D97-AF65-F5344CB8AC3E}">
        <p14:creationId xmlns:p14="http://schemas.microsoft.com/office/powerpoint/2010/main" val="283268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05200"/>
            <a:ext cx="3122495" cy="2328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31395"/>
            <a:ext cx="4156992" cy="228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599"/>
            <a:ext cx="3457575" cy="2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096000" cy="884238"/>
          </a:xfrm>
        </p:spPr>
        <p:txBody>
          <a:bodyPr/>
          <a:lstStyle/>
          <a:p>
            <a:r>
              <a:rPr lang="en-US" dirty="0"/>
              <a:t>Tips for healthy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Detoxify our diet</a:t>
            </a:r>
          </a:p>
          <a:p>
            <a:r>
              <a:rPr lang="en-US" dirty="0"/>
              <a:t>Medical screening and early diagnosis</a:t>
            </a:r>
          </a:p>
          <a:p>
            <a:r>
              <a:rPr lang="en-US" dirty="0"/>
              <a:t>Change bad behaviors (smoking)</a:t>
            </a:r>
          </a:p>
          <a:p>
            <a:r>
              <a:rPr lang="en-US" dirty="0"/>
              <a:t>Avoid poisonous foods</a:t>
            </a:r>
          </a:p>
          <a:p>
            <a:r>
              <a:rPr lang="en-US" dirty="0"/>
              <a:t>Hormone balance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Proper nutrition (water, fiber, fish, etc.)</a:t>
            </a:r>
          </a:p>
          <a:p>
            <a:r>
              <a:rPr lang="en-US" dirty="0"/>
              <a:t>Manage stress</a:t>
            </a:r>
          </a:p>
          <a:p>
            <a:r>
              <a:rPr lang="en-US" dirty="0"/>
              <a:t>Sense of purpose (give back)</a:t>
            </a:r>
          </a:p>
          <a:p>
            <a:r>
              <a:rPr lang="en-US" dirty="0"/>
              <a:t>Care for others (family, friends)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DaSilvia Institute, 2016</a:t>
            </a:r>
          </a:p>
        </p:txBody>
      </p:sp>
    </p:spTree>
    <p:extLst>
      <p:ext uri="{BB962C8B-B14F-4D97-AF65-F5344CB8AC3E}">
        <p14:creationId xmlns:p14="http://schemas.microsoft.com/office/powerpoint/2010/main" val="20680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r>
              <a:rPr lang="en-US" dirty="0"/>
              <a:t>Additional 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Healthy parents produce healthy children – “we are what we eat” or imitate </a:t>
            </a:r>
            <a:br>
              <a:rPr lang="en-US" dirty="0"/>
            </a:br>
            <a:endParaRPr lang="en-US" sz="1600" dirty="0"/>
          </a:p>
          <a:p>
            <a:r>
              <a:rPr lang="en-US" dirty="0"/>
              <a:t>Be hardworking – prudent humans live the longest</a:t>
            </a:r>
            <a:br>
              <a:rPr lang="en-US" dirty="0"/>
            </a:br>
            <a:endParaRPr lang="en-US" sz="1600" dirty="0"/>
          </a:p>
          <a:p>
            <a:r>
              <a:rPr lang="en-US" dirty="0"/>
              <a:t>Avoid Bachelorhood – Married men live 10 years longer than single or divorced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Longevity Project, 2011</a:t>
            </a:r>
          </a:p>
        </p:txBody>
      </p:sp>
    </p:spTree>
    <p:extLst>
      <p:ext uri="{BB962C8B-B14F-4D97-AF65-F5344CB8AC3E}">
        <p14:creationId xmlns:p14="http://schemas.microsoft.com/office/powerpoint/2010/main" val="208159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495800" cy="1143000"/>
          </a:xfrm>
        </p:spPr>
        <p:txBody>
          <a:bodyPr/>
          <a:lstStyle/>
          <a:p>
            <a:r>
              <a:rPr lang="en-US" dirty="0"/>
              <a:t>Your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/>
              <a:t>How long will YOU live?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Lifespan calculator</a:t>
            </a:r>
          </a:p>
          <a:p>
            <a:pPr lvl="1"/>
            <a:r>
              <a:rPr lang="en-US" dirty="0">
                <a:hlinkClick r:id="rId2"/>
              </a:rPr>
              <a:t>http://media.nmfn.com/tnetwork/lifespan/#0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long will I live?</a:t>
            </a:r>
          </a:p>
          <a:p>
            <a:pPr lvl="1"/>
            <a:r>
              <a:rPr lang="en-US" dirty="0">
                <a:hlinkClick r:id="rId3"/>
              </a:rPr>
              <a:t>https://www.myabaris.com/tools/life-expectancy-calculator-how-long-will-i-live/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Living to 100</a:t>
            </a:r>
          </a:p>
          <a:p>
            <a:pPr lvl="1"/>
            <a:r>
              <a:rPr lang="en-US" dirty="0">
                <a:hlinkClick r:id="rId4"/>
              </a:rPr>
              <a:t>https://www.livingto100.com/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0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458200" cy="1219200"/>
          </a:xfrm>
        </p:spPr>
        <p:txBody>
          <a:bodyPr/>
          <a:lstStyle/>
          <a:p>
            <a:pPr algn="ctr"/>
            <a:r>
              <a:rPr lang="en-US" dirty="0"/>
              <a:t>“My job is to help you </a:t>
            </a:r>
            <a:r>
              <a:rPr lang="en-US" u="sng" dirty="0"/>
              <a:t>DIE</a:t>
            </a:r>
            <a:r>
              <a:rPr lang="en-US" dirty="0"/>
              <a:t>, healthier!”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3886200" cy="2086200"/>
          </a:xfrm>
        </p:spPr>
        <p:txBody>
          <a:bodyPr>
            <a:noAutofit/>
          </a:bodyPr>
          <a:lstStyle/>
          <a:p>
            <a:r>
              <a:rPr lang="en-US" sz="2400" dirty="0"/>
              <a:t>Paul Knapp BS,MA,CPT</a:t>
            </a:r>
          </a:p>
          <a:p>
            <a:r>
              <a:rPr lang="en-US" sz="2400" dirty="0"/>
              <a:t>Boone Medical Clinic</a:t>
            </a:r>
          </a:p>
          <a:p>
            <a:r>
              <a:rPr lang="en-US" sz="2400" dirty="0"/>
              <a:t>Health Promotion Department</a:t>
            </a:r>
          </a:p>
          <a:p>
            <a:r>
              <a:rPr lang="en-US" sz="2400" dirty="0"/>
              <a:t>757-462-1734</a:t>
            </a:r>
          </a:p>
        </p:txBody>
      </p:sp>
    </p:spTree>
    <p:extLst>
      <p:ext uri="{BB962C8B-B14F-4D97-AF65-F5344CB8AC3E}">
        <p14:creationId xmlns:p14="http://schemas.microsoft.com/office/powerpoint/2010/main" val="155057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contributes to Longevity?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80189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Genes </a:t>
            </a:r>
            <a:r>
              <a:rPr lang="en-US" sz="2700" dirty="0"/>
              <a:t>(20%)</a:t>
            </a:r>
            <a:r>
              <a:rPr lang="en-US" dirty="0"/>
              <a:t> vs Environment </a:t>
            </a:r>
            <a:r>
              <a:rPr lang="en-US" sz="2700" dirty="0"/>
              <a:t>(80%)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2312"/>
            <a:ext cx="5263691" cy="3942688"/>
          </a:xfrm>
        </p:spPr>
      </p:pic>
      <p:sp>
        <p:nvSpPr>
          <p:cNvPr id="3" name="TextBox 2"/>
          <p:cNvSpPr txBox="1"/>
          <p:nvPr/>
        </p:nvSpPr>
        <p:spPr>
          <a:xfrm>
            <a:off x="19050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Stanford University: Peter Pompei, MD</a:t>
            </a:r>
          </a:p>
        </p:txBody>
      </p:sp>
    </p:spTree>
    <p:extLst>
      <p:ext uri="{BB962C8B-B14F-4D97-AF65-F5344CB8AC3E}">
        <p14:creationId xmlns:p14="http://schemas.microsoft.com/office/powerpoint/2010/main" val="15958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Life Expectancy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us want to live to 87 years</a:t>
            </a:r>
          </a:p>
          <a:p>
            <a:r>
              <a:rPr lang="en-US" dirty="0"/>
              <a:t>Actuality 78.8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5600"/>
            <a:ext cx="4324350" cy="3243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400800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Disease Control, 2012</a:t>
            </a:r>
          </a:p>
        </p:txBody>
      </p:sp>
    </p:spTree>
    <p:extLst>
      <p:ext uri="{BB962C8B-B14F-4D97-AF65-F5344CB8AC3E}">
        <p14:creationId xmlns:p14="http://schemas.microsoft.com/office/powerpoint/2010/main" val="369735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Old is “Old”?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0" cy="4114800"/>
          </a:xfrm>
        </p:spPr>
        <p:txBody>
          <a:bodyPr/>
          <a:lstStyle/>
          <a:p>
            <a:r>
              <a:rPr lang="en-US" dirty="0"/>
              <a:t>45 – 64: Middle Age</a:t>
            </a:r>
          </a:p>
          <a:p>
            <a:r>
              <a:rPr lang="en-US" dirty="0"/>
              <a:t>65 – 74: Young Old</a:t>
            </a:r>
          </a:p>
          <a:p>
            <a:r>
              <a:rPr lang="en-US" dirty="0"/>
              <a:t>75 – 84: Old</a:t>
            </a:r>
          </a:p>
          <a:p>
            <a:r>
              <a:rPr lang="en-US" dirty="0"/>
              <a:t>85 – 94: Old Old</a:t>
            </a:r>
          </a:p>
          <a:p>
            <a:r>
              <a:rPr lang="en-US" dirty="0"/>
              <a:t>95+:       Oldest Old*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Fastest growing age demographic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Society of Gerontologists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5" y="1752600"/>
            <a:ext cx="389307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Leading Causes of Death in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324600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Disease Control, 2014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2" y="1336620"/>
            <a:ext cx="5748338" cy="4764936"/>
          </a:xfrm>
        </p:spPr>
      </p:pic>
    </p:spTree>
    <p:extLst>
      <p:ext uri="{BB962C8B-B14F-4D97-AF65-F5344CB8AC3E}">
        <p14:creationId xmlns:p14="http://schemas.microsoft.com/office/powerpoint/2010/main" val="65562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World Health Organization Ranking; The World’s Health Systems </a:t>
            </a:r>
            <a:r>
              <a:rPr lang="en-US" sz="1800" dirty="0"/>
              <a:t>(190 countries)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5105400"/>
          </a:xfrm>
        </p:spPr>
        <p:txBody>
          <a:bodyPr numCol="2">
            <a:normAutofit fontScale="32500" lnSpcReduction="20000"/>
          </a:bodyPr>
          <a:lstStyle/>
          <a:p>
            <a:r>
              <a:rPr lang="en-US" sz="4900" dirty="0"/>
              <a:t> 1 France</a:t>
            </a:r>
          </a:p>
          <a:p>
            <a:r>
              <a:rPr lang="en-US" sz="4900" dirty="0"/>
              <a:t> 2 Italy</a:t>
            </a:r>
          </a:p>
          <a:p>
            <a:r>
              <a:rPr lang="en-US" sz="4900" dirty="0"/>
              <a:t> 3 San Marino</a:t>
            </a:r>
          </a:p>
          <a:p>
            <a:r>
              <a:rPr lang="en-US" sz="4900" dirty="0"/>
              <a:t> 4 Andorra</a:t>
            </a:r>
          </a:p>
          <a:p>
            <a:r>
              <a:rPr lang="en-US" sz="4900" dirty="0"/>
              <a:t> 5 Malta</a:t>
            </a:r>
          </a:p>
          <a:p>
            <a:r>
              <a:rPr lang="en-US" sz="4900" dirty="0"/>
              <a:t> 6 Singapore</a:t>
            </a:r>
          </a:p>
          <a:p>
            <a:r>
              <a:rPr lang="en-US" sz="4900" dirty="0"/>
              <a:t> 7 Spain</a:t>
            </a:r>
          </a:p>
          <a:p>
            <a:r>
              <a:rPr lang="en-US" sz="4900" dirty="0"/>
              <a:t> 8 Oman</a:t>
            </a:r>
          </a:p>
          <a:p>
            <a:r>
              <a:rPr lang="en-US" sz="4900" dirty="0"/>
              <a:t> 9 Austria</a:t>
            </a:r>
          </a:p>
          <a:p>
            <a:r>
              <a:rPr lang="en-US" sz="4900" dirty="0"/>
              <a:t> 10 Japan</a:t>
            </a:r>
          </a:p>
          <a:p>
            <a:r>
              <a:rPr lang="en-US" sz="4900" dirty="0"/>
              <a:t> 11 Norway</a:t>
            </a:r>
          </a:p>
          <a:p>
            <a:r>
              <a:rPr lang="en-US" sz="4900" dirty="0"/>
              <a:t> 12 Portugal</a:t>
            </a:r>
          </a:p>
          <a:p>
            <a:r>
              <a:rPr lang="en-US" sz="4900" dirty="0"/>
              <a:t> 13 Monaco</a:t>
            </a:r>
          </a:p>
          <a:p>
            <a:r>
              <a:rPr lang="en-US" sz="4900" dirty="0"/>
              <a:t> 14 Greece</a:t>
            </a:r>
          </a:p>
          <a:p>
            <a:r>
              <a:rPr lang="en-US" sz="4900" dirty="0"/>
              <a:t> 15 Iceland</a:t>
            </a:r>
          </a:p>
          <a:p>
            <a:r>
              <a:rPr lang="en-US" sz="4900" dirty="0"/>
              <a:t> 16 Luxembourg</a:t>
            </a:r>
          </a:p>
          <a:p>
            <a:r>
              <a:rPr lang="en-US" sz="4900" dirty="0"/>
              <a:t> 17 Netherlands</a:t>
            </a:r>
          </a:p>
          <a:p>
            <a:r>
              <a:rPr lang="en-US" sz="4900" dirty="0"/>
              <a:t> 18 United Kingdom</a:t>
            </a:r>
          </a:p>
          <a:p>
            <a:r>
              <a:rPr lang="en-US" sz="4900" dirty="0"/>
              <a:t> 19 Ireland</a:t>
            </a:r>
          </a:p>
          <a:p>
            <a:r>
              <a:rPr lang="en-US" sz="4900" dirty="0"/>
              <a:t> 20 Switzerland</a:t>
            </a:r>
          </a:p>
          <a:p>
            <a:r>
              <a:rPr lang="en-US" sz="4900" dirty="0"/>
              <a:t>30 Canada</a:t>
            </a:r>
          </a:p>
          <a:p>
            <a:r>
              <a:rPr lang="en-US" sz="7400" dirty="0">
                <a:solidFill>
                  <a:srgbClr val="FF0000"/>
                </a:solidFill>
              </a:rPr>
              <a:t>37 USA</a:t>
            </a:r>
          </a:p>
          <a:p>
            <a:r>
              <a:rPr lang="en-US" sz="4900" dirty="0"/>
              <a:t>53 Jamaica</a:t>
            </a:r>
          </a:p>
          <a:p>
            <a:r>
              <a:rPr lang="en-US" sz="4900" dirty="0"/>
              <a:t>60 Philippines</a:t>
            </a:r>
          </a:p>
          <a:p>
            <a:r>
              <a:rPr lang="en-US" sz="4900" dirty="0"/>
              <a:t>61 Mexico</a:t>
            </a:r>
          </a:p>
          <a:p>
            <a:r>
              <a:rPr lang="en-US" sz="4900" dirty="0"/>
              <a:t>103 Iraq</a:t>
            </a:r>
          </a:p>
          <a:p>
            <a:r>
              <a:rPr lang="en-US" sz="4900" dirty="0"/>
              <a:t>112 India</a:t>
            </a:r>
          </a:p>
          <a:p>
            <a:r>
              <a:rPr lang="en-US" sz="4900" dirty="0"/>
              <a:t>125 Brazil</a:t>
            </a:r>
          </a:p>
          <a:p>
            <a:r>
              <a:rPr lang="en-US" sz="4900" dirty="0"/>
              <a:t>130 Russia</a:t>
            </a:r>
          </a:p>
          <a:p>
            <a:r>
              <a:rPr lang="en-US" sz="4900" dirty="0"/>
              <a:t>144 China</a:t>
            </a:r>
          </a:p>
          <a:p>
            <a:r>
              <a:rPr lang="en-US" sz="4900" dirty="0"/>
              <a:t>173 Afghanistan</a:t>
            </a:r>
          </a:p>
          <a:p>
            <a:r>
              <a:rPr lang="en-US" sz="4900" dirty="0"/>
              <a:t>190 Myanmar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Health Organization 2014</a:t>
            </a:r>
          </a:p>
        </p:txBody>
      </p:sp>
    </p:spTree>
    <p:extLst>
      <p:ext uri="{BB962C8B-B14F-4D97-AF65-F5344CB8AC3E}">
        <p14:creationId xmlns:p14="http://schemas.microsoft.com/office/powerpoint/2010/main" val="39078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800600" cy="1143000"/>
          </a:xfrm>
        </p:spPr>
        <p:txBody>
          <a:bodyPr/>
          <a:lstStyle/>
          <a:p>
            <a:r>
              <a:rPr lang="en-US" dirty="0"/>
              <a:t>US Aging Pyramid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572000" cy="435428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9200" y="5732060"/>
            <a:ext cx="6172200" cy="609600"/>
          </a:xfrm>
        </p:spPr>
        <p:txBody>
          <a:bodyPr/>
          <a:lstStyle/>
          <a:p>
            <a:r>
              <a:rPr lang="en-US" dirty="0"/>
              <a:t>Baby Boomers born (1946-1964)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3352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PEW Research Center, 2015</a:t>
            </a:r>
          </a:p>
        </p:txBody>
      </p:sp>
    </p:spTree>
    <p:extLst>
      <p:ext uri="{BB962C8B-B14F-4D97-AF65-F5344CB8AC3E}">
        <p14:creationId xmlns:p14="http://schemas.microsoft.com/office/powerpoint/2010/main" val="302824824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627</TotalTime>
  <Words>905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Wingdings 2</vt:lpstr>
      <vt:lpstr>Technic</vt:lpstr>
      <vt:lpstr>Aging and Wellness Throughout the lifespan</vt:lpstr>
      <vt:lpstr>Why do some of us live longer than others?</vt:lpstr>
      <vt:lpstr>What contributes to Longevity?</vt:lpstr>
      <vt:lpstr>Genes (20%) vs Environment (80%)</vt:lpstr>
      <vt:lpstr>Current Life Expectancy in US</vt:lpstr>
      <vt:lpstr>How Old is “Old”?</vt:lpstr>
      <vt:lpstr>Leading Causes of Death in US</vt:lpstr>
      <vt:lpstr>World Health Organization Ranking; The World’s Health Systems (190 countries)</vt:lpstr>
      <vt:lpstr>US Aging Pyramid</vt:lpstr>
      <vt:lpstr>76 Million Baby Boomers</vt:lpstr>
      <vt:lpstr>Aging to 90+</vt:lpstr>
      <vt:lpstr>Findings?</vt:lpstr>
      <vt:lpstr>Dementia</vt:lpstr>
      <vt:lpstr>What does it look like</vt:lpstr>
      <vt:lpstr>Alzheimer’s Disease</vt:lpstr>
      <vt:lpstr>Alzheimer's</vt:lpstr>
      <vt:lpstr>National Geographic study</vt:lpstr>
      <vt:lpstr>Nutrition Connection to Longevity</vt:lpstr>
      <vt:lpstr>Height Connection to Longevity</vt:lpstr>
      <vt:lpstr>Can we really control aging?</vt:lpstr>
      <vt:lpstr>Telomeres and cell aging</vt:lpstr>
      <vt:lpstr>So what can we do?</vt:lpstr>
      <vt:lpstr>Tips for healthy aging</vt:lpstr>
      <vt:lpstr>Additional things to consider</vt:lpstr>
      <vt:lpstr>Your Homework</vt:lpstr>
      <vt:lpstr>“My job is to help you DIE, healthier!”</vt:lpstr>
    </vt:vector>
  </TitlesOfParts>
  <Company>NMCP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Wellness Throughout the lifespan</dc:title>
  <dc:creator>Knapp, Paul L. (CIV)</dc:creator>
  <cp:lastModifiedBy>Kwan Hurst</cp:lastModifiedBy>
  <cp:revision>70</cp:revision>
  <cp:lastPrinted>2016-06-09T17:31:45Z</cp:lastPrinted>
  <dcterms:created xsi:type="dcterms:W3CDTF">2016-04-27T11:17:59Z</dcterms:created>
  <dcterms:modified xsi:type="dcterms:W3CDTF">2016-07-13T16:19:56Z</dcterms:modified>
</cp:coreProperties>
</file>