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64" r:id="rId3"/>
    <p:sldId id="273"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9" r:id="rId34"/>
    <p:sldId id="324" r:id="rId35"/>
    <p:sldId id="325" r:id="rId36"/>
    <p:sldId id="327" r:id="rId37"/>
    <p:sldId id="267" r:id="rId38"/>
    <p:sldId id="268" r:id="rId39"/>
    <p:sldId id="274" r:id="rId40"/>
    <p:sldId id="312" r:id="rId41"/>
    <p:sldId id="320" r:id="rId42"/>
    <p:sldId id="313" r:id="rId43"/>
    <p:sldId id="314" r:id="rId44"/>
    <p:sldId id="315" r:id="rId45"/>
    <p:sldId id="316" r:id="rId46"/>
    <p:sldId id="317" r:id="rId47"/>
    <p:sldId id="318" r:id="rId48"/>
    <p:sldId id="321" r:id="rId49"/>
    <p:sldId id="322" r:id="rId50"/>
    <p:sldId id="326" r:id="rId51"/>
    <p:sldId id="32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583B6-C792-48F9-9FA9-B8C171A97FBD}" type="datetimeFigureOut">
              <a:rPr lang="en-US" smtClean="0"/>
              <a:t>8/1/2016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ECC88D-8608-441F-9E5C-4A480B8301A2}" type="slidenum">
              <a:rPr lang="en-US" smtClean="0"/>
              <a:t>‹#›</a:t>
            </a:fld>
            <a:endParaRPr lang="en-US"/>
          </a:p>
        </p:txBody>
      </p:sp>
    </p:spTree>
    <p:extLst>
      <p:ext uri="{BB962C8B-B14F-4D97-AF65-F5344CB8AC3E}">
        <p14:creationId xmlns:p14="http://schemas.microsoft.com/office/powerpoint/2010/main" val="395676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77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9628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31176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0383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320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8362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0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558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13351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42758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1324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08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47374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7876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01276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62279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18538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686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88328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xfrm>
            <a:off x="3884316" y="8684913"/>
            <a:ext cx="2972114" cy="4575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1" tIns="45251" rIns="90501" bIns="45251"/>
          <a:lstStyle>
            <a:lvl1pPr eaLnBrk="0" hangingPunct="0">
              <a:spcBef>
                <a:spcPct val="30000"/>
              </a:spcBef>
              <a:defRPr sz="1200">
                <a:solidFill>
                  <a:schemeClr val="tx1"/>
                </a:solidFill>
                <a:latin typeface="Arial" pitchFamily="34" charset="0"/>
                <a:cs typeface="Arial" pitchFamily="34" charset="0"/>
              </a:defRPr>
            </a:lvl1pPr>
            <a:lvl2pPr marL="735234" indent="-281944" eaLnBrk="0" hangingPunct="0">
              <a:spcBef>
                <a:spcPct val="30000"/>
              </a:spcBef>
              <a:defRPr sz="1200">
                <a:solidFill>
                  <a:schemeClr val="tx1"/>
                </a:solidFill>
                <a:latin typeface="Arial" pitchFamily="34" charset="0"/>
                <a:cs typeface="Arial" pitchFamily="34" charset="0"/>
              </a:defRPr>
            </a:lvl2pPr>
            <a:lvl3pPr marL="1130888" indent="-225867" eaLnBrk="0" hangingPunct="0">
              <a:spcBef>
                <a:spcPct val="30000"/>
              </a:spcBef>
              <a:defRPr sz="1200">
                <a:solidFill>
                  <a:schemeClr val="tx1"/>
                </a:solidFill>
                <a:latin typeface="Arial" pitchFamily="34" charset="0"/>
                <a:cs typeface="Arial" pitchFamily="34" charset="0"/>
              </a:defRPr>
            </a:lvl3pPr>
            <a:lvl4pPr marL="1582622" indent="-225867" eaLnBrk="0" hangingPunct="0">
              <a:spcBef>
                <a:spcPct val="30000"/>
              </a:spcBef>
              <a:defRPr sz="1200">
                <a:solidFill>
                  <a:schemeClr val="tx1"/>
                </a:solidFill>
                <a:latin typeface="Arial" pitchFamily="34" charset="0"/>
                <a:cs typeface="Arial" pitchFamily="34" charset="0"/>
              </a:defRPr>
            </a:lvl4pPr>
            <a:lvl5pPr marL="2035912" indent="-225867" eaLnBrk="0" hangingPunct="0">
              <a:spcBef>
                <a:spcPct val="30000"/>
              </a:spcBef>
              <a:defRPr sz="1200">
                <a:solidFill>
                  <a:schemeClr val="tx1"/>
                </a:solidFill>
                <a:latin typeface="Arial" pitchFamily="34" charset="0"/>
                <a:cs typeface="Arial" pitchFamily="34" charset="0"/>
              </a:defRPr>
            </a:lvl5pPr>
            <a:lvl6pPr marL="2484529" indent="-225867" eaLnBrk="0" fontAlgn="base" hangingPunct="0">
              <a:spcBef>
                <a:spcPct val="30000"/>
              </a:spcBef>
              <a:spcAft>
                <a:spcPct val="0"/>
              </a:spcAft>
              <a:defRPr sz="1200">
                <a:solidFill>
                  <a:schemeClr val="tx1"/>
                </a:solidFill>
                <a:latin typeface="Arial" pitchFamily="34" charset="0"/>
                <a:cs typeface="Arial" pitchFamily="34" charset="0"/>
              </a:defRPr>
            </a:lvl6pPr>
            <a:lvl7pPr marL="2933147" indent="-225867" eaLnBrk="0" fontAlgn="base" hangingPunct="0">
              <a:spcBef>
                <a:spcPct val="30000"/>
              </a:spcBef>
              <a:spcAft>
                <a:spcPct val="0"/>
              </a:spcAft>
              <a:defRPr sz="1200">
                <a:solidFill>
                  <a:schemeClr val="tx1"/>
                </a:solidFill>
                <a:latin typeface="Arial" pitchFamily="34" charset="0"/>
                <a:cs typeface="Arial" pitchFamily="34" charset="0"/>
              </a:defRPr>
            </a:lvl7pPr>
            <a:lvl8pPr marL="3381764" indent="-225867" eaLnBrk="0" fontAlgn="base" hangingPunct="0">
              <a:spcBef>
                <a:spcPct val="30000"/>
              </a:spcBef>
              <a:spcAft>
                <a:spcPct val="0"/>
              </a:spcAft>
              <a:defRPr sz="1200">
                <a:solidFill>
                  <a:schemeClr val="tx1"/>
                </a:solidFill>
                <a:latin typeface="Arial" pitchFamily="34" charset="0"/>
                <a:cs typeface="Arial" pitchFamily="34" charset="0"/>
              </a:defRPr>
            </a:lvl8pPr>
            <a:lvl9pPr marL="3830381" indent="-225867"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CC0DEA4-5522-4BFE-B361-67C7AC5AAF81}" type="slidenum">
              <a:rPr lang="en-US" altLang="en-US" smtClean="0">
                <a:solidFill>
                  <a:prstClr val="black"/>
                </a:solidFill>
              </a:rPr>
              <a:pPr eaLnBrk="1" hangingPunct="1">
                <a:spcBef>
                  <a:spcPct val="0"/>
                </a:spcBef>
              </a:pPr>
              <a:t>28</a:t>
            </a:fld>
            <a:endParaRPr lang="en-US" altLang="en-US">
              <a:solidFill>
                <a:prstClr val="black"/>
              </a:solidFill>
            </a:endParaRPr>
          </a:p>
        </p:txBody>
      </p:sp>
      <p:sp>
        <p:nvSpPr>
          <p:cNvPr id="71683" name="Rectangle 2"/>
          <p:cNvSpPr>
            <a:spLocks noGrp="1" noRot="1" noChangeAspect="1" noChangeArrowheads="1" noTextEdit="1"/>
          </p:cNvSpPr>
          <p:nvPr>
            <p:ph type="sldImg"/>
          </p:nvPr>
        </p:nvSpPr>
        <p:spPr>
          <a:xfrm>
            <a:off x="1143000" y="685800"/>
            <a:ext cx="4572000" cy="3429000"/>
          </a:xfrm>
          <a:ln/>
        </p:spPr>
      </p:sp>
      <p:sp>
        <p:nvSpPr>
          <p:cNvPr id="71684" name="Rectangle 3"/>
          <p:cNvSpPr>
            <a:spLocks noGrp="1" noChangeArrowheads="1"/>
          </p:cNvSpPr>
          <p:nvPr>
            <p:ph type="body" idx="1"/>
          </p:nvPr>
        </p:nvSpPr>
        <p:spPr>
          <a:xfrm>
            <a:off x="913158" y="4344026"/>
            <a:ext cx="5031685"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cs typeface="Arial" pitchFamily="34" charset="0"/>
            </a:endParaRPr>
          </a:p>
        </p:txBody>
      </p:sp>
    </p:spTree>
    <p:extLst>
      <p:ext uri="{BB962C8B-B14F-4D97-AF65-F5344CB8AC3E}">
        <p14:creationId xmlns:p14="http://schemas.microsoft.com/office/powerpoint/2010/main" val="1822476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05816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092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6669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4146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Rot="1" noChangeAspect="1" noChangeArrowheads="1" noTextEdit="1"/>
          </p:cNvSpPr>
          <p:nvPr>
            <p:ph type="sldImg"/>
          </p:nvPr>
        </p:nvSpPr>
        <p:spPr>
          <a:xfrm>
            <a:off x="1168400" y="717550"/>
            <a:ext cx="4521200" cy="3392488"/>
          </a:xfrm>
          <a:ln/>
        </p:spPr>
      </p:sp>
      <p:sp>
        <p:nvSpPr>
          <p:cNvPr id="548867" name="Rectangle 3"/>
          <p:cNvSpPr>
            <a:spLocks noGrp="1" noChangeArrowheads="1"/>
          </p:cNvSpPr>
          <p:nvPr>
            <p:ph type="body" idx="1"/>
          </p:nvPr>
        </p:nvSpPr>
        <p:spPr>
          <a:xfrm>
            <a:off x="915343" y="4345601"/>
            <a:ext cx="5027316" cy="4084613"/>
          </a:xfrm>
        </p:spPr>
        <p:txBody>
          <a:bodyPr/>
          <a:lstStyle/>
          <a:p>
            <a:endParaRPr lang="en-US" dirty="0"/>
          </a:p>
        </p:txBody>
      </p:sp>
    </p:spTree>
    <p:extLst>
      <p:ext uri="{BB962C8B-B14F-4D97-AF65-F5344CB8AC3E}">
        <p14:creationId xmlns:p14="http://schemas.microsoft.com/office/powerpoint/2010/main" val="1519840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3710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bwMode="auto">
          <a:xfrm>
            <a:off x="1169988" y="719138"/>
            <a:ext cx="4519612" cy="3390900"/>
          </a:xfrm>
          <a:prstGeom prst="rect">
            <a:avLst/>
          </a:prstGeom>
          <a:solidFill>
            <a:srgbClr val="FFFFFF"/>
          </a:solidFill>
          <a:ln>
            <a:solidFill>
              <a:srgbClr val="000000"/>
            </a:solidFill>
            <a:miter lim="800000"/>
            <a:headEnd/>
            <a:tailEnd/>
          </a:ln>
        </p:spPr>
      </p:sp>
      <p:sp>
        <p:nvSpPr>
          <p:cNvPr id="351235" name="Rectangle 3"/>
          <p:cNvSpPr>
            <a:spLocks noGrp="1" noChangeArrowheads="1"/>
          </p:cNvSpPr>
          <p:nvPr>
            <p:ph type="body" idx="1"/>
          </p:nvPr>
        </p:nvSpPr>
        <p:spPr bwMode="auto">
          <a:xfrm>
            <a:off x="915343" y="4344029"/>
            <a:ext cx="5027316" cy="4086185"/>
          </a:xfrm>
          <a:prstGeom prst="rect">
            <a:avLst/>
          </a:prstGeom>
          <a:solidFill>
            <a:srgbClr val="FFFFFF"/>
          </a:solidFill>
          <a:ln>
            <a:solidFill>
              <a:srgbClr val="000000"/>
            </a:solidFill>
            <a:miter lim="800000"/>
            <a:headEnd/>
            <a:tailEnd/>
          </a:ln>
        </p:spPr>
        <p:txBody>
          <a:bodyPr lIns="89931" tIns="44966" rIns="89931" bIns="44966"/>
          <a:lstStyle/>
          <a:p>
            <a:pPr>
              <a:buFontTx/>
              <a:buChar char="•"/>
            </a:pPr>
            <a:r>
              <a:rPr lang="en-US" sz="1400" dirty="0"/>
              <a:t>References</a:t>
            </a:r>
          </a:p>
          <a:p>
            <a:pPr lvl="1">
              <a:buFontTx/>
              <a:buChar char="•"/>
            </a:pPr>
            <a:r>
              <a:rPr lang="en-US" sz="1400" dirty="0"/>
              <a:t>Task Force IA NAVADMINs</a:t>
            </a:r>
          </a:p>
          <a:p>
            <a:pPr lvl="1">
              <a:buFontTx/>
              <a:buChar char="•"/>
            </a:pPr>
            <a:r>
              <a:rPr lang="en-US" sz="1400" dirty="0"/>
              <a:t>OPNAVINST 1001.24</a:t>
            </a:r>
          </a:p>
          <a:p>
            <a:pPr lvl="1">
              <a:buFontTx/>
              <a:buChar char="•"/>
            </a:pPr>
            <a:r>
              <a:rPr lang="en-US" sz="1400" dirty="0"/>
              <a:t>Future MILPERSMAN article</a:t>
            </a:r>
          </a:p>
          <a:p>
            <a:pPr lvl="1">
              <a:buFontTx/>
              <a:buChar char="•"/>
            </a:pPr>
            <a:endParaRPr lang="en-US" sz="1400" dirty="0"/>
          </a:p>
          <a:p>
            <a:pPr>
              <a:buFontTx/>
              <a:buChar char="•"/>
            </a:pPr>
            <a:r>
              <a:rPr lang="en-US" sz="1400" dirty="0"/>
              <a:t>GSA</a:t>
            </a:r>
          </a:p>
          <a:p>
            <a:pPr lvl="1">
              <a:buFontTx/>
              <a:buChar char="•"/>
            </a:pPr>
            <a:r>
              <a:rPr lang="en-US" sz="1400" dirty="0"/>
              <a:t>PCS orders to one of two Expeditionary Combat Readiness Center Detachments (ECRC Det Norfolk or Det San Diego)</a:t>
            </a:r>
          </a:p>
          <a:p>
            <a:pPr lvl="1">
              <a:buFontTx/>
              <a:buChar char="•"/>
            </a:pPr>
            <a:r>
              <a:rPr lang="en-US" sz="1400" dirty="0"/>
              <a:t>En Route intermediate temporary duty stop at one of four Navy Mobilization and Processing Sites (NMPS San Diego, NMPS Norfolk, NMPS Gulfport or NMPS Port Hueneme.  Approximately 5 days.</a:t>
            </a:r>
          </a:p>
          <a:p>
            <a:pPr lvl="1">
              <a:buFontTx/>
              <a:buChar char="•"/>
            </a:pPr>
            <a:r>
              <a:rPr lang="en-US" sz="1400" dirty="0"/>
              <a:t>Upon reaching ECRC, will await onward transportation to report to a Stateside training site for follow-on training in a temporary duty status.  Upon completion of pre-deployment training, will deploy in support of a GWOT mission requirement.</a:t>
            </a:r>
          </a:p>
          <a:p>
            <a:pPr lvl="1">
              <a:buFontTx/>
              <a:buChar char="•"/>
            </a:pPr>
            <a:r>
              <a:rPr lang="en-US" sz="1400" dirty="0"/>
              <a:t>ITDY orders allow funded moves for a member’s dependents to a designated place of residence while member deployed.  Family also entitled to PDS move.</a:t>
            </a:r>
          </a:p>
          <a:p>
            <a:pPr lvl="1">
              <a:buFontTx/>
              <a:buChar char="•"/>
            </a:pPr>
            <a:endParaRPr lang="en-US" sz="1400" dirty="0"/>
          </a:p>
          <a:p>
            <a:pPr lvl="1"/>
            <a:endParaRPr lang="en-US" sz="1400" b="1" dirty="0"/>
          </a:p>
        </p:txBody>
      </p:sp>
    </p:spTree>
    <p:extLst>
      <p:ext uri="{BB962C8B-B14F-4D97-AF65-F5344CB8AC3E}">
        <p14:creationId xmlns:p14="http://schemas.microsoft.com/office/powerpoint/2010/main" val="171626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43000" y="685800"/>
            <a:ext cx="4572000" cy="3429000"/>
          </a:xfrm>
          <a:ln/>
        </p:spPr>
      </p:sp>
      <p:sp>
        <p:nvSpPr>
          <p:cNvPr id="60419" name="Rectangle 3"/>
          <p:cNvSpPr>
            <a:spLocks noGrp="1" noChangeArrowheads="1"/>
          </p:cNvSpPr>
          <p:nvPr>
            <p:ph type="body" idx="1"/>
          </p:nvPr>
        </p:nvSpPr>
        <p:spPr>
          <a:xfrm>
            <a:off x="915343" y="4344030"/>
            <a:ext cx="5027316" cy="41144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1" rIns="91403" bIns="45701"/>
          <a:lstStyle/>
          <a:p>
            <a:pPr marL="109985" indent="-109985">
              <a:buFontTx/>
              <a:buChar char="•"/>
            </a:pPr>
            <a:r>
              <a:rPr lang="en-US" altLang="en-US">
                <a:latin typeface="Arial" pitchFamily="34" charset="0"/>
                <a:ea typeface="MS PGothic" pitchFamily="34" charset="-128"/>
                <a:cs typeface="Arial" pitchFamily="34" charset="0"/>
              </a:rPr>
              <a:t>The ultimate judge of success within the aviation community is performance in an operational environment. Operational career milestones give every aviation officer the opportunity to develop a pattern of sustained superior performance within the officer’s warfare specialty.  </a:t>
            </a:r>
          </a:p>
          <a:p>
            <a:pPr marL="109985" indent="-109985">
              <a:buFontTx/>
              <a:buChar char="•"/>
            </a:pPr>
            <a:endParaRPr lang="en-US" altLang="en-US">
              <a:latin typeface="Arial" pitchFamily="34" charset="0"/>
              <a:ea typeface="MS PGothic" pitchFamily="34" charset="-128"/>
              <a:cs typeface="Arial" pitchFamily="34" charset="0"/>
            </a:endParaRPr>
          </a:p>
          <a:p>
            <a:pPr marL="109985" indent="-109985">
              <a:buFontTx/>
              <a:buChar char="•"/>
            </a:pPr>
            <a:r>
              <a:rPr lang="en-US" altLang="en-US">
                <a:latin typeface="Arial" pitchFamily="34" charset="0"/>
                <a:ea typeface="MS PGothic" pitchFamily="34" charset="-128"/>
                <a:cs typeface="Arial" pitchFamily="34" charset="0"/>
              </a:rPr>
              <a:t>This chart depicts the general flow of an aviation officer’s career milestones with increasing responsibility.  The aviation community is first and foremost an aerial combat force, and values the attainment of warfare qualifications and leadership both in the air and on the ground.  Aviators have many subspecialty platforms that enable the Navy to be a successful fighting force and contribute to joint and coalition campaigns.</a:t>
            </a:r>
          </a:p>
          <a:p>
            <a:pPr marL="109985" indent="-109985">
              <a:buFontTx/>
              <a:buChar char="•"/>
            </a:pPr>
            <a:endParaRPr lang="en-US" altLang="en-US">
              <a:latin typeface="Arial" pitchFamily="34" charset="0"/>
              <a:ea typeface="MS PGothic" pitchFamily="34" charset="-128"/>
              <a:cs typeface="Arial" pitchFamily="34" charset="0"/>
            </a:endParaRPr>
          </a:p>
          <a:p>
            <a:pPr marL="109985" indent="-109985">
              <a:buFontTx/>
              <a:buChar char="•"/>
            </a:pPr>
            <a:r>
              <a:rPr lang="en-US" altLang="en-US">
                <a:latin typeface="Arial" pitchFamily="34" charset="0"/>
                <a:ea typeface="MS PGothic" pitchFamily="34" charset="-128"/>
                <a:cs typeface="Arial" pitchFamily="34" charset="0"/>
              </a:rPr>
              <a:t>Each aviation community has warfare qualifications that are standardized by the respective community’s weapons schools, under the guidance of the Naval Strike Air Warfare Center.  As the aviation officer progresses in their career, these qualifications should be documented in their official record.</a:t>
            </a:r>
          </a:p>
          <a:p>
            <a:pPr marL="109985" indent="-109985">
              <a:buFontTx/>
              <a:buChar char="•"/>
            </a:pPr>
            <a:endParaRPr lang="en-US" altLang="en-US">
              <a:latin typeface="Arial" pitchFamily="34" charset="0"/>
              <a:ea typeface="MS PGothic" pitchFamily="34" charset="-128"/>
              <a:cs typeface="Arial" pitchFamily="34" charset="0"/>
            </a:endParaRPr>
          </a:p>
          <a:p>
            <a:pPr marL="109985" indent="-109985">
              <a:buFontTx/>
              <a:buChar char="•"/>
            </a:pPr>
            <a:r>
              <a:rPr lang="en-US" altLang="en-US">
                <a:latin typeface="Arial" pitchFamily="34" charset="0"/>
                <a:ea typeface="MS PGothic" pitchFamily="34" charset="-128"/>
                <a:cs typeface="Arial" pitchFamily="34" charset="0"/>
              </a:rPr>
              <a:t>STAT Board promotion opportunities are based on the average 1310/1320 percentages of the last 2 boards , averaging also the pilot and NFO percentages.  Pilot opportunity has been a bit higher than NFO opportunity.</a:t>
            </a:r>
          </a:p>
        </p:txBody>
      </p:sp>
    </p:spTree>
    <p:extLst>
      <p:ext uri="{BB962C8B-B14F-4D97-AF65-F5344CB8AC3E}">
        <p14:creationId xmlns:p14="http://schemas.microsoft.com/office/powerpoint/2010/main" val="485566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43000" y="685800"/>
            <a:ext cx="4572000" cy="3429000"/>
          </a:xfrm>
          <a:ln/>
        </p:spPr>
      </p:sp>
      <p:sp>
        <p:nvSpPr>
          <p:cNvPr id="60419" name="Rectangle 3"/>
          <p:cNvSpPr>
            <a:spLocks noGrp="1" noChangeArrowheads="1"/>
          </p:cNvSpPr>
          <p:nvPr>
            <p:ph type="body" idx="1"/>
          </p:nvPr>
        </p:nvSpPr>
        <p:spPr>
          <a:xfrm>
            <a:off x="915343" y="4344030"/>
            <a:ext cx="5027316" cy="41144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1" rIns="91403" bIns="45701"/>
          <a:lstStyle/>
          <a:p>
            <a:pPr marL="109985" indent="-109985">
              <a:buFontTx/>
              <a:buChar char="•"/>
            </a:pPr>
            <a:r>
              <a:rPr lang="en-US" altLang="en-US">
                <a:latin typeface="Arial" pitchFamily="34" charset="0"/>
                <a:ea typeface="MS PGothic" pitchFamily="34" charset="-128"/>
                <a:cs typeface="Arial" pitchFamily="34" charset="0"/>
              </a:rPr>
              <a:t>The ultimate judge of success within the aviation community is performance in an operational environment. Operational career milestones give every aviation officer the opportunity to develop a pattern of sustained superior performance within the officer’s warfare specialty.  </a:t>
            </a:r>
          </a:p>
          <a:p>
            <a:pPr marL="109985" indent="-109985">
              <a:buFontTx/>
              <a:buChar char="•"/>
            </a:pPr>
            <a:endParaRPr lang="en-US" altLang="en-US">
              <a:latin typeface="Arial" pitchFamily="34" charset="0"/>
              <a:ea typeface="MS PGothic" pitchFamily="34" charset="-128"/>
              <a:cs typeface="Arial" pitchFamily="34" charset="0"/>
            </a:endParaRPr>
          </a:p>
          <a:p>
            <a:pPr marL="109985" indent="-109985">
              <a:buFontTx/>
              <a:buChar char="•"/>
            </a:pPr>
            <a:r>
              <a:rPr lang="en-US" altLang="en-US">
                <a:latin typeface="Arial" pitchFamily="34" charset="0"/>
                <a:ea typeface="MS PGothic" pitchFamily="34" charset="-128"/>
                <a:cs typeface="Arial" pitchFamily="34" charset="0"/>
              </a:rPr>
              <a:t>This chart depicts the general flow of an aviation officer’s career milestones with increasing responsibility.  The aviation community is first and foremost an aerial combat force, and values the attainment of warfare qualifications and leadership both in the air and on the ground.  Aviators have many subspecialty platforms that enable the Navy to be a successful fighting force and contribute to joint and coalition campaigns.</a:t>
            </a:r>
          </a:p>
          <a:p>
            <a:pPr marL="109985" indent="-109985">
              <a:buFontTx/>
              <a:buChar char="•"/>
            </a:pPr>
            <a:endParaRPr lang="en-US" altLang="en-US">
              <a:latin typeface="Arial" pitchFamily="34" charset="0"/>
              <a:ea typeface="MS PGothic" pitchFamily="34" charset="-128"/>
              <a:cs typeface="Arial" pitchFamily="34" charset="0"/>
            </a:endParaRPr>
          </a:p>
          <a:p>
            <a:pPr marL="109985" indent="-109985">
              <a:buFontTx/>
              <a:buChar char="•"/>
            </a:pPr>
            <a:r>
              <a:rPr lang="en-US" altLang="en-US">
                <a:latin typeface="Arial" pitchFamily="34" charset="0"/>
                <a:ea typeface="MS PGothic" pitchFamily="34" charset="-128"/>
                <a:cs typeface="Arial" pitchFamily="34" charset="0"/>
              </a:rPr>
              <a:t>Each aviation community has warfare qualifications that are standardized by the respective community’s weapons schools, under the guidance of the Naval Strike Air Warfare Center.  As the aviation officer progresses in their career, these qualifications should be documented in their official record.</a:t>
            </a:r>
          </a:p>
          <a:p>
            <a:pPr marL="109985" indent="-109985">
              <a:buFontTx/>
              <a:buChar char="•"/>
            </a:pPr>
            <a:endParaRPr lang="en-US" altLang="en-US">
              <a:latin typeface="Arial" pitchFamily="34" charset="0"/>
              <a:ea typeface="MS PGothic" pitchFamily="34" charset="-128"/>
              <a:cs typeface="Arial" pitchFamily="34" charset="0"/>
            </a:endParaRPr>
          </a:p>
          <a:p>
            <a:pPr marL="109985" indent="-109985">
              <a:buFontTx/>
              <a:buChar char="•"/>
            </a:pPr>
            <a:r>
              <a:rPr lang="en-US" altLang="en-US">
                <a:latin typeface="Arial" pitchFamily="34" charset="0"/>
                <a:ea typeface="MS PGothic" pitchFamily="34" charset="-128"/>
                <a:cs typeface="Arial" pitchFamily="34" charset="0"/>
              </a:rPr>
              <a:t>STAT Board promotion opportunities are based on the average 1310/1320 percentages of the last 2 boards , averaging also the pilot and NFO percentages.  Pilot opportunity has been a bit higher than NFO opportunity.</a:t>
            </a:r>
          </a:p>
        </p:txBody>
      </p:sp>
    </p:spTree>
    <p:extLst>
      <p:ext uri="{BB962C8B-B14F-4D97-AF65-F5344CB8AC3E}">
        <p14:creationId xmlns:p14="http://schemas.microsoft.com/office/powerpoint/2010/main" val="483584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82875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77367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608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9901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bwMode="auto">
          <a:xfrm>
            <a:off x="1152525" y="690563"/>
            <a:ext cx="4554538" cy="3417887"/>
          </a:xfrm>
          <a:prstGeom prst="rect">
            <a:avLst/>
          </a:prstGeom>
          <a:solidFill>
            <a:srgbClr val="FFFFFF"/>
          </a:solidFill>
          <a:ln>
            <a:solidFill>
              <a:srgbClr val="000000"/>
            </a:solidFill>
            <a:miter lim="800000"/>
            <a:headEnd/>
            <a:tailEnd/>
          </a:ln>
        </p:spPr>
      </p:sp>
      <p:sp>
        <p:nvSpPr>
          <p:cNvPr id="299011" name="Rectangle 3"/>
          <p:cNvSpPr>
            <a:spLocks noGrp="1" noChangeArrowheads="1"/>
          </p:cNvSpPr>
          <p:nvPr>
            <p:ph type="body" idx="1"/>
          </p:nvPr>
        </p:nvSpPr>
        <p:spPr bwMode="auto">
          <a:xfrm>
            <a:off x="915343" y="4345602"/>
            <a:ext cx="5027316" cy="4114486"/>
          </a:xfrm>
          <a:prstGeom prst="rect">
            <a:avLst/>
          </a:prstGeom>
          <a:solidFill>
            <a:srgbClr val="FFFFFF"/>
          </a:solidFill>
          <a:ln>
            <a:solidFill>
              <a:srgbClr val="000000"/>
            </a:solidFill>
            <a:miter lim="800000"/>
            <a:headEnd/>
            <a:tailEnd/>
          </a:ln>
        </p:spPr>
        <p:txBody>
          <a:bodyPr lIns="89931" tIns="44966" rIns="89931" bIns="44966"/>
          <a:lstStyle/>
          <a:p>
            <a:endParaRPr lang="en-US" dirty="0"/>
          </a:p>
        </p:txBody>
      </p:sp>
    </p:spTree>
    <p:extLst>
      <p:ext uri="{BB962C8B-B14F-4D97-AF65-F5344CB8AC3E}">
        <p14:creationId xmlns:p14="http://schemas.microsoft.com/office/powerpoint/2010/main" val="543182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xfrm>
            <a:off x="1168400" y="717550"/>
            <a:ext cx="4521200" cy="3392488"/>
          </a:xfrm>
          <a:ln/>
        </p:spPr>
      </p:sp>
      <p:sp>
        <p:nvSpPr>
          <p:cNvPr id="542723" name="Rectangle 3"/>
          <p:cNvSpPr>
            <a:spLocks noGrp="1" noChangeArrowheads="1"/>
          </p:cNvSpPr>
          <p:nvPr>
            <p:ph type="body" idx="1"/>
          </p:nvPr>
        </p:nvSpPr>
        <p:spPr>
          <a:xfrm>
            <a:off x="915343" y="4345601"/>
            <a:ext cx="5027316" cy="4084613"/>
          </a:xfrm>
        </p:spPr>
        <p:txBody>
          <a:bodyPr/>
          <a:lstStyle/>
          <a:p>
            <a:endParaRPr lang="en-US" dirty="0"/>
          </a:p>
        </p:txBody>
      </p:sp>
    </p:spTree>
    <p:extLst>
      <p:ext uri="{BB962C8B-B14F-4D97-AF65-F5344CB8AC3E}">
        <p14:creationId xmlns:p14="http://schemas.microsoft.com/office/powerpoint/2010/main" val="13017121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xfrm>
            <a:off x="1168400" y="717550"/>
            <a:ext cx="4521200" cy="3392488"/>
          </a:xfrm>
          <a:ln/>
        </p:spPr>
      </p:sp>
      <p:sp>
        <p:nvSpPr>
          <p:cNvPr id="546819" name="Rectangle 3"/>
          <p:cNvSpPr>
            <a:spLocks noGrp="1" noChangeArrowheads="1"/>
          </p:cNvSpPr>
          <p:nvPr>
            <p:ph type="body" idx="1"/>
          </p:nvPr>
        </p:nvSpPr>
        <p:spPr>
          <a:xfrm>
            <a:off x="915343" y="4345601"/>
            <a:ext cx="5027316" cy="4084613"/>
          </a:xfrm>
        </p:spPr>
        <p:txBody>
          <a:bodyPr/>
          <a:lstStyle/>
          <a:p>
            <a:endParaRPr lang="en-US" dirty="0"/>
          </a:p>
        </p:txBody>
      </p:sp>
    </p:spTree>
    <p:extLst>
      <p:ext uri="{BB962C8B-B14F-4D97-AF65-F5344CB8AC3E}">
        <p14:creationId xmlns:p14="http://schemas.microsoft.com/office/powerpoint/2010/main" val="1460798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bwMode="auto">
          <a:xfrm>
            <a:off x="1169988" y="719138"/>
            <a:ext cx="4519612" cy="3390900"/>
          </a:xfrm>
          <a:prstGeom prst="rect">
            <a:avLst/>
          </a:prstGeom>
          <a:solidFill>
            <a:srgbClr val="FFFFFF"/>
          </a:solidFill>
          <a:ln>
            <a:solidFill>
              <a:srgbClr val="000000"/>
            </a:solidFill>
            <a:miter lim="800000"/>
            <a:headEnd/>
            <a:tailEnd/>
          </a:ln>
        </p:spPr>
      </p:sp>
      <p:sp>
        <p:nvSpPr>
          <p:cNvPr id="351235" name="Rectangle 3"/>
          <p:cNvSpPr>
            <a:spLocks noGrp="1" noChangeArrowheads="1"/>
          </p:cNvSpPr>
          <p:nvPr>
            <p:ph type="body" idx="1"/>
          </p:nvPr>
        </p:nvSpPr>
        <p:spPr bwMode="auto">
          <a:xfrm>
            <a:off x="915343" y="4344029"/>
            <a:ext cx="5027316" cy="4086185"/>
          </a:xfrm>
          <a:prstGeom prst="rect">
            <a:avLst/>
          </a:prstGeom>
          <a:solidFill>
            <a:srgbClr val="FFFFFF"/>
          </a:solidFill>
          <a:ln>
            <a:solidFill>
              <a:srgbClr val="000000"/>
            </a:solidFill>
            <a:miter lim="800000"/>
            <a:headEnd/>
            <a:tailEnd/>
          </a:ln>
        </p:spPr>
        <p:txBody>
          <a:bodyPr lIns="89931" tIns="44966" rIns="89931" bIns="44966"/>
          <a:lstStyle/>
          <a:p>
            <a:pPr>
              <a:buFontTx/>
              <a:buChar char="•"/>
            </a:pPr>
            <a:r>
              <a:rPr lang="en-US" sz="1400" dirty="0"/>
              <a:t>References</a:t>
            </a:r>
          </a:p>
          <a:p>
            <a:pPr lvl="1">
              <a:buFontTx/>
              <a:buChar char="•"/>
            </a:pPr>
            <a:r>
              <a:rPr lang="en-US" sz="1400" dirty="0"/>
              <a:t>Task Force IA NAVADMINs</a:t>
            </a:r>
          </a:p>
          <a:p>
            <a:pPr lvl="1">
              <a:buFontTx/>
              <a:buChar char="•"/>
            </a:pPr>
            <a:r>
              <a:rPr lang="en-US" sz="1400" dirty="0"/>
              <a:t>OPNAVINST 1001.24</a:t>
            </a:r>
          </a:p>
          <a:p>
            <a:pPr lvl="1">
              <a:buFontTx/>
              <a:buChar char="•"/>
            </a:pPr>
            <a:r>
              <a:rPr lang="en-US" sz="1400" dirty="0"/>
              <a:t>Future MILPERSMAN article</a:t>
            </a:r>
          </a:p>
          <a:p>
            <a:pPr lvl="1">
              <a:buFontTx/>
              <a:buChar char="•"/>
            </a:pPr>
            <a:endParaRPr lang="en-US" sz="1400" dirty="0"/>
          </a:p>
          <a:p>
            <a:pPr>
              <a:buFontTx/>
              <a:buChar char="•"/>
            </a:pPr>
            <a:r>
              <a:rPr lang="en-US" sz="1400" dirty="0"/>
              <a:t>GSA</a:t>
            </a:r>
          </a:p>
          <a:p>
            <a:pPr lvl="1">
              <a:buFontTx/>
              <a:buChar char="•"/>
            </a:pPr>
            <a:r>
              <a:rPr lang="en-US" sz="1400" dirty="0"/>
              <a:t>PCS orders to one of two Expeditionary Combat Readiness Center Detachments (ECRC Det Norfolk or Det San Diego)</a:t>
            </a:r>
          </a:p>
          <a:p>
            <a:pPr lvl="1">
              <a:buFontTx/>
              <a:buChar char="•"/>
            </a:pPr>
            <a:r>
              <a:rPr lang="en-US" sz="1400" dirty="0"/>
              <a:t>En Route intermediate temporary duty stop at one of four Navy Mobilization and Processing Sites (NMPS San Diego, NMPS Norfolk, NMPS Gulfport or NMPS Port Hueneme.  Approximately 5 days.</a:t>
            </a:r>
          </a:p>
          <a:p>
            <a:pPr lvl="1">
              <a:buFontTx/>
              <a:buChar char="•"/>
            </a:pPr>
            <a:r>
              <a:rPr lang="en-US" sz="1400" dirty="0"/>
              <a:t>Upon reaching ECRC, will await onward transportation to report to a Stateside training site for follow-on training in a temporary duty status.  Upon completion of pre-deployment training, will deploy in support of a GWOT mission requirement.</a:t>
            </a:r>
          </a:p>
          <a:p>
            <a:pPr lvl="1">
              <a:buFontTx/>
              <a:buChar char="•"/>
            </a:pPr>
            <a:r>
              <a:rPr lang="en-US" sz="1400" dirty="0"/>
              <a:t>ITDY orders allow funded moves for a member’s dependents to a designated place of residence while member deployed.  Family also entitled to PDS move.</a:t>
            </a:r>
          </a:p>
          <a:p>
            <a:pPr lvl="1">
              <a:buFontTx/>
              <a:buChar char="•"/>
            </a:pPr>
            <a:endParaRPr lang="en-US" sz="1400" dirty="0"/>
          </a:p>
          <a:p>
            <a:pPr lvl="1"/>
            <a:endParaRPr lang="en-US" sz="1400" b="1" dirty="0"/>
          </a:p>
        </p:txBody>
      </p:sp>
    </p:spTree>
    <p:extLst>
      <p:ext uri="{BB962C8B-B14F-4D97-AF65-F5344CB8AC3E}">
        <p14:creationId xmlns:p14="http://schemas.microsoft.com/office/powerpoint/2010/main" val="5174915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xfrm>
            <a:off x="3884316" y="8684913"/>
            <a:ext cx="2972114" cy="457515"/>
          </a:xfrm>
          <a:prstGeom prst="rect">
            <a:avLst/>
          </a:prstGeom>
          <a:noFill/>
        </p:spPr>
        <p:txBody>
          <a:bodyPr lIns="90501" tIns="45251" rIns="90501" bIns="45251"/>
          <a:lstStyle/>
          <a:p>
            <a:fld id="{2565092D-A76B-4D86-B3B9-CE9BF4E51E9B}" type="slidenum">
              <a:rPr lang="en-US" smtClean="0"/>
              <a:pPr/>
              <a:t>51</a:t>
            </a:fld>
            <a:endParaRPr lang="en-US" dirty="0"/>
          </a:p>
        </p:txBody>
      </p:sp>
      <p:sp>
        <p:nvSpPr>
          <p:cNvPr id="61443" name="Rectangle 2"/>
          <p:cNvSpPr>
            <a:spLocks noGrp="1" noRot="1" noChangeAspect="1" noChangeArrowheads="1" noTextEdit="1"/>
          </p:cNvSpPr>
          <p:nvPr>
            <p:ph type="sldImg"/>
          </p:nvPr>
        </p:nvSpPr>
        <p:spPr>
          <a:ln/>
        </p:spPr>
      </p:sp>
      <p:sp>
        <p:nvSpPr>
          <p:cNvPr id="61444" name="Rectangle 4"/>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60083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ln/>
        </p:spPr>
        <p:txBody>
          <a:bodyPr/>
          <a:lstStyle/>
          <a:p>
            <a:endParaRPr lang="en-US" dirty="0"/>
          </a:p>
        </p:txBody>
      </p:sp>
    </p:spTree>
    <p:extLst>
      <p:ext uri="{BB962C8B-B14F-4D97-AF65-F5344CB8AC3E}">
        <p14:creationId xmlns:p14="http://schemas.microsoft.com/office/powerpoint/2010/main" val="31020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1517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9334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7112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8912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5674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28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1438" y="101600"/>
            <a:ext cx="2093912"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9700" y="101600"/>
            <a:ext cx="6129338"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31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9700" y="101600"/>
            <a:ext cx="8375650"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72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07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4368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800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828800"/>
            <a:ext cx="3800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00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13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993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88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445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346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9700" y="320439"/>
            <a:ext cx="7696200" cy="705321"/>
          </a:xfrm>
          <a:prstGeom prst="rect">
            <a:avLst/>
          </a:prstGeom>
          <a:noFill/>
          <a:ln w="12700">
            <a:noFill/>
            <a:miter lim="800000"/>
            <a:headEnd/>
            <a:tailEnd/>
          </a:ln>
          <a:effectLst/>
        </p:spPr>
        <p:txBody>
          <a:bodyPr vert="horz" wrap="square" lIns="90488" tIns="44450" rIns="90488" bIns="44450" numCol="1" anchor="ctr" anchorCtr="1"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53350" cy="2071849"/>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92075" y="6486525"/>
            <a:ext cx="377825" cy="301625"/>
          </a:xfrm>
          <a:prstGeom prst="rect">
            <a:avLst/>
          </a:prstGeom>
          <a:noFill/>
          <a:ln w="12700">
            <a:noFill/>
            <a:miter lim="800000"/>
            <a:headEnd/>
            <a:tailEnd/>
          </a:ln>
          <a:effectLst/>
        </p:spPr>
        <p:txBody>
          <a:bodyPr wrap="none" lIns="90488" tIns="44450" rIns="90488" bIns="44450" anchor="ctr">
            <a:spAutoFit/>
          </a:bodyPr>
          <a:lstStyle/>
          <a:p>
            <a:pPr eaLnBrk="0" fontAlgn="base" hangingPunct="0">
              <a:spcBef>
                <a:spcPct val="0"/>
              </a:spcBef>
              <a:spcAft>
                <a:spcPct val="0"/>
              </a:spcAft>
            </a:pPr>
            <a:r>
              <a:rPr lang="en-US" sz="1400" i="1" dirty="0">
                <a:solidFill>
                  <a:srgbClr val="000000"/>
                </a:solidFill>
              </a:rPr>
              <a:t>    </a:t>
            </a:r>
          </a:p>
        </p:txBody>
      </p:sp>
      <p:sp>
        <p:nvSpPr>
          <p:cNvPr id="1029" name="Rectangle 5"/>
          <p:cNvSpPr>
            <a:spLocks noChangeArrowheads="1"/>
          </p:cNvSpPr>
          <p:nvPr/>
        </p:nvSpPr>
        <p:spPr bwMode="auto">
          <a:xfrm>
            <a:off x="4479925" y="3108325"/>
            <a:ext cx="354013" cy="457200"/>
          </a:xfrm>
          <a:prstGeom prst="rect">
            <a:avLst/>
          </a:prstGeom>
          <a:noFill/>
          <a:ln w="12700">
            <a:noFill/>
            <a:miter lim="800000"/>
            <a:headEnd/>
            <a:tailEnd/>
          </a:ln>
          <a:effectLst/>
        </p:spPr>
        <p:txBody>
          <a:bodyPr wrap="none"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1030" name="Line 6"/>
          <p:cNvSpPr>
            <a:spLocks noChangeShapeType="1"/>
          </p:cNvSpPr>
          <p:nvPr/>
        </p:nvSpPr>
        <p:spPr bwMode="auto">
          <a:xfrm>
            <a:off x="817563" y="1404938"/>
            <a:ext cx="7816850" cy="0"/>
          </a:xfrm>
          <a:prstGeom prst="line">
            <a:avLst/>
          </a:prstGeom>
          <a:noFill/>
          <a:ln w="76200" cmpd="tri">
            <a:solidFill>
              <a:srgbClr val="CC0000"/>
            </a:solidFill>
            <a:round/>
            <a:headEnd/>
            <a:tailEnd/>
          </a:ln>
          <a:effectLst/>
        </p:spPr>
        <p:txBody>
          <a:bodyPr wrap="none"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pic>
        <p:nvPicPr>
          <p:cNvPr id="1034" name="Picture 10"/>
          <p:cNvPicPr>
            <a:picLocks noChangeAspect="1" noChangeArrowheads="1"/>
          </p:cNvPicPr>
          <p:nvPr/>
        </p:nvPicPr>
        <p:blipFill>
          <a:blip r:embed="rId14" cstate="print"/>
          <a:srcRect/>
          <a:stretch>
            <a:fillRect/>
          </a:stretch>
        </p:blipFill>
        <p:spPr bwMode="auto">
          <a:xfrm>
            <a:off x="7239000" y="-19050"/>
            <a:ext cx="1905000" cy="1703388"/>
          </a:xfrm>
          <a:prstGeom prst="rect">
            <a:avLst/>
          </a:prstGeom>
          <a:noFill/>
          <a:ln w="9525">
            <a:noFill/>
            <a:miter lim="800000"/>
            <a:headEnd/>
            <a:tailEnd/>
          </a:ln>
          <a:effectLst/>
        </p:spPr>
      </p:pic>
    </p:spTree>
    <p:extLst>
      <p:ext uri="{BB962C8B-B14F-4D97-AF65-F5344CB8AC3E}">
        <p14:creationId xmlns:p14="http://schemas.microsoft.com/office/powerpoint/2010/main" val="102141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b="1" i="1">
          <a:solidFill>
            <a:srgbClr val="0000FF"/>
          </a:solidFill>
          <a:latin typeface="+mj-lt"/>
          <a:ea typeface="+mj-ea"/>
          <a:cs typeface="+mj-cs"/>
        </a:defRPr>
      </a:lvl1pPr>
      <a:lvl2pPr algn="l" rtl="0" eaLnBrk="0" fontAlgn="base" hangingPunct="0">
        <a:spcBef>
          <a:spcPct val="0"/>
        </a:spcBef>
        <a:spcAft>
          <a:spcPct val="0"/>
        </a:spcAft>
        <a:defRPr sz="4000" b="1" i="1">
          <a:solidFill>
            <a:srgbClr val="0000FF"/>
          </a:solidFill>
          <a:latin typeface="Times New Roman" pitchFamily="18" charset="0"/>
        </a:defRPr>
      </a:lvl2pPr>
      <a:lvl3pPr algn="l" rtl="0" eaLnBrk="0" fontAlgn="base" hangingPunct="0">
        <a:spcBef>
          <a:spcPct val="0"/>
        </a:spcBef>
        <a:spcAft>
          <a:spcPct val="0"/>
        </a:spcAft>
        <a:defRPr sz="4000" b="1" i="1">
          <a:solidFill>
            <a:srgbClr val="0000FF"/>
          </a:solidFill>
          <a:latin typeface="Times New Roman" pitchFamily="18" charset="0"/>
        </a:defRPr>
      </a:lvl3pPr>
      <a:lvl4pPr algn="l" rtl="0" eaLnBrk="0" fontAlgn="base" hangingPunct="0">
        <a:spcBef>
          <a:spcPct val="0"/>
        </a:spcBef>
        <a:spcAft>
          <a:spcPct val="0"/>
        </a:spcAft>
        <a:defRPr sz="4000" b="1" i="1">
          <a:solidFill>
            <a:srgbClr val="0000FF"/>
          </a:solidFill>
          <a:latin typeface="Times New Roman" pitchFamily="18" charset="0"/>
        </a:defRPr>
      </a:lvl4pPr>
      <a:lvl5pPr algn="l" rtl="0" eaLnBrk="0" fontAlgn="base" hangingPunct="0">
        <a:spcBef>
          <a:spcPct val="0"/>
        </a:spcBef>
        <a:spcAft>
          <a:spcPct val="0"/>
        </a:spcAft>
        <a:defRPr sz="4000" b="1" i="1">
          <a:solidFill>
            <a:srgbClr val="0000FF"/>
          </a:solidFill>
          <a:latin typeface="Times New Roman" pitchFamily="18" charset="0"/>
        </a:defRPr>
      </a:lvl5pPr>
      <a:lvl6pPr marL="457200" algn="l" rtl="0" eaLnBrk="0" fontAlgn="base" hangingPunct="0">
        <a:spcBef>
          <a:spcPct val="0"/>
        </a:spcBef>
        <a:spcAft>
          <a:spcPct val="0"/>
        </a:spcAft>
        <a:defRPr sz="4000" b="1" i="1">
          <a:solidFill>
            <a:srgbClr val="0000FF"/>
          </a:solidFill>
          <a:latin typeface="Times New Roman" pitchFamily="18" charset="0"/>
        </a:defRPr>
      </a:lvl6pPr>
      <a:lvl7pPr marL="914400" algn="l" rtl="0" eaLnBrk="0" fontAlgn="base" hangingPunct="0">
        <a:spcBef>
          <a:spcPct val="0"/>
        </a:spcBef>
        <a:spcAft>
          <a:spcPct val="0"/>
        </a:spcAft>
        <a:defRPr sz="4000" b="1" i="1">
          <a:solidFill>
            <a:srgbClr val="0000FF"/>
          </a:solidFill>
          <a:latin typeface="Times New Roman" pitchFamily="18" charset="0"/>
        </a:defRPr>
      </a:lvl7pPr>
      <a:lvl8pPr marL="1371600" algn="l" rtl="0" eaLnBrk="0" fontAlgn="base" hangingPunct="0">
        <a:spcBef>
          <a:spcPct val="0"/>
        </a:spcBef>
        <a:spcAft>
          <a:spcPct val="0"/>
        </a:spcAft>
        <a:defRPr sz="4000" b="1" i="1">
          <a:solidFill>
            <a:srgbClr val="0000FF"/>
          </a:solidFill>
          <a:latin typeface="Times New Roman" pitchFamily="18" charset="0"/>
        </a:defRPr>
      </a:lvl8pPr>
      <a:lvl9pPr marL="1828800" algn="l" rtl="0" eaLnBrk="0" fontAlgn="base" hangingPunct="0">
        <a:spcBef>
          <a:spcPct val="0"/>
        </a:spcBef>
        <a:spcAft>
          <a:spcPct val="0"/>
        </a:spcAft>
        <a:defRPr sz="4000" b="1" i="1">
          <a:solidFill>
            <a:srgbClr val="0000FF"/>
          </a:solidFill>
          <a:latin typeface="Times New Roman" pitchFamily="18" charset="0"/>
        </a:defRPr>
      </a:lvl9pPr>
    </p:titleStyle>
    <p:bodyStyle>
      <a:lvl1pPr marL="342900" indent="-342900" algn="l" rtl="0" eaLnBrk="0" fontAlgn="base" hangingPunct="0">
        <a:spcBef>
          <a:spcPct val="20000"/>
        </a:spcBef>
        <a:spcAft>
          <a:spcPct val="0"/>
        </a:spcAft>
        <a:buClr>
          <a:srgbClr val="0000FF"/>
        </a:buClr>
        <a:buSzPct val="60000"/>
        <a:buFont typeface="Wingdings" pitchFamily="2" charset="2"/>
        <a:buChar char="Ø"/>
        <a:defRPr sz="2800">
          <a:solidFill>
            <a:srgbClr val="0000FF"/>
          </a:solidFill>
          <a:latin typeface="+mn-lt"/>
          <a:ea typeface="+mn-ea"/>
          <a:cs typeface="+mn-cs"/>
        </a:defRPr>
      </a:lvl1pPr>
      <a:lvl2pPr marL="742950" indent="-285750" algn="l" rtl="0" eaLnBrk="0" fontAlgn="base" hangingPunct="0">
        <a:lnSpc>
          <a:spcPct val="80000"/>
        </a:lnSpc>
        <a:spcBef>
          <a:spcPct val="20000"/>
        </a:spcBef>
        <a:spcAft>
          <a:spcPct val="0"/>
        </a:spcAft>
        <a:buFont typeface="Wingdings" pitchFamily="2" charset="2"/>
        <a:buChar char="Ø"/>
        <a:defRPr sz="2400">
          <a:solidFill>
            <a:srgbClr val="FF0000"/>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ailto:john.c.coleman@navy.mi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joseph.wilson4@navy.mi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3385073"/>
            <a:ext cx="7543800" cy="828432"/>
          </a:xfrm>
          <a:noFill/>
          <a:ln/>
        </p:spPr>
        <p:txBody>
          <a:bodyPr anchorCtr="0"/>
          <a:lstStyle/>
          <a:p>
            <a:pPr algn="ctr"/>
            <a:r>
              <a:rPr lang="en-US" sz="4800" b="0" dirty="0">
                <a:latin typeface="+mn-lt"/>
              </a:rPr>
              <a:t>Promotion Boards Brief</a:t>
            </a:r>
          </a:p>
        </p:txBody>
      </p:sp>
      <p:pic>
        <p:nvPicPr>
          <p:cNvPr id="4100" name="Picture 4"/>
          <p:cNvPicPr>
            <a:picLocks noChangeAspect="1" noChangeArrowheads="1"/>
          </p:cNvPicPr>
          <p:nvPr/>
        </p:nvPicPr>
        <p:blipFill>
          <a:blip r:embed="rId3" cstate="print"/>
          <a:srcRect t="9435" b="22641"/>
          <a:stretch>
            <a:fillRect/>
          </a:stretch>
        </p:blipFill>
        <p:spPr bwMode="auto">
          <a:xfrm>
            <a:off x="2257425" y="152400"/>
            <a:ext cx="4610100" cy="2624613"/>
          </a:xfrm>
          <a:prstGeom prst="rect">
            <a:avLst/>
          </a:prstGeom>
          <a:noFill/>
          <a:ln w="9525">
            <a:noFill/>
            <a:miter lim="800000"/>
            <a:headEnd/>
            <a:tailEnd/>
          </a:ln>
          <a:effectLst/>
        </p:spPr>
      </p:pic>
      <p:sp>
        <p:nvSpPr>
          <p:cNvPr id="22532" name="Rectangle 4"/>
          <p:cNvSpPr>
            <a:spLocks noChangeArrowheads="1"/>
          </p:cNvSpPr>
          <p:nvPr/>
        </p:nvSpPr>
        <p:spPr bwMode="auto">
          <a:xfrm>
            <a:off x="1590675" y="4821565"/>
            <a:ext cx="5943600" cy="582211"/>
          </a:xfrm>
          <a:prstGeom prst="rect">
            <a:avLst/>
          </a:prstGeom>
          <a:noFill/>
          <a:ln w="12700">
            <a:noFill/>
            <a:miter lim="800000"/>
            <a:headEnd/>
            <a:tailEnd/>
          </a:ln>
          <a:effectLst/>
        </p:spPr>
        <p:txBody>
          <a:bodyPr lIns="90488" tIns="44450" rIns="90488" bIns="44450" anchor="ctr">
            <a:spAutoFit/>
          </a:bodyPr>
          <a:lstStyle/>
          <a:p>
            <a:pPr algn="ctr" eaLnBrk="0" fontAlgn="base" hangingPunct="0">
              <a:spcBef>
                <a:spcPct val="0"/>
              </a:spcBef>
              <a:spcAft>
                <a:spcPct val="0"/>
              </a:spcAft>
            </a:pPr>
            <a:r>
              <a:rPr lang="en-US" sz="3200" i="1" dirty="0">
                <a:solidFill>
                  <a:srgbClr val="000000"/>
                </a:solidFill>
              </a:rPr>
              <a:t>CAPT Terry Morris</a:t>
            </a:r>
          </a:p>
        </p:txBody>
      </p:sp>
    </p:spTree>
    <p:extLst>
      <p:ext uri="{BB962C8B-B14F-4D97-AF65-F5344CB8AC3E}">
        <p14:creationId xmlns:p14="http://schemas.microsoft.com/office/powerpoint/2010/main" val="1421964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78890" name="Picture 10" descr="OSR Example2"/>
          <p:cNvPicPr>
            <a:picLocks noChangeAspect="1" noChangeArrowheads="1"/>
          </p:cNvPicPr>
          <p:nvPr/>
        </p:nvPicPr>
        <p:blipFill>
          <a:blip r:embed="rId3" cstate="print"/>
          <a:srcRect t="12646" r="1250" b="4865"/>
          <a:stretch>
            <a:fillRect/>
          </a:stretch>
        </p:blipFill>
        <p:spPr bwMode="auto">
          <a:xfrm>
            <a:off x="0" y="520789"/>
            <a:ext cx="9144000" cy="6134100"/>
          </a:xfrm>
          <a:prstGeom prst="rect">
            <a:avLst/>
          </a:prstGeom>
          <a:noFill/>
        </p:spPr>
      </p:pic>
      <p:sp>
        <p:nvSpPr>
          <p:cNvPr id="378889" name="Right Arrow 13"/>
          <p:cNvSpPr>
            <a:spLocks noChangeArrowheads="1"/>
          </p:cNvSpPr>
          <p:nvPr/>
        </p:nvSpPr>
        <p:spPr bwMode="auto">
          <a:xfrm rot="-2330267">
            <a:off x="5857875" y="1752600"/>
            <a:ext cx="2262188" cy="282575"/>
          </a:xfrm>
          <a:prstGeom prst="rightArrow">
            <a:avLst>
              <a:gd name="adj1" fmla="val 50000"/>
              <a:gd name="adj2" fmla="val 49924"/>
            </a:avLst>
          </a:prstGeom>
          <a:solidFill>
            <a:srgbClr val="FF0000"/>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39759676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79917" name="Picture 13" descr="OSR Example1"/>
          <p:cNvPicPr>
            <a:picLocks noChangeAspect="1" noChangeArrowheads="1"/>
          </p:cNvPicPr>
          <p:nvPr/>
        </p:nvPicPr>
        <p:blipFill>
          <a:blip r:embed="rId3" cstate="print"/>
          <a:srcRect l="3751" t="10312" r="1875" b="5643"/>
          <a:stretch>
            <a:fillRect/>
          </a:stretch>
        </p:blipFill>
        <p:spPr bwMode="auto">
          <a:xfrm>
            <a:off x="0" y="165100"/>
            <a:ext cx="9144000" cy="6540500"/>
          </a:xfrm>
          <a:prstGeom prst="rect">
            <a:avLst/>
          </a:prstGeom>
          <a:noFill/>
        </p:spPr>
      </p:pic>
      <p:sp>
        <p:nvSpPr>
          <p:cNvPr id="379918" name="TextBox 6"/>
          <p:cNvSpPr txBox="1">
            <a:spLocks noChangeArrowheads="1"/>
          </p:cNvSpPr>
          <p:nvPr/>
        </p:nvSpPr>
        <p:spPr bwMode="auto">
          <a:xfrm>
            <a:off x="5764212" y="3870325"/>
            <a:ext cx="2160588" cy="1311275"/>
          </a:xfrm>
          <a:prstGeom prst="rect">
            <a:avLst/>
          </a:prstGeom>
          <a:noFill/>
          <a:ln w="9525">
            <a:noFill/>
            <a:miter lim="800000"/>
            <a:headEnd/>
            <a:tailEnd/>
          </a:ln>
        </p:spPr>
        <p:txBody>
          <a:bodyPr wrap="none">
            <a:spAutoFit/>
          </a:bodyPr>
          <a:lstStyle/>
          <a:p>
            <a:pPr algn="ctr" eaLnBrk="0" fontAlgn="base" hangingPunct="0">
              <a:spcBef>
                <a:spcPct val="20000"/>
              </a:spcBef>
              <a:spcAft>
                <a:spcPct val="0"/>
              </a:spcAft>
            </a:pPr>
            <a:r>
              <a:rPr lang="en-US" sz="8000" dirty="0">
                <a:solidFill>
                  <a:srgbClr val="FF0000"/>
                </a:solidFill>
                <a:latin typeface="Times New Roman" pitchFamily="18" charset="0"/>
              </a:rPr>
              <a:t>OSR</a:t>
            </a:r>
          </a:p>
        </p:txBody>
      </p:sp>
    </p:spTree>
    <p:extLst>
      <p:ext uri="{BB962C8B-B14F-4D97-AF65-F5344CB8AC3E}">
        <p14:creationId xmlns:p14="http://schemas.microsoft.com/office/powerpoint/2010/main" val="31397985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6" name="Picture 2" descr="OSR Example1"/>
          <p:cNvPicPr>
            <a:picLocks noChangeAspect="1" noChangeArrowheads="1"/>
          </p:cNvPicPr>
          <p:nvPr/>
        </p:nvPicPr>
        <p:blipFill>
          <a:blip r:embed="rId3" cstate="print"/>
          <a:srcRect l="3751" t="10312" r="1875" b="5643"/>
          <a:stretch>
            <a:fillRect/>
          </a:stretch>
        </p:blipFill>
        <p:spPr bwMode="auto">
          <a:xfrm>
            <a:off x="0" y="165100"/>
            <a:ext cx="9144000" cy="6540500"/>
          </a:xfrm>
          <a:prstGeom prst="rect">
            <a:avLst/>
          </a:prstGeom>
          <a:noFill/>
        </p:spPr>
      </p:pic>
      <p:cxnSp>
        <p:nvCxnSpPr>
          <p:cNvPr id="14" name="Straight Arrow Connector 13"/>
          <p:cNvCxnSpPr/>
          <p:nvPr/>
        </p:nvCxnSpPr>
        <p:spPr bwMode="auto">
          <a:xfrm flipH="1" flipV="1">
            <a:off x="3276600" y="2810486"/>
            <a:ext cx="2667000" cy="67286"/>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 name="TextBox 6"/>
          <p:cNvSpPr txBox="1">
            <a:spLocks noChangeArrowheads="1"/>
          </p:cNvSpPr>
          <p:nvPr/>
        </p:nvSpPr>
        <p:spPr bwMode="auto">
          <a:xfrm>
            <a:off x="5791201" y="2523829"/>
            <a:ext cx="2743199" cy="707886"/>
          </a:xfrm>
          <a:prstGeom prst="rect">
            <a:avLst/>
          </a:prstGeom>
          <a:noFill/>
          <a:ln w="9525">
            <a:noFill/>
            <a:miter lim="800000"/>
            <a:headEnd/>
            <a:tailEnd/>
          </a:ln>
        </p:spPr>
        <p:txBody>
          <a:bodyPr wrap="square">
            <a:spAutoFit/>
          </a:bodyPr>
          <a:lstStyle/>
          <a:p>
            <a:pPr algn="ctr" eaLnBrk="0" fontAlgn="base" hangingPunct="0">
              <a:spcBef>
                <a:spcPct val="20000"/>
              </a:spcBef>
              <a:spcAft>
                <a:spcPct val="0"/>
              </a:spcAft>
            </a:pPr>
            <a:r>
              <a:rPr lang="en-US" sz="4000" b="1" dirty="0">
                <a:solidFill>
                  <a:srgbClr val="FF0000"/>
                </a:solidFill>
                <a:latin typeface="Times New Roman" pitchFamily="18" charset="0"/>
              </a:rPr>
              <a:t>Education</a:t>
            </a:r>
          </a:p>
        </p:txBody>
      </p:sp>
    </p:spTree>
    <p:extLst>
      <p:ext uri="{BB962C8B-B14F-4D97-AF65-F5344CB8AC3E}">
        <p14:creationId xmlns:p14="http://schemas.microsoft.com/office/powerpoint/2010/main" val="11899811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0" name="Picture 2" descr="OSR Example1"/>
          <p:cNvPicPr>
            <a:picLocks noChangeAspect="1" noChangeArrowheads="1"/>
          </p:cNvPicPr>
          <p:nvPr/>
        </p:nvPicPr>
        <p:blipFill>
          <a:blip r:embed="rId3" cstate="print"/>
          <a:srcRect l="3751" t="10312" r="1875" b="5643"/>
          <a:stretch>
            <a:fillRect/>
          </a:stretch>
        </p:blipFill>
        <p:spPr bwMode="auto">
          <a:xfrm>
            <a:off x="0" y="165100"/>
            <a:ext cx="9144000" cy="6540500"/>
          </a:xfrm>
          <a:prstGeom prst="rect">
            <a:avLst/>
          </a:prstGeom>
          <a:noFill/>
        </p:spPr>
      </p:pic>
      <p:cxnSp>
        <p:nvCxnSpPr>
          <p:cNvPr id="14" name="Straight Arrow Connector 13"/>
          <p:cNvCxnSpPr/>
          <p:nvPr/>
        </p:nvCxnSpPr>
        <p:spPr bwMode="auto">
          <a:xfrm flipH="1" flipV="1">
            <a:off x="3276600" y="3810000"/>
            <a:ext cx="2743200" cy="685800"/>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 name="TextBox 6"/>
          <p:cNvSpPr txBox="1">
            <a:spLocks noChangeArrowheads="1"/>
          </p:cNvSpPr>
          <p:nvPr/>
        </p:nvSpPr>
        <p:spPr bwMode="auto">
          <a:xfrm>
            <a:off x="5638800" y="4114800"/>
            <a:ext cx="2743199" cy="1323439"/>
          </a:xfrm>
          <a:prstGeom prst="rect">
            <a:avLst/>
          </a:prstGeom>
          <a:noFill/>
          <a:ln w="9525">
            <a:noFill/>
            <a:miter lim="800000"/>
            <a:headEnd/>
            <a:tailEnd/>
          </a:ln>
        </p:spPr>
        <p:txBody>
          <a:bodyPr wrap="square">
            <a:spAutoFit/>
          </a:bodyPr>
          <a:lstStyle/>
          <a:p>
            <a:pPr algn="ctr" eaLnBrk="0" fontAlgn="base" hangingPunct="0">
              <a:lnSpc>
                <a:spcPts val="4800"/>
              </a:lnSpc>
              <a:spcAft>
                <a:spcPct val="0"/>
              </a:spcAft>
            </a:pPr>
            <a:r>
              <a:rPr lang="en-US" sz="4000" b="1" dirty="0">
                <a:solidFill>
                  <a:srgbClr val="FF0000"/>
                </a:solidFill>
                <a:latin typeface="Times New Roman" pitchFamily="18" charset="0"/>
              </a:rPr>
              <a:t>Previous </a:t>
            </a:r>
          </a:p>
          <a:p>
            <a:pPr algn="ctr" eaLnBrk="0" fontAlgn="base" hangingPunct="0">
              <a:lnSpc>
                <a:spcPts val="4800"/>
              </a:lnSpc>
              <a:spcAft>
                <a:spcPct val="0"/>
              </a:spcAft>
            </a:pPr>
            <a:r>
              <a:rPr lang="en-US" sz="4000" b="1" dirty="0">
                <a:solidFill>
                  <a:srgbClr val="FF0000"/>
                </a:solidFill>
                <a:latin typeface="Times New Roman" pitchFamily="18" charset="0"/>
              </a:rPr>
              <a:t>Service</a:t>
            </a:r>
          </a:p>
        </p:txBody>
      </p:sp>
    </p:spTree>
    <p:extLst>
      <p:ext uri="{BB962C8B-B14F-4D97-AF65-F5344CB8AC3E}">
        <p14:creationId xmlns:p14="http://schemas.microsoft.com/office/powerpoint/2010/main" val="9567499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4" name="Picture 2" descr="OSR Example1"/>
          <p:cNvPicPr>
            <a:picLocks noChangeAspect="1" noChangeArrowheads="1"/>
          </p:cNvPicPr>
          <p:nvPr/>
        </p:nvPicPr>
        <p:blipFill>
          <a:blip r:embed="rId3" cstate="print"/>
          <a:srcRect l="3751" t="10312" r="1875" b="5643"/>
          <a:stretch>
            <a:fillRect/>
          </a:stretch>
        </p:blipFill>
        <p:spPr bwMode="auto">
          <a:xfrm>
            <a:off x="0" y="165100"/>
            <a:ext cx="9144000" cy="6540500"/>
          </a:xfrm>
          <a:prstGeom prst="rect">
            <a:avLst/>
          </a:prstGeom>
          <a:noFill/>
        </p:spPr>
      </p:pic>
      <p:cxnSp>
        <p:nvCxnSpPr>
          <p:cNvPr id="14" name="Straight Arrow Connector 13"/>
          <p:cNvCxnSpPr/>
          <p:nvPr/>
        </p:nvCxnSpPr>
        <p:spPr bwMode="auto">
          <a:xfrm flipH="1" flipV="1">
            <a:off x="3886200" y="4572000"/>
            <a:ext cx="2057400" cy="76200"/>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 name="TextBox 6"/>
          <p:cNvSpPr txBox="1">
            <a:spLocks noChangeArrowheads="1"/>
          </p:cNvSpPr>
          <p:nvPr/>
        </p:nvSpPr>
        <p:spPr bwMode="auto">
          <a:xfrm>
            <a:off x="5562600" y="4218057"/>
            <a:ext cx="2743199" cy="707886"/>
          </a:xfrm>
          <a:prstGeom prst="rect">
            <a:avLst/>
          </a:prstGeom>
          <a:noFill/>
          <a:ln w="9525">
            <a:noFill/>
            <a:miter lim="800000"/>
            <a:headEnd/>
            <a:tailEnd/>
          </a:ln>
        </p:spPr>
        <p:txBody>
          <a:bodyPr wrap="square">
            <a:spAutoFit/>
          </a:bodyPr>
          <a:lstStyle/>
          <a:p>
            <a:pPr algn="ctr" eaLnBrk="0" fontAlgn="base" hangingPunct="0">
              <a:spcBef>
                <a:spcPct val="20000"/>
              </a:spcBef>
              <a:spcAft>
                <a:spcPct val="0"/>
              </a:spcAft>
            </a:pPr>
            <a:r>
              <a:rPr lang="en-US" sz="4000" b="1" dirty="0">
                <a:solidFill>
                  <a:srgbClr val="FF0000"/>
                </a:solidFill>
                <a:latin typeface="Times New Roman" pitchFamily="18" charset="0"/>
              </a:rPr>
              <a:t>Awards</a:t>
            </a:r>
          </a:p>
        </p:txBody>
      </p:sp>
    </p:spTree>
    <p:extLst>
      <p:ext uri="{BB962C8B-B14F-4D97-AF65-F5344CB8AC3E}">
        <p14:creationId xmlns:p14="http://schemas.microsoft.com/office/powerpoint/2010/main" val="33927945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8" name="Picture 2" descr="OSR Example1"/>
          <p:cNvPicPr>
            <a:picLocks noChangeAspect="1" noChangeArrowheads="1"/>
          </p:cNvPicPr>
          <p:nvPr/>
        </p:nvPicPr>
        <p:blipFill>
          <a:blip r:embed="rId3" cstate="print"/>
          <a:srcRect l="3751" t="10312" r="1875" b="5643"/>
          <a:stretch>
            <a:fillRect/>
          </a:stretch>
        </p:blipFill>
        <p:spPr bwMode="auto">
          <a:xfrm>
            <a:off x="0" y="165100"/>
            <a:ext cx="9144000" cy="6540500"/>
          </a:xfrm>
          <a:prstGeom prst="rect">
            <a:avLst/>
          </a:prstGeom>
          <a:noFill/>
        </p:spPr>
      </p:pic>
      <p:cxnSp>
        <p:nvCxnSpPr>
          <p:cNvPr id="14" name="Straight Arrow Connector 13"/>
          <p:cNvCxnSpPr/>
          <p:nvPr/>
        </p:nvCxnSpPr>
        <p:spPr bwMode="auto">
          <a:xfrm rot="10800000" flipV="1">
            <a:off x="4038600" y="5181600"/>
            <a:ext cx="1524000" cy="609600"/>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 name="TextBox 6"/>
          <p:cNvSpPr txBox="1">
            <a:spLocks noChangeArrowheads="1"/>
          </p:cNvSpPr>
          <p:nvPr/>
        </p:nvSpPr>
        <p:spPr bwMode="auto">
          <a:xfrm>
            <a:off x="5544457" y="4778514"/>
            <a:ext cx="1676400" cy="707886"/>
          </a:xfrm>
          <a:prstGeom prst="rect">
            <a:avLst/>
          </a:prstGeom>
          <a:noFill/>
          <a:ln w="9525">
            <a:noFill/>
            <a:miter lim="800000"/>
            <a:headEnd/>
            <a:tailEnd/>
          </a:ln>
        </p:spPr>
        <p:txBody>
          <a:bodyPr wrap="square">
            <a:spAutoFit/>
          </a:bodyPr>
          <a:lstStyle/>
          <a:p>
            <a:pPr algn="ctr" eaLnBrk="0" fontAlgn="base" hangingPunct="0">
              <a:spcBef>
                <a:spcPct val="20000"/>
              </a:spcBef>
              <a:spcAft>
                <a:spcPct val="0"/>
              </a:spcAft>
            </a:pPr>
            <a:r>
              <a:rPr lang="en-US" sz="4000" b="1" dirty="0">
                <a:solidFill>
                  <a:srgbClr val="FF0000"/>
                </a:solidFill>
                <a:latin typeface="Times New Roman" pitchFamily="18" charset="0"/>
              </a:rPr>
              <a:t>AQDs</a:t>
            </a:r>
          </a:p>
        </p:txBody>
      </p:sp>
    </p:spTree>
    <p:extLst>
      <p:ext uri="{BB962C8B-B14F-4D97-AF65-F5344CB8AC3E}">
        <p14:creationId xmlns:p14="http://schemas.microsoft.com/office/powerpoint/2010/main" val="13835716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81979" name="Picture 27" descr="OSR Example1"/>
          <p:cNvPicPr>
            <a:picLocks noChangeAspect="1" noChangeArrowheads="1"/>
          </p:cNvPicPr>
          <p:nvPr/>
        </p:nvPicPr>
        <p:blipFill>
          <a:blip r:embed="rId3" cstate="print"/>
          <a:srcRect l="3751" t="10312" r="1875" b="5643"/>
          <a:stretch>
            <a:fillRect/>
          </a:stretch>
        </p:blipFill>
        <p:spPr bwMode="auto">
          <a:xfrm>
            <a:off x="0" y="165100"/>
            <a:ext cx="9144000" cy="6540500"/>
          </a:xfrm>
          <a:prstGeom prst="rect">
            <a:avLst/>
          </a:prstGeom>
          <a:noFill/>
        </p:spPr>
      </p:pic>
      <p:sp>
        <p:nvSpPr>
          <p:cNvPr id="381961" name="Rectangle 12"/>
          <p:cNvSpPr>
            <a:spLocks noChangeArrowheads="1"/>
          </p:cNvSpPr>
          <p:nvPr/>
        </p:nvSpPr>
        <p:spPr bwMode="auto">
          <a:xfrm>
            <a:off x="558800" y="2667000"/>
            <a:ext cx="762000" cy="3048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62" name="Rectangle 13"/>
          <p:cNvSpPr>
            <a:spLocks noChangeArrowheads="1"/>
          </p:cNvSpPr>
          <p:nvPr/>
        </p:nvSpPr>
        <p:spPr bwMode="auto">
          <a:xfrm>
            <a:off x="1431925" y="2667000"/>
            <a:ext cx="825500" cy="3810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63" name="Rectangle 14"/>
          <p:cNvSpPr>
            <a:spLocks noChangeArrowheads="1"/>
          </p:cNvSpPr>
          <p:nvPr/>
        </p:nvSpPr>
        <p:spPr bwMode="auto">
          <a:xfrm>
            <a:off x="2286000" y="2667000"/>
            <a:ext cx="838200" cy="3810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64" name="Rectangle 15"/>
          <p:cNvSpPr>
            <a:spLocks noChangeArrowheads="1"/>
          </p:cNvSpPr>
          <p:nvPr/>
        </p:nvSpPr>
        <p:spPr bwMode="auto">
          <a:xfrm>
            <a:off x="4114800" y="2895600"/>
            <a:ext cx="381000" cy="1524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65" name="Rectangle 16"/>
          <p:cNvSpPr>
            <a:spLocks noChangeArrowheads="1"/>
          </p:cNvSpPr>
          <p:nvPr/>
        </p:nvSpPr>
        <p:spPr bwMode="auto">
          <a:xfrm>
            <a:off x="2133600" y="3962400"/>
            <a:ext cx="152400" cy="1524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66" name="Rectangle 17"/>
          <p:cNvSpPr>
            <a:spLocks noChangeArrowheads="1"/>
          </p:cNvSpPr>
          <p:nvPr/>
        </p:nvSpPr>
        <p:spPr bwMode="auto">
          <a:xfrm>
            <a:off x="2667000" y="3962400"/>
            <a:ext cx="381000" cy="1524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67" name="Rectangle 18"/>
          <p:cNvSpPr>
            <a:spLocks noChangeArrowheads="1"/>
          </p:cNvSpPr>
          <p:nvPr/>
        </p:nvSpPr>
        <p:spPr bwMode="auto">
          <a:xfrm>
            <a:off x="3594100" y="3962400"/>
            <a:ext cx="228600" cy="1524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68" name="Oval 19"/>
          <p:cNvSpPr>
            <a:spLocks noChangeArrowheads="1"/>
          </p:cNvSpPr>
          <p:nvPr/>
        </p:nvSpPr>
        <p:spPr bwMode="auto">
          <a:xfrm>
            <a:off x="4356100" y="3962400"/>
            <a:ext cx="304800" cy="152400"/>
          </a:xfrm>
          <a:prstGeom prst="ellipse">
            <a:avLst/>
          </a:prstGeom>
          <a:no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69" name="Rectangle 20"/>
          <p:cNvSpPr>
            <a:spLocks noChangeArrowheads="1"/>
          </p:cNvSpPr>
          <p:nvPr/>
        </p:nvSpPr>
        <p:spPr bwMode="auto">
          <a:xfrm>
            <a:off x="4368800" y="4016375"/>
            <a:ext cx="355600" cy="174625"/>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70" name="Rectangle 21"/>
          <p:cNvSpPr>
            <a:spLocks noChangeArrowheads="1"/>
          </p:cNvSpPr>
          <p:nvPr/>
        </p:nvSpPr>
        <p:spPr bwMode="auto">
          <a:xfrm>
            <a:off x="2895600" y="4572000"/>
            <a:ext cx="990600" cy="381000"/>
          </a:xfrm>
          <a:prstGeom prst="rect">
            <a:avLst/>
          </a:prstGeom>
          <a:no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71" name="Rectangle 22"/>
          <p:cNvSpPr>
            <a:spLocks noChangeArrowheads="1"/>
          </p:cNvSpPr>
          <p:nvPr/>
        </p:nvSpPr>
        <p:spPr bwMode="auto">
          <a:xfrm>
            <a:off x="2667000" y="4495800"/>
            <a:ext cx="1066800" cy="4572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72" name="Rectangle 23"/>
          <p:cNvSpPr>
            <a:spLocks noChangeArrowheads="1"/>
          </p:cNvSpPr>
          <p:nvPr/>
        </p:nvSpPr>
        <p:spPr bwMode="auto">
          <a:xfrm>
            <a:off x="533400" y="5689600"/>
            <a:ext cx="1066800" cy="6350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r>
              <a:rPr lang="en-US" sz="2400" dirty="0">
                <a:solidFill>
                  <a:srgbClr val="000000"/>
                </a:solidFill>
                <a:latin typeface="Times New Roman" pitchFamily="18" charset="0"/>
              </a:rPr>
              <a:t>    </a:t>
            </a:r>
          </a:p>
        </p:txBody>
      </p:sp>
      <p:sp>
        <p:nvSpPr>
          <p:cNvPr id="381973" name="Rectangle 24"/>
          <p:cNvSpPr>
            <a:spLocks noChangeArrowheads="1"/>
          </p:cNvSpPr>
          <p:nvPr/>
        </p:nvSpPr>
        <p:spPr bwMode="auto">
          <a:xfrm>
            <a:off x="3022600" y="5689600"/>
            <a:ext cx="990600" cy="3302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74" name="Rectangle 28"/>
          <p:cNvSpPr>
            <a:spLocks noChangeArrowheads="1"/>
          </p:cNvSpPr>
          <p:nvPr/>
        </p:nvSpPr>
        <p:spPr bwMode="auto">
          <a:xfrm>
            <a:off x="2438400" y="3048000"/>
            <a:ext cx="76200" cy="152400"/>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75" name="TextBox 29"/>
          <p:cNvSpPr txBox="1">
            <a:spLocks noChangeArrowheads="1"/>
          </p:cNvSpPr>
          <p:nvPr/>
        </p:nvSpPr>
        <p:spPr bwMode="auto">
          <a:xfrm>
            <a:off x="5638800" y="4419600"/>
            <a:ext cx="2903538" cy="904875"/>
          </a:xfrm>
          <a:prstGeom prst="rect">
            <a:avLst/>
          </a:prstGeom>
          <a:solidFill>
            <a:srgbClr val="FFFF00"/>
          </a:solidFill>
          <a:ln w="9525">
            <a:solidFill>
              <a:srgbClr val="FF0000"/>
            </a:solidFill>
            <a:miter lim="800000"/>
            <a:headEnd/>
            <a:tailEnd/>
          </a:ln>
        </p:spPr>
        <p:txBody>
          <a:bodyPr wrap="none">
            <a:spAutoFit/>
          </a:bodyPr>
          <a:lstStyle/>
          <a:p>
            <a:pPr algn="ctr" eaLnBrk="0" fontAlgn="base" hangingPunct="0">
              <a:spcBef>
                <a:spcPct val="20000"/>
              </a:spcBef>
              <a:spcAft>
                <a:spcPct val="0"/>
              </a:spcAft>
            </a:pPr>
            <a:r>
              <a:rPr lang="en-US" sz="2400" b="1" dirty="0">
                <a:solidFill>
                  <a:srgbClr val="FF0000"/>
                </a:solidFill>
                <a:latin typeface="Times New Roman" pitchFamily="18" charset="0"/>
              </a:rPr>
              <a:t>Limit the amount of </a:t>
            </a:r>
          </a:p>
          <a:p>
            <a:pPr algn="ctr" eaLnBrk="0" fontAlgn="base" hangingPunct="0">
              <a:spcBef>
                <a:spcPct val="20000"/>
              </a:spcBef>
              <a:spcAft>
                <a:spcPct val="0"/>
              </a:spcAft>
            </a:pPr>
            <a:r>
              <a:rPr lang="en-US" sz="2400" b="1" dirty="0">
                <a:solidFill>
                  <a:srgbClr val="FF0000"/>
                </a:solidFill>
                <a:latin typeface="Times New Roman" pitchFamily="18" charset="0"/>
              </a:rPr>
              <a:t>blank fields</a:t>
            </a:r>
          </a:p>
        </p:txBody>
      </p:sp>
      <p:sp>
        <p:nvSpPr>
          <p:cNvPr id="381976" name="Oval 30"/>
          <p:cNvSpPr>
            <a:spLocks noChangeArrowheads="1"/>
          </p:cNvSpPr>
          <p:nvPr/>
        </p:nvSpPr>
        <p:spPr bwMode="auto">
          <a:xfrm>
            <a:off x="2910114" y="4572000"/>
            <a:ext cx="2095500" cy="762000"/>
          </a:xfrm>
          <a:prstGeom prst="ellipse">
            <a:avLst/>
          </a:prstGeom>
          <a:solidFill>
            <a:schemeClr val="bg1"/>
          </a:solidFill>
          <a:ln w="12700" algn="ctr">
            <a:solidFill>
              <a:srgbClr val="FF0000"/>
            </a:solid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77" name="Oval 32"/>
          <p:cNvSpPr>
            <a:spLocks noChangeArrowheads="1"/>
          </p:cNvSpPr>
          <p:nvPr/>
        </p:nvSpPr>
        <p:spPr bwMode="auto">
          <a:xfrm>
            <a:off x="853218" y="5758542"/>
            <a:ext cx="4023081" cy="533400"/>
          </a:xfrm>
          <a:prstGeom prst="ellipse">
            <a:avLst/>
          </a:prstGeom>
          <a:noFill/>
          <a:ln w="12700" algn="ctr">
            <a:solidFill>
              <a:srgbClr val="FF0000"/>
            </a:solid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78" name="Oval 33"/>
          <p:cNvSpPr>
            <a:spLocks noChangeArrowheads="1"/>
          </p:cNvSpPr>
          <p:nvPr/>
        </p:nvSpPr>
        <p:spPr bwMode="auto">
          <a:xfrm>
            <a:off x="739978" y="2743200"/>
            <a:ext cx="3854044" cy="875919"/>
          </a:xfrm>
          <a:prstGeom prst="ellipse">
            <a:avLst/>
          </a:prstGeom>
          <a:noFill/>
          <a:ln w="12700" algn="ctr">
            <a:solidFill>
              <a:srgbClr val="FF0000"/>
            </a:solid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381981" name="Rectangle 20"/>
          <p:cNvSpPr>
            <a:spLocks noChangeArrowheads="1"/>
          </p:cNvSpPr>
          <p:nvPr/>
        </p:nvSpPr>
        <p:spPr bwMode="auto">
          <a:xfrm>
            <a:off x="609600" y="3990975"/>
            <a:ext cx="457200" cy="200025"/>
          </a:xfrm>
          <a:prstGeom prst="rect">
            <a:avLst/>
          </a:prstGeom>
          <a:solidFill>
            <a:schemeClr val="bg1"/>
          </a:solidFill>
          <a:ln w="12700" algn="ctr">
            <a:no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878081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391171" name="Oval 2"/>
          <p:cNvSpPr>
            <a:spLocks noChangeArrowheads="1"/>
          </p:cNvSpPr>
          <p:nvPr/>
        </p:nvSpPr>
        <p:spPr bwMode="auto">
          <a:xfrm>
            <a:off x="3276600" y="4595470"/>
            <a:ext cx="3048000" cy="503802"/>
          </a:xfrm>
          <a:prstGeom prst="ellipse">
            <a:avLst/>
          </a:prstGeom>
          <a:noFill/>
          <a:ln w="57150" algn="ctr">
            <a:solidFill>
              <a:srgbClr val="FF0000"/>
            </a:solid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31014987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92200" name="Picture 8" descr="PSR Example2"/>
          <p:cNvPicPr>
            <a:picLocks noChangeAspect="1" noChangeArrowheads="1"/>
          </p:cNvPicPr>
          <p:nvPr/>
        </p:nvPicPr>
        <p:blipFill>
          <a:blip r:embed="rId3" cstate="print"/>
          <a:srcRect t="12683" r="1250" b="3352"/>
          <a:stretch>
            <a:fillRect/>
          </a:stretch>
        </p:blipFill>
        <p:spPr bwMode="auto">
          <a:xfrm>
            <a:off x="0" y="358775"/>
            <a:ext cx="9144000" cy="6251575"/>
          </a:xfrm>
          <a:prstGeom prst="rect">
            <a:avLst/>
          </a:prstGeom>
          <a:noFill/>
        </p:spPr>
      </p:pic>
    </p:spTree>
    <p:extLst>
      <p:ext uri="{BB962C8B-B14F-4D97-AF65-F5344CB8AC3E}">
        <p14:creationId xmlns:p14="http://schemas.microsoft.com/office/powerpoint/2010/main" val="42244102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46466" name="Picture 2" descr="PSR Example2"/>
          <p:cNvPicPr>
            <a:picLocks noChangeAspect="1" noChangeArrowheads="1"/>
          </p:cNvPicPr>
          <p:nvPr/>
        </p:nvPicPr>
        <p:blipFill>
          <a:blip r:embed="rId3" cstate="print"/>
          <a:srcRect t="12683" r="1250" b="3352"/>
          <a:stretch>
            <a:fillRect/>
          </a:stretch>
        </p:blipFill>
        <p:spPr bwMode="auto">
          <a:xfrm>
            <a:off x="0" y="358775"/>
            <a:ext cx="9144000" cy="6251575"/>
          </a:xfrm>
          <a:prstGeom prst="rect">
            <a:avLst/>
          </a:prstGeom>
          <a:noFill/>
        </p:spPr>
      </p:pic>
      <p:cxnSp>
        <p:nvCxnSpPr>
          <p:cNvPr id="446467" name="Straight Arrow Connector 8"/>
          <p:cNvCxnSpPr>
            <a:cxnSpLocks noChangeShapeType="1"/>
          </p:cNvCxnSpPr>
          <p:nvPr/>
        </p:nvCxnSpPr>
        <p:spPr bwMode="auto">
          <a:xfrm rot="10800000" flipV="1">
            <a:off x="4267200" y="990600"/>
            <a:ext cx="914400" cy="152400"/>
          </a:xfrm>
          <a:prstGeom prst="straightConnector1">
            <a:avLst/>
          </a:prstGeom>
          <a:noFill/>
          <a:ln w="57150" algn="ctr">
            <a:solidFill>
              <a:srgbClr val="FF0000"/>
            </a:solidFill>
            <a:round/>
            <a:headEnd/>
            <a:tailEnd type="arrow" w="med" len="med"/>
          </a:ln>
        </p:spPr>
      </p:cxnSp>
    </p:spTree>
    <p:extLst>
      <p:ext uri="{BB962C8B-B14F-4D97-AF65-F5344CB8AC3E}">
        <p14:creationId xmlns:p14="http://schemas.microsoft.com/office/powerpoint/2010/main" val="17277410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31520" y="320439"/>
            <a:ext cx="7696200" cy="705321"/>
          </a:xfrm>
        </p:spPr>
        <p:txBody>
          <a:bodyPr/>
          <a:lstStyle/>
          <a:p>
            <a:r>
              <a:rPr lang="en-US" dirty="0"/>
              <a:t>COMMUNICATION</a:t>
            </a:r>
          </a:p>
        </p:txBody>
      </p:sp>
      <p:sp>
        <p:nvSpPr>
          <p:cNvPr id="353283" name="Rectangle 3"/>
          <p:cNvSpPr>
            <a:spLocks noGrp="1" noChangeArrowheads="1"/>
          </p:cNvSpPr>
          <p:nvPr>
            <p:ph type="body" idx="1"/>
          </p:nvPr>
        </p:nvSpPr>
        <p:spPr>
          <a:xfrm>
            <a:off x="1493520" y="1600200"/>
            <a:ext cx="6172200" cy="4686924"/>
          </a:xfrm>
        </p:spPr>
        <p:txBody>
          <a:bodyPr/>
          <a:lstStyle/>
          <a:p>
            <a:pPr>
              <a:lnSpc>
                <a:spcPct val="80000"/>
              </a:lnSpc>
            </a:pPr>
            <a:r>
              <a:rPr lang="en-US" dirty="0"/>
              <a:t>12</a:t>
            </a:r>
            <a:r>
              <a:rPr lang="en-US" sz="1400" dirty="0"/>
              <a:t> </a:t>
            </a:r>
            <a:r>
              <a:rPr lang="en-US" dirty="0"/>
              <a:t>-</a:t>
            </a:r>
            <a:r>
              <a:rPr lang="en-US" sz="1400" dirty="0"/>
              <a:t> </a:t>
            </a:r>
            <a:r>
              <a:rPr lang="en-US" dirty="0"/>
              <a:t>15 months from PRD</a:t>
            </a:r>
          </a:p>
          <a:p>
            <a:pPr lvl="1">
              <a:lnSpc>
                <a:spcPct val="60000"/>
              </a:lnSpc>
              <a:spcBef>
                <a:spcPts val="1000"/>
              </a:spcBef>
              <a:buFontTx/>
              <a:buChar char="•"/>
            </a:pPr>
            <a:r>
              <a:rPr lang="en-US" dirty="0">
                <a:solidFill>
                  <a:schemeClr val="tx1"/>
                </a:solidFill>
              </a:rPr>
              <a:t>Start thinking about your preferences</a:t>
            </a:r>
          </a:p>
          <a:p>
            <a:pPr lvl="1">
              <a:lnSpc>
                <a:spcPct val="60000"/>
              </a:lnSpc>
              <a:spcBef>
                <a:spcPts val="1000"/>
              </a:spcBef>
              <a:buFontTx/>
              <a:buChar char="•"/>
            </a:pPr>
            <a:r>
              <a:rPr lang="en-US" dirty="0">
                <a:solidFill>
                  <a:schemeClr val="tx1"/>
                </a:solidFill>
              </a:rPr>
              <a:t>Seek out opinions and guidance</a:t>
            </a:r>
          </a:p>
          <a:p>
            <a:pPr>
              <a:lnSpc>
                <a:spcPct val="80000"/>
              </a:lnSpc>
              <a:spcBef>
                <a:spcPts val="2000"/>
              </a:spcBef>
              <a:buSzTx/>
            </a:pPr>
            <a:r>
              <a:rPr lang="en-US" dirty="0"/>
              <a:t>9</a:t>
            </a:r>
            <a:r>
              <a:rPr lang="en-US" sz="1400" dirty="0"/>
              <a:t> </a:t>
            </a:r>
            <a:r>
              <a:rPr lang="en-US" dirty="0"/>
              <a:t>-</a:t>
            </a:r>
            <a:r>
              <a:rPr lang="en-US" sz="1400" dirty="0"/>
              <a:t> </a:t>
            </a:r>
            <a:r>
              <a:rPr lang="en-US" dirty="0"/>
              <a:t>12 months from PRD</a:t>
            </a:r>
          </a:p>
          <a:p>
            <a:pPr lvl="1">
              <a:lnSpc>
                <a:spcPct val="60000"/>
              </a:lnSpc>
              <a:spcBef>
                <a:spcPts val="1000"/>
              </a:spcBef>
              <a:buFontTx/>
              <a:buChar char="•"/>
            </a:pPr>
            <a:r>
              <a:rPr lang="en-US" dirty="0">
                <a:solidFill>
                  <a:schemeClr val="tx1"/>
                </a:solidFill>
              </a:rPr>
              <a:t>Communicate preferences to Detailer </a:t>
            </a:r>
          </a:p>
          <a:p>
            <a:pPr lvl="1">
              <a:lnSpc>
                <a:spcPct val="60000"/>
              </a:lnSpc>
              <a:spcBef>
                <a:spcPts val="1000"/>
              </a:spcBef>
              <a:buFontTx/>
              <a:buChar char="•"/>
            </a:pPr>
            <a:r>
              <a:rPr lang="en-US" dirty="0">
                <a:solidFill>
                  <a:schemeClr val="tx1"/>
                </a:solidFill>
              </a:rPr>
              <a:t>Ask questions	</a:t>
            </a:r>
            <a:endParaRPr lang="en-US" dirty="0">
              <a:solidFill>
                <a:srgbClr val="FF6600"/>
              </a:solidFill>
            </a:endParaRPr>
          </a:p>
          <a:p>
            <a:pPr>
              <a:lnSpc>
                <a:spcPct val="80000"/>
              </a:lnSpc>
              <a:spcBef>
                <a:spcPts val="2000"/>
              </a:spcBef>
              <a:buSzTx/>
            </a:pPr>
            <a:r>
              <a:rPr lang="en-US" dirty="0"/>
              <a:t>6</a:t>
            </a:r>
            <a:r>
              <a:rPr lang="en-US" sz="1400" dirty="0"/>
              <a:t> </a:t>
            </a:r>
            <a:r>
              <a:rPr lang="en-US" dirty="0"/>
              <a:t>-</a:t>
            </a:r>
            <a:r>
              <a:rPr lang="en-US" sz="1400" dirty="0"/>
              <a:t> </a:t>
            </a:r>
            <a:r>
              <a:rPr lang="en-US" dirty="0"/>
              <a:t>9 months from PRD</a:t>
            </a:r>
          </a:p>
          <a:p>
            <a:pPr lvl="1">
              <a:lnSpc>
                <a:spcPct val="60000"/>
              </a:lnSpc>
              <a:spcBef>
                <a:spcPts val="1000"/>
              </a:spcBef>
              <a:buFontTx/>
              <a:buChar char="•"/>
            </a:pPr>
            <a:r>
              <a:rPr lang="en-US" dirty="0">
                <a:solidFill>
                  <a:schemeClr val="tx1"/>
                </a:solidFill>
              </a:rPr>
              <a:t>Commit to orders</a:t>
            </a:r>
          </a:p>
          <a:p>
            <a:pPr lvl="1">
              <a:lnSpc>
                <a:spcPct val="60000"/>
              </a:lnSpc>
              <a:spcBef>
                <a:spcPts val="1000"/>
              </a:spcBef>
              <a:buFontTx/>
              <a:buChar char="•"/>
            </a:pPr>
            <a:r>
              <a:rPr lang="en-US" dirty="0">
                <a:solidFill>
                  <a:schemeClr val="tx1"/>
                </a:solidFill>
              </a:rPr>
              <a:t>Work out timing</a:t>
            </a:r>
          </a:p>
          <a:p>
            <a:pPr>
              <a:lnSpc>
                <a:spcPct val="80000"/>
              </a:lnSpc>
              <a:spcBef>
                <a:spcPts val="2000"/>
              </a:spcBef>
              <a:buSzTx/>
            </a:pPr>
            <a:r>
              <a:rPr lang="en-US" dirty="0"/>
              <a:t>3</a:t>
            </a:r>
            <a:r>
              <a:rPr lang="en-US" sz="1400" dirty="0"/>
              <a:t> </a:t>
            </a:r>
            <a:r>
              <a:rPr lang="en-US" dirty="0"/>
              <a:t>-</a:t>
            </a:r>
            <a:r>
              <a:rPr lang="en-US" sz="1400" dirty="0"/>
              <a:t> </a:t>
            </a:r>
            <a:r>
              <a:rPr lang="en-US" dirty="0"/>
              <a:t>6 months from PRD</a:t>
            </a:r>
          </a:p>
          <a:p>
            <a:pPr lvl="1">
              <a:lnSpc>
                <a:spcPct val="60000"/>
              </a:lnSpc>
              <a:spcBef>
                <a:spcPts val="1000"/>
              </a:spcBef>
              <a:buFontTx/>
              <a:buChar char="•"/>
            </a:pPr>
            <a:r>
              <a:rPr lang="en-US" dirty="0">
                <a:solidFill>
                  <a:schemeClr val="tx1"/>
                </a:solidFill>
              </a:rPr>
              <a:t>Orders</a:t>
            </a:r>
          </a:p>
        </p:txBody>
      </p:sp>
      <p:sp>
        <p:nvSpPr>
          <p:cNvPr id="353284" name="Text Box 4"/>
          <p:cNvSpPr txBox="1">
            <a:spLocks noChangeArrowheads="1"/>
          </p:cNvSpPr>
          <p:nvPr/>
        </p:nvSpPr>
        <p:spPr bwMode="auto">
          <a:xfrm>
            <a:off x="152400" y="6184349"/>
            <a:ext cx="8808503" cy="582211"/>
          </a:xfrm>
          <a:prstGeom prst="rect">
            <a:avLst/>
          </a:prstGeom>
          <a:noFill/>
          <a:ln w="12700">
            <a:noFill/>
            <a:miter lim="800000"/>
            <a:headEnd/>
            <a:tailEnd/>
          </a:ln>
          <a:effectLst/>
        </p:spPr>
        <p:txBody>
          <a:bodyPr wrap="none" lIns="90488" tIns="44450" rIns="90488" bIns="44450" anchor="b">
            <a:spAutoFit/>
          </a:bodyPr>
          <a:lstStyle/>
          <a:p>
            <a:pPr algn="ctr" eaLnBrk="0" fontAlgn="base" hangingPunct="0">
              <a:spcBef>
                <a:spcPct val="0"/>
              </a:spcBef>
              <a:spcAft>
                <a:spcPct val="0"/>
              </a:spcAft>
            </a:pPr>
            <a:r>
              <a:rPr lang="en-US" sz="3200" b="1" i="1" dirty="0">
                <a:solidFill>
                  <a:srgbClr val="CC0000"/>
                </a:solidFill>
              </a:rPr>
              <a:t>Lack of communication ≠ recipe for success</a:t>
            </a:r>
          </a:p>
        </p:txBody>
      </p:sp>
    </p:spTree>
    <p:extLst>
      <p:ext uri="{BB962C8B-B14F-4D97-AF65-F5344CB8AC3E}">
        <p14:creationId xmlns:p14="http://schemas.microsoft.com/office/powerpoint/2010/main" val="2706136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94251" name="Picture 11" descr="PSR Example1"/>
          <p:cNvPicPr>
            <a:picLocks noChangeAspect="1" noChangeArrowheads="1"/>
          </p:cNvPicPr>
          <p:nvPr/>
        </p:nvPicPr>
        <p:blipFill>
          <a:blip r:embed="rId3" cstate="print"/>
          <a:srcRect l="3751" t="10194" r="1875" b="6293"/>
          <a:stretch>
            <a:fillRect/>
          </a:stretch>
        </p:blipFill>
        <p:spPr bwMode="auto">
          <a:xfrm>
            <a:off x="0" y="207963"/>
            <a:ext cx="9144000" cy="6478587"/>
          </a:xfrm>
          <a:prstGeom prst="rect">
            <a:avLst/>
          </a:prstGeom>
          <a:noFill/>
        </p:spPr>
      </p:pic>
      <p:sp>
        <p:nvSpPr>
          <p:cNvPr id="394248" name="TextBox 6"/>
          <p:cNvSpPr txBox="1">
            <a:spLocks noChangeArrowheads="1"/>
          </p:cNvSpPr>
          <p:nvPr/>
        </p:nvSpPr>
        <p:spPr bwMode="auto">
          <a:xfrm>
            <a:off x="3436938" y="2819400"/>
            <a:ext cx="1992312" cy="1311275"/>
          </a:xfrm>
          <a:prstGeom prst="rect">
            <a:avLst/>
          </a:prstGeom>
          <a:noFill/>
          <a:ln w="9525">
            <a:noFill/>
            <a:miter lim="800000"/>
            <a:headEnd/>
            <a:tailEnd/>
          </a:ln>
        </p:spPr>
        <p:txBody>
          <a:bodyPr wrap="none">
            <a:spAutoFit/>
          </a:bodyPr>
          <a:lstStyle/>
          <a:p>
            <a:pPr algn="ctr" eaLnBrk="0" fontAlgn="base" hangingPunct="0">
              <a:spcBef>
                <a:spcPct val="20000"/>
              </a:spcBef>
              <a:spcAft>
                <a:spcPct val="0"/>
              </a:spcAft>
            </a:pPr>
            <a:r>
              <a:rPr lang="en-US" sz="8000" dirty="0">
                <a:solidFill>
                  <a:srgbClr val="FF0000"/>
                </a:solidFill>
                <a:latin typeface="Times New Roman" pitchFamily="18" charset="0"/>
              </a:rPr>
              <a:t>PSR</a:t>
            </a:r>
          </a:p>
        </p:txBody>
      </p:sp>
    </p:spTree>
    <p:extLst>
      <p:ext uri="{BB962C8B-B14F-4D97-AF65-F5344CB8AC3E}">
        <p14:creationId xmlns:p14="http://schemas.microsoft.com/office/powerpoint/2010/main" val="7159076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38280" name="Picture 8" descr="PSR Example1"/>
          <p:cNvPicPr>
            <a:picLocks noChangeAspect="1" noChangeArrowheads="1"/>
          </p:cNvPicPr>
          <p:nvPr/>
        </p:nvPicPr>
        <p:blipFill>
          <a:blip r:embed="rId3" cstate="print"/>
          <a:srcRect l="3751" t="10194" r="1875" b="6293"/>
          <a:stretch>
            <a:fillRect/>
          </a:stretch>
        </p:blipFill>
        <p:spPr bwMode="auto">
          <a:xfrm>
            <a:off x="0" y="207963"/>
            <a:ext cx="9144000" cy="6478587"/>
          </a:xfrm>
          <a:prstGeom prst="rect">
            <a:avLst/>
          </a:prstGeom>
          <a:noFill/>
        </p:spPr>
      </p:pic>
      <p:sp>
        <p:nvSpPr>
          <p:cNvPr id="438277" name="Rectangle 6"/>
          <p:cNvSpPr>
            <a:spLocks noChangeArrowheads="1"/>
          </p:cNvSpPr>
          <p:nvPr/>
        </p:nvSpPr>
        <p:spPr bwMode="auto">
          <a:xfrm>
            <a:off x="2286000" y="1371600"/>
            <a:ext cx="838200" cy="4572000"/>
          </a:xfrm>
          <a:prstGeom prst="rect">
            <a:avLst/>
          </a:prstGeom>
          <a:noFill/>
          <a:ln w="38100" algn="ctr">
            <a:solidFill>
              <a:srgbClr val="0000FF"/>
            </a:solid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438276" name="TextBox 7"/>
          <p:cNvSpPr txBox="1">
            <a:spLocks noChangeArrowheads="1"/>
          </p:cNvSpPr>
          <p:nvPr/>
        </p:nvSpPr>
        <p:spPr bwMode="auto">
          <a:xfrm>
            <a:off x="885825" y="2438400"/>
            <a:ext cx="8048625" cy="771525"/>
          </a:xfrm>
          <a:prstGeom prst="rect">
            <a:avLst/>
          </a:prstGeom>
          <a:solidFill>
            <a:schemeClr val="bg2">
              <a:alpha val="70000"/>
            </a:schemeClr>
          </a:solidFill>
          <a:ln w="9525">
            <a:solidFill>
              <a:schemeClr val="tx1"/>
            </a:solidFill>
            <a:miter lim="800000"/>
            <a:headEnd/>
            <a:tailEnd/>
          </a:ln>
        </p:spPr>
        <p:txBody>
          <a:bodyPr wrap="none">
            <a:spAutoFit/>
          </a:bodyPr>
          <a:lstStyle/>
          <a:p>
            <a:pPr algn="ctr" eaLnBrk="0" fontAlgn="base" hangingPunct="0">
              <a:spcBef>
                <a:spcPct val="20000"/>
              </a:spcBef>
              <a:spcAft>
                <a:spcPct val="0"/>
              </a:spcAft>
            </a:pPr>
            <a:r>
              <a:rPr lang="en-US" sz="4400" b="1" dirty="0">
                <a:solidFill>
                  <a:srgbClr val="FF0000"/>
                </a:solidFill>
                <a:latin typeface="Times New Roman" pitchFamily="18" charset="0"/>
              </a:rPr>
              <a:t>Are You Missing Any FITREPs?</a:t>
            </a:r>
          </a:p>
        </p:txBody>
      </p:sp>
    </p:spTree>
    <p:extLst>
      <p:ext uri="{BB962C8B-B14F-4D97-AF65-F5344CB8AC3E}">
        <p14:creationId xmlns:p14="http://schemas.microsoft.com/office/powerpoint/2010/main" val="3622454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8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37255" name="Picture 7" descr="PSR Example1"/>
          <p:cNvPicPr>
            <a:picLocks noChangeAspect="1" noChangeArrowheads="1"/>
          </p:cNvPicPr>
          <p:nvPr/>
        </p:nvPicPr>
        <p:blipFill>
          <a:blip r:embed="rId3" cstate="print"/>
          <a:srcRect l="3751" t="10194" r="1875" b="6293"/>
          <a:stretch>
            <a:fillRect/>
          </a:stretch>
        </p:blipFill>
        <p:spPr bwMode="auto">
          <a:xfrm>
            <a:off x="0" y="207963"/>
            <a:ext cx="9144000" cy="6478587"/>
          </a:xfrm>
          <a:prstGeom prst="rect">
            <a:avLst/>
          </a:prstGeom>
          <a:noFill/>
        </p:spPr>
      </p:pic>
      <p:sp>
        <p:nvSpPr>
          <p:cNvPr id="437252" name="Rectangle 6"/>
          <p:cNvSpPr>
            <a:spLocks noChangeArrowheads="1"/>
          </p:cNvSpPr>
          <p:nvPr/>
        </p:nvSpPr>
        <p:spPr bwMode="auto">
          <a:xfrm>
            <a:off x="6672263" y="1052513"/>
            <a:ext cx="1447800" cy="304800"/>
          </a:xfrm>
          <a:prstGeom prst="rect">
            <a:avLst/>
          </a:prstGeom>
          <a:noFill/>
          <a:ln w="38100" algn="ctr">
            <a:solidFill>
              <a:srgbClr val="0000FF"/>
            </a:solid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22001647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36248" name="Picture 24" descr="PSR Example1"/>
          <p:cNvPicPr>
            <a:picLocks noChangeAspect="1" noChangeArrowheads="1"/>
          </p:cNvPicPr>
          <p:nvPr/>
        </p:nvPicPr>
        <p:blipFill>
          <a:blip r:embed="rId3" cstate="print"/>
          <a:srcRect l="3751" t="10194" r="1875" b="6293"/>
          <a:stretch>
            <a:fillRect/>
          </a:stretch>
        </p:blipFill>
        <p:spPr bwMode="auto">
          <a:xfrm>
            <a:off x="0" y="207963"/>
            <a:ext cx="9144000" cy="6478587"/>
          </a:xfrm>
          <a:prstGeom prst="rect">
            <a:avLst/>
          </a:prstGeom>
          <a:noFill/>
        </p:spPr>
      </p:pic>
      <p:sp>
        <p:nvSpPr>
          <p:cNvPr id="436228" name="Rectangle 6"/>
          <p:cNvSpPr>
            <a:spLocks noChangeArrowheads="1"/>
          </p:cNvSpPr>
          <p:nvPr/>
        </p:nvSpPr>
        <p:spPr bwMode="auto">
          <a:xfrm>
            <a:off x="5505450" y="2986088"/>
            <a:ext cx="1143000" cy="304800"/>
          </a:xfrm>
          <a:prstGeom prst="rect">
            <a:avLst/>
          </a:prstGeom>
          <a:noFill/>
          <a:ln w="28575" algn="ctr">
            <a:solidFill>
              <a:srgbClr val="0000FF"/>
            </a:solid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grpSp>
        <p:nvGrpSpPr>
          <p:cNvPr id="436243" name="Group 19"/>
          <p:cNvGrpSpPr>
            <a:grpSpLocks/>
          </p:cNvGrpSpPr>
          <p:nvPr/>
        </p:nvGrpSpPr>
        <p:grpSpPr bwMode="auto">
          <a:xfrm>
            <a:off x="960438" y="2986088"/>
            <a:ext cx="8153401" cy="3357562"/>
            <a:chOff x="605" y="1881"/>
            <a:chExt cx="5136" cy="2115"/>
          </a:xfrm>
        </p:grpSpPr>
        <p:sp>
          <p:nvSpPr>
            <p:cNvPr id="436230" name="Rectangle 4"/>
            <p:cNvSpPr>
              <a:spLocks noChangeArrowheads="1"/>
            </p:cNvSpPr>
            <p:nvPr/>
          </p:nvSpPr>
          <p:spPr bwMode="auto">
            <a:xfrm>
              <a:off x="2382" y="1881"/>
              <a:ext cx="114" cy="478"/>
            </a:xfrm>
            <a:prstGeom prst="rect">
              <a:avLst/>
            </a:prstGeom>
            <a:noFill/>
            <a:ln w="12700">
              <a:noFill/>
              <a:miter lim="800000"/>
              <a:headEnd/>
              <a:tailEnd/>
            </a:ln>
          </p:spPr>
          <p:txBody>
            <a:bodyPr wrap="none" lIns="90488" tIns="44450" rIns="90488" bIns="44450">
              <a:spAutoFit/>
            </a:bodyPr>
            <a:lstStyle/>
            <a:p>
              <a:pPr fontAlgn="base">
                <a:spcBef>
                  <a:spcPct val="0"/>
                </a:spcBef>
                <a:spcAft>
                  <a:spcPct val="0"/>
                </a:spcAft>
              </a:pPr>
              <a:endParaRPr lang="en-US" sz="4400" dirty="0">
                <a:solidFill>
                  <a:srgbClr val="000000"/>
                </a:solidFill>
              </a:endParaRPr>
            </a:p>
          </p:txBody>
        </p:sp>
        <p:sp>
          <p:nvSpPr>
            <p:cNvPr id="436231" name="Oval 6"/>
            <p:cNvSpPr>
              <a:spLocks noChangeArrowheads="1"/>
            </p:cNvSpPr>
            <p:nvPr/>
          </p:nvSpPr>
          <p:spPr bwMode="auto">
            <a:xfrm>
              <a:off x="801" y="2440"/>
              <a:ext cx="1144" cy="573"/>
            </a:xfrm>
            <a:prstGeom prst="ellipse">
              <a:avLst/>
            </a:prstGeom>
            <a:solidFill>
              <a:srgbClr val="6699FF"/>
            </a:solidFill>
            <a:ln w="12700">
              <a:solidFill>
                <a:schemeClr val="tx1"/>
              </a:solidFill>
              <a:round/>
              <a:headEnd/>
              <a:tailEnd/>
            </a:ln>
          </p:spPr>
          <p:txBody>
            <a:bodyPr wrap="none" anchor="ctr"/>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436232" name="Oval 7"/>
            <p:cNvSpPr>
              <a:spLocks noChangeArrowheads="1"/>
            </p:cNvSpPr>
            <p:nvPr/>
          </p:nvSpPr>
          <p:spPr bwMode="auto">
            <a:xfrm>
              <a:off x="2011" y="2529"/>
              <a:ext cx="1144" cy="564"/>
            </a:xfrm>
            <a:prstGeom prst="ellipse">
              <a:avLst/>
            </a:prstGeom>
            <a:solidFill>
              <a:srgbClr val="CC0099"/>
            </a:solidFill>
            <a:ln w="12700">
              <a:solidFill>
                <a:schemeClr val="tx1"/>
              </a:solidFill>
              <a:round/>
              <a:headEnd/>
              <a:tailEnd/>
            </a:ln>
          </p:spPr>
          <p:txBody>
            <a:bodyPr wrap="none" anchor="ctr"/>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436233" name="Oval 8"/>
            <p:cNvSpPr>
              <a:spLocks noChangeArrowheads="1"/>
            </p:cNvSpPr>
            <p:nvPr/>
          </p:nvSpPr>
          <p:spPr bwMode="auto">
            <a:xfrm>
              <a:off x="3330" y="2676"/>
              <a:ext cx="1479" cy="588"/>
            </a:xfrm>
            <a:prstGeom prst="ellipse">
              <a:avLst/>
            </a:prstGeom>
            <a:solidFill>
              <a:schemeClr val="accent1"/>
            </a:solidFill>
            <a:ln w="12700">
              <a:solidFill>
                <a:schemeClr val="tx1"/>
              </a:solidFill>
              <a:round/>
              <a:headEnd/>
              <a:tailEnd/>
            </a:ln>
          </p:spPr>
          <p:txBody>
            <a:bodyPr wrap="none" anchor="ctr"/>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436234" name="Line 9"/>
            <p:cNvSpPr>
              <a:spLocks noChangeShapeType="1"/>
            </p:cNvSpPr>
            <p:nvPr/>
          </p:nvSpPr>
          <p:spPr bwMode="auto">
            <a:xfrm flipV="1">
              <a:off x="1763" y="1929"/>
              <a:ext cx="1740" cy="617"/>
            </a:xfrm>
            <a:prstGeom prst="line">
              <a:avLst/>
            </a:prstGeom>
            <a:noFill/>
            <a:ln w="31750">
              <a:solidFill>
                <a:srgbClr val="6699FF"/>
              </a:solidFill>
              <a:round/>
              <a:headEnd type="none" w="sm" len="sm"/>
              <a:tailEnd type="stealth" w="med" len="lg"/>
            </a:ln>
          </p:spPr>
          <p:txBody>
            <a:bodyPr wrap="none"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436235" name="Line 10"/>
            <p:cNvSpPr>
              <a:spLocks noChangeShapeType="1"/>
            </p:cNvSpPr>
            <p:nvPr/>
          </p:nvSpPr>
          <p:spPr bwMode="auto">
            <a:xfrm flipV="1">
              <a:off x="2556" y="2037"/>
              <a:ext cx="983" cy="719"/>
            </a:xfrm>
            <a:prstGeom prst="line">
              <a:avLst/>
            </a:prstGeom>
            <a:noFill/>
            <a:ln w="31750">
              <a:solidFill>
                <a:srgbClr val="CC0099"/>
              </a:solidFill>
              <a:round/>
              <a:headEnd type="none" w="sm" len="sm"/>
              <a:tailEnd type="stealth" w="med" len="lg"/>
            </a:ln>
          </p:spPr>
          <p:txBody>
            <a:bodyPr wrap="none"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436236" name="Line 11"/>
            <p:cNvSpPr>
              <a:spLocks noChangeShapeType="1"/>
            </p:cNvSpPr>
            <p:nvPr/>
          </p:nvSpPr>
          <p:spPr bwMode="auto">
            <a:xfrm flipH="1" flipV="1">
              <a:off x="4032" y="2064"/>
              <a:ext cx="145" cy="637"/>
            </a:xfrm>
            <a:prstGeom prst="line">
              <a:avLst/>
            </a:prstGeom>
            <a:noFill/>
            <a:ln w="31750">
              <a:solidFill>
                <a:schemeClr val="accent1"/>
              </a:solidFill>
              <a:round/>
              <a:headEnd type="none" w="sm" len="sm"/>
              <a:tailEnd type="stealth" w="med" len="lg"/>
            </a:ln>
          </p:spPr>
          <p:txBody>
            <a:bodyPr wrap="none"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436237" name="Rectangle 12"/>
            <p:cNvSpPr>
              <a:spLocks noChangeArrowheads="1"/>
            </p:cNvSpPr>
            <p:nvPr/>
          </p:nvSpPr>
          <p:spPr bwMode="auto">
            <a:xfrm>
              <a:off x="831" y="2598"/>
              <a:ext cx="1117" cy="326"/>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1400" b="1" dirty="0">
                  <a:solidFill>
                    <a:srgbClr val="000000"/>
                  </a:solidFill>
                </a:rPr>
                <a:t>INDIVIDUAL TRAIT</a:t>
              </a:r>
            </a:p>
            <a:p>
              <a:pPr eaLnBrk="0" fontAlgn="base" hangingPunct="0">
                <a:spcBef>
                  <a:spcPct val="0"/>
                </a:spcBef>
                <a:spcAft>
                  <a:spcPct val="0"/>
                </a:spcAft>
              </a:pPr>
              <a:r>
                <a:rPr lang="en-US" sz="1400" b="1" dirty="0">
                  <a:solidFill>
                    <a:srgbClr val="000000"/>
                  </a:solidFill>
                </a:rPr>
                <a:t>       AVERAGE</a:t>
              </a:r>
            </a:p>
          </p:txBody>
        </p:sp>
        <p:sp>
          <p:nvSpPr>
            <p:cNvPr id="436238" name="Rectangle 13"/>
            <p:cNvSpPr>
              <a:spLocks noChangeArrowheads="1"/>
            </p:cNvSpPr>
            <p:nvPr/>
          </p:nvSpPr>
          <p:spPr bwMode="auto">
            <a:xfrm>
              <a:off x="2051" y="2668"/>
              <a:ext cx="1137" cy="326"/>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1400" b="1" dirty="0">
                  <a:solidFill>
                    <a:srgbClr val="000000"/>
                  </a:solidFill>
                </a:rPr>
                <a:t>SUMMARY GROUP</a:t>
              </a:r>
            </a:p>
            <a:p>
              <a:pPr eaLnBrk="0" fontAlgn="base" hangingPunct="0">
                <a:spcBef>
                  <a:spcPct val="0"/>
                </a:spcBef>
                <a:spcAft>
                  <a:spcPct val="0"/>
                </a:spcAft>
              </a:pPr>
              <a:r>
                <a:rPr lang="en-US" sz="1400" b="1" dirty="0">
                  <a:solidFill>
                    <a:srgbClr val="000000"/>
                  </a:solidFill>
                </a:rPr>
                <a:t> TRAIT AVERAGE</a:t>
              </a:r>
            </a:p>
          </p:txBody>
        </p:sp>
        <p:sp>
          <p:nvSpPr>
            <p:cNvPr id="436239" name="Rectangle 14"/>
            <p:cNvSpPr>
              <a:spLocks noChangeArrowheads="1"/>
            </p:cNvSpPr>
            <p:nvPr/>
          </p:nvSpPr>
          <p:spPr bwMode="auto">
            <a:xfrm>
              <a:off x="3408" y="2784"/>
              <a:ext cx="1436" cy="326"/>
            </a:xfrm>
            <a:prstGeom prst="rect">
              <a:avLst/>
            </a:prstGeom>
            <a:noFill/>
            <a:ln w="9525">
              <a:noFill/>
              <a:miter lim="800000"/>
              <a:headEnd/>
              <a:tailEnd/>
            </a:ln>
          </p:spPr>
          <p:txBody>
            <a:bodyPr lIns="92075" tIns="46038" rIns="92075" bIns="46038">
              <a:spAutoFit/>
            </a:bodyPr>
            <a:lstStyle/>
            <a:p>
              <a:pPr eaLnBrk="0" fontAlgn="base" hangingPunct="0">
                <a:spcBef>
                  <a:spcPct val="0"/>
                </a:spcBef>
                <a:spcAft>
                  <a:spcPct val="0"/>
                </a:spcAft>
              </a:pPr>
              <a:r>
                <a:rPr lang="en-US" sz="1400" b="1" dirty="0">
                  <a:solidFill>
                    <a:srgbClr val="000000"/>
                  </a:solidFill>
                </a:rPr>
                <a:t>  REPORTING SENIOR</a:t>
              </a:r>
            </a:p>
            <a:p>
              <a:pPr eaLnBrk="0" fontAlgn="base" hangingPunct="0">
                <a:spcBef>
                  <a:spcPct val="0"/>
                </a:spcBef>
                <a:spcAft>
                  <a:spcPct val="0"/>
                </a:spcAft>
              </a:pPr>
              <a:r>
                <a:rPr lang="en-US" sz="1400" b="1" dirty="0">
                  <a:solidFill>
                    <a:srgbClr val="000000"/>
                  </a:solidFill>
                </a:rPr>
                <a:t>CUMULATIVE AVERAGE</a:t>
              </a:r>
            </a:p>
          </p:txBody>
        </p:sp>
        <p:sp>
          <p:nvSpPr>
            <p:cNvPr id="436240" name="Rectangle 15"/>
            <p:cNvSpPr>
              <a:spLocks noChangeArrowheads="1"/>
            </p:cNvSpPr>
            <p:nvPr/>
          </p:nvSpPr>
          <p:spPr bwMode="auto">
            <a:xfrm>
              <a:off x="605" y="3670"/>
              <a:ext cx="1367" cy="326"/>
            </a:xfrm>
            <a:prstGeom prst="rect">
              <a:avLst/>
            </a:prstGeom>
            <a:noFill/>
            <a:ln w="9525">
              <a:noFill/>
              <a:miter lim="800000"/>
              <a:headEnd/>
              <a:tailEnd/>
            </a:ln>
          </p:spPr>
          <p:txBody>
            <a:bodyPr wrap="none" anchor="ctr"/>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
          <p:nvSpPr>
            <p:cNvPr id="436241" name="Oval 16"/>
            <p:cNvSpPr>
              <a:spLocks noChangeArrowheads="1"/>
            </p:cNvSpPr>
            <p:nvPr/>
          </p:nvSpPr>
          <p:spPr bwMode="auto">
            <a:xfrm>
              <a:off x="4368" y="2112"/>
              <a:ext cx="1373" cy="568"/>
            </a:xfrm>
            <a:prstGeom prst="ellipse">
              <a:avLst/>
            </a:prstGeom>
            <a:solidFill>
              <a:srgbClr val="FF0000"/>
            </a:solidFill>
            <a:ln w="12700">
              <a:solidFill>
                <a:schemeClr val="tx1"/>
              </a:solidFill>
              <a:round/>
              <a:headEnd/>
              <a:tailEnd/>
            </a:ln>
          </p:spPr>
          <p:txBody>
            <a:bodyPr wrap="none" lIns="92075" tIns="46038" rIns="92075" bIns="46038" anchor="ctr"/>
            <a:lstStyle/>
            <a:p>
              <a:pPr algn="ctr" eaLnBrk="0" fontAlgn="base" hangingPunct="0">
                <a:spcBef>
                  <a:spcPct val="0"/>
                </a:spcBef>
                <a:spcAft>
                  <a:spcPct val="0"/>
                </a:spcAft>
              </a:pPr>
              <a:r>
                <a:rPr lang="en-US" sz="1400" b="1" dirty="0">
                  <a:solidFill>
                    <a:srgbClr val="000000"/>
                  </a:solidFill>
                </a:rPr>
                <a:t>NUMBER OF REPORTS</a:t>
              </a:r>
            </a:p>
            <a:p>
              <a:pPr algn="ctr" eaLnBrk="0" fontAlgn="base" hangingPunct="0">
                <a:spcBef>
                  <a:spcPct val="0"/>
                </a:spcBef>
                <a:spcAft>
                  <a:spcPct val="0"/>
                </a:spcAft>
              </a:pPr>
              <a:r>
                <a:rPr lang="en-US" sz="1400" b="1" dirty="0">
                  <a:solidFill>
                    <a:srgbClr val="000000"/>
                  </a:solidFill>
                </a:rPr>
                <a:t>TO BUILD AVERAGE</a:t>
              </a:r>
            </a:p>
          </p:txBody>
        </p:sp>
        <p:sp>
          <p:nvSpPr>
            <p:cNvPr id="436242" name="Line 17"/>
            <p:cNvSpPr>
              <a:spLocks noChangeShapeType="1"/>
            </p:cNvSpPr>
            <p:nvPr/>
          </p:nvSpPr>
          <p:spPr bwMode="auto">
            <a:xfrm flipH="1" flipV="1">
              <a:off x="4080" y="1968"/>
              <a:ext cx="729" cy="203"/>
            </a:xfrm>
            <a:prstGeom prst="line">
              <a:avLst/>
            </a:prstGeom>
            <a:noFill/>
            <a:ln w="31750">
              <a:solidFill>
                <a:srgbClr val="FF0000"/>
              </a:solidFill>
              <a:round/>
              <a:headEnd type="none" w="sm" len="sm"/>
              <a:tailEnd type="stealth" w="med" len="lg"/>
            </a:ln>
          </p:spPr>
          <p:txBody>
            <a:bodyPr wrap="none"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grpSp>
    </p:spTree>
    <p:extLst>
      <p:ext uri="{BB962C8B-B14F-4D97-AF65-F5344CB8AC3E}">
        <p14:creationId xmlns:p14="http://schemas.microsoft.com/office/powerpoint/2010/main" val="3896424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dirty="0"/>
              <a:t>OVERVIEW</a:t>
            </a:r>
          </a:p>
        </p:txBody>
      </p:sp>
      <p:sp>
        <p:nvSpPr>
          <p:cNvPr id="528387" name="Rectangle 3"/>
          <p:cNvSpPr>
            <a:spLocks noGrp="1" noChangeArrowheads="1"/>
          </p:cNvSpPr>
          <p:nvPr>
            <p:ph type="body" idx="1"/>
          </p:nvPr>
        </p:nvSpPr>
        <p:spPr>
          <a:xfrm>
            <a:off x="685800" y="1828800"/>
            <a:ext cx="7753350" cy="3401444"/>
          </a:xfrm>
        </p:spPr>
        <p:txBody>
          <a:bodyPr/>
          <a:lstStyle/>
          <a:p>
            <a:r>
              <a:rPr lang="en-US" dirty="0">
                <a:solidFill>
                  <a:schemeClr val="accent1"/>
                </a:solidFill>
              </a:rPr>
              <a:t>PART I</a:t>
            </a:r>
          </a:p>
          <a:p>
            <a:pPr lvl="1">
              <a:buFontTx/>
              <a:buChar char="•"/>
            </a:pPr>
            <a:r>
              <a:rPr lang="en-US" dirty="0">
                <a:solidFill>
                  <a:schemeClr val="accent1"/>
                </a:solidFill>
              </a:rPr>
              <a:t>Detailer vs. Placement</a:t>
            </a:r>
          </a:p>
          <a:p>
            <a:pPr lvl="1">
              <a:buFontTx/>
              <a:buChar char="•"/>
            </a:pPr>
            <a:r>
              <a:rPr lang="en-US" dirty="0">
                <a:solidFill>
                  <a:schemeClr val="accent1"/>
                </a:solidFill>
              </a:rPr>
              <a:t>Career Progression</a:t>
            </a:r>
          </a:p>
          <a:p>
            <a:pPr lvl="1">
              <a:buFontTx/>
              <a:buChar char="•"/>
            </a:pPr>
            <a:r>
              <a:rPr lang="en-US" dirty="0">
                <a:solidFill>
                  <a:schemeClr val="accent1"/>
                </a:solidFill>
              </a:rPr>
              <a:t>Saved Rounds</a:t>
            </a:r>
          </a:p>
          <a:p>
            <a:r>
              <a:rPr lang="en-US" dirty="0">
                <a:solidFill>
                  <a:schemeClr val="tx1"/>
                </a:solidFill>
              </a:rPr>
              <a:t>PART II</a:t>
            </a:r>
          </a:p>
          <a:p>
            <a:pPr lvl="1">
              <a:buFontTx/>
              <a:buChar char="•"/>
            </a:pPr>
            <a:r>
              <a:rPr lang="en-US" dirty="0">
                <a:solidFill>
                  <a:schemeClr val="accent1"/>
                </a:solidFill>
              </a:rPr>
              <a:t>Record Review</a:t>
            </a:r>
          </a:p>
          <a:p>
            <a:pPr lvl="1">
              <a:buFontTx/>
              <a:buChar char="•"/>
            </a:pPr>
            <a:r>
              <a:rPr lang="en-US" dirty="0">
                <a:solidFill>
                  <a:schemeClr val="tx1"/>
                </a:solidFill>
              </a:rPr>
              <a:t>Selection Boards 101</a:t>
            </a:r>
            <a:endParaRPr lang="en-US" dirty="0">
              <a:solidFill>
                <a:schemeClr val="accent1"/>
              </a:solidFill>
            </a:endParaRPr>
          </a:p>
          <a:p>
            <a:endParaRPr lang="en-US" dirty="0">
              <a:solidFill>
                <a:schemeClr val="accent1"/>
              </a:solidFill>
            </a:endParaRPr>
          </a:p>
        </p:txBody>
      </p:sp>
    </p:spTree>
    <p:extLst>
      <p:ext uri="{BB962C8B-B14F-4D97-AF65-F5344CB8AC3E}">
        <p14:creationId xmlns:p14="http://schemas.microsoft.com/office/powerpoint/2010/main" val="1101659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ANK"/>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a:ln w="9525">
            <a:noFill/>
            <a:miter lim="800000"/>
            <a:headEnd/>
            <a:tailEnd/>
          </a:ln>
        </p:spPr>
      </p:pic>
    </p:spTree>
    <p:extLst>
      <p:ext uri="{BB962C8B-B14F-4D97-AF65-F5344CB8AC3E}">
        <p14:creationId xmlns:p14="http://schemas.microsoft.com/office/powerpoint/2010/main" val="672122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SR Example1"/>
          <p:cNvPicPr>
            <a:picLocks noChangeAspect="1" noChangeArrowheads="1"/>
          </p:cNvPicPr>
          <p:nvPr/>
        </p:nvPicPr>
        <p:blipFill>
          <a:blip r:embed="rId3">
            <a:extLst>
              <a:ext uri="{28A0092B-C50C-407E-A947-70E740481C1C}">
                <a14:useLocalDpi xmlns:a14="http://schemas.microsoft.com/office/drawing/2010/main" val="0"/>
              </a:ext>
            </a:extLst>
          </a:blip>
          <a:srcRect l="3751" t="10312" r="1875" b="5643"/>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685800" y="4267200"/>
            <a:ext cx="1828800" cy="1172629"/>
          </a:xfrm>
          <a:prstGeom prst="rect">
            <a:avLst/>
          </a:prstGeom>
          <a:solidFill>
            <a:srgbClr val="FFFF00"/>
          </a:solidFill>
          <a:ln>
            <a:noFill/>
          </a:ln>
        </p:spPr>
        <p:txBody>
          <a:bodyPr wrap="squar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lnSpc>
                <a:spcPct val="75000"/>
              </a:lnSpc>
              <a:spcBef>
                <a:spcPct val="10000"/>
              </a:spcBef>
              <a:spcAft>
                <a:spcPct val="0"/>
              </a:spcAft>
              <a:buFontTx/>
              <a:buNone/>
            </a:pPr>
            <a:endParaRPr lang="en-US" altLang="en-US" sz="1200" i="1" dirty="0">
              <a:solidFill>
                <a:srgbClr val="000000"/>
              </a:solidFill>
            </a:endParaRPr>
          </a:p>
          <a:p>
            <a:pPr algn="ctr" eaLnBrk="1" fontAlgn="base" hangingPunct="1">
              <a:lnSpc>
                <a:spcPct val="75000"/>
              </a:lnSpc>
              <a:spcBef>
                <a:spcPct val="10000"/>
              </a:spcBef>
              <a:spcAft>
                <a:spcPct val="0"/>
              </a:spcAft>
              <a:buFontTx/>
              <a:buNone/>
            </a:pPr>
            <a:r>
              <a:rPr lang="en-US" altLang="en-US" sz="1200" i="1" dirty="0">
                <a:solidFill>
                  <a:srgbClr val="000000"/>
                </a:solidFill>
              </a:rPr>
              <a:t>JPME</a:t>
            </a:r>
          </a:p>
          <a:p>
            <a:pPr algn="ctr" eaLnBrk="1" fontAlgn="base" hangingPunct="1">
              <a:lnSpc>
                <a:spcPct val="75000"/>
              </a:lnSpc>
              <a:spcBef>
                <a:spcPct val="10000"/>
              </a:spcBef>
              <a:spcAft>
                <a:spcPct val="0"/>
              </a:spcAft>
              <a:buFontTx/>
              <a:buNone/>
            </a:pPr>
            <a:r>
              <a:rPr lang="en-US" altLang="en-US" sz="1200" i="1" dirty="0">
                <a:solidFill>
                  <a:srgbClr val="000000"/>
                </a:solidFill>
              </a:rPr>
              <a:t>CDO(U)</a:t>
            </a:r>
          </a:p>
          <a:p>
            <a:pPr algn="ctr" eaLnBrk="1" fontAlgn="base" hangingPunct="1">
              <a:lnSpc>
                <a:spcPct val="75000"/>
              </a:lnSpc>
              <a:spcBef>
                <a:spcPct val="10000"/>
              </a:spcBef>
              <a:spcAft>
                <a:spcPct val="0"/>
              </a:spcAft>
              <a:buFontTx/>
              <a:buNone/>
            </a:pPr>
            <a:r>
              <a:rPr lang="en-US" altLang="en-US" sz="1200" i="1" dirty="0">
                <a:solidFill>
                  <a:srgbClr val="000000"/>
                </a:solidFill>
              </a:rPr>
              <a:t>GSA/IA</a:t>
            </a:r>
          </a:p>
          <a:p>
            <a:pPr algn="ctr" eaLnBrk="1" fontAlgn="base" hangingPunct="1">
              <a:lnSpc>
                <a:spcPct val="75000"/>
              </a:lnSpc>
              <a:spcBef>
                <a:spcPct val="10000"/>
              </a:spcBef>
              <a:spcAft>
                <a:spcPct val="0"/>
              </a:spcAft>
              <a:buFontTx/>
              <a:buNone/>
            </a:pPr>
            <a:r>
              <a:rPr lang="en-US" altLang="en-US" sz="1200" i="1" dirty="0">
                <a:solidFill>
                  <a:srgbClr val="000000"/>
                </a:solidFill>
              </a:rPr>
              <a:t>OVERSEAS</a:t>
            </a:r>
          </a:p>
          <a:p>
            <a:pPr algn="ctr" eaLnBrk="1" fontAlgn="base" hangingPunct="1">
              <a:lnSpc>
                <a:spcPct val="75000"/>
              </a:lnSpc>
              <a:spcBef>
                <a:spcPct val="10000"/>
              </a:spcBef>
              <a:spcAft>
                <a:spcPct val="0"/>
              </a:spcAft>
              <a:buFontTx/>
              <a:buNone/>
            </a:pPr>
            <a:r>
              <a:rPr lang="en-US" altLang="en-US" sz="1200" i="1" dirty="0">
                <a:solidFill>
                  <a:srgbClr val="000000"/>
                </a:solidFill>
              </a:rPr>
              <a:t>MAJOR STAFF</a:t>
            </a:r>
          </a:p>
          <a:p>
            <a:pPr algn="ctr" eaLnBrk="1" fontAlgn="base" hangingPunct="1">
              <a:lnSpc>
                <a:spcPct val="75000"/>
              </a:lnSpc>
              <a:spcBef>
                <a:spcPct val="10000"/>
              </a:spcBef>
              <a:spcAft>
                <a:spcPct val="0"/>
              </a:spcAft>
              <a:buFontTx/>
              <a:buNone/>
            </a:pPr>
            <a:r>
              <a:rPr lang="en-US" altLang="en-US" sz="1200" i="1" dirty="0">
                <a:solidFill>
                  <a:srgbClr val="000000"/>
                </a:solidFill>
              </a:rPr>
              <a:t>JOINT</a:t>
            </a:r>
          </a:p>
        </p:txBody>
      </p:sp>
      <p:sp>
        <p:nvSpPr>
          <p:cNvPr id="8" name="Rectangle 13"/>
          <p:cNvSpPr>
            <a:spLocks noChangeArrowheads="1"/>
          </p:cNvSpPr>
          <p:nvPr/>
        </p:nvSpPr>
        <p:spPr bwMode="auto">
          <a:xfrm>
            <a:off x="5410200" y="4038600"/>
            <a:ext cx="3124200" cy="2133600"/>
          </a:xfrm>
          <a:prstGeom prst="rect">
            <a:avLst/>
          </a:prstGeom>
          <a:solidFill>
            <a:srgbClr val="FFFF00"/>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Aft>
                <a:spcPct val="0"/>
              </a:spcAft>
              <a:buFontTx/>
              <a:buNone/>
            </a:pPr>
            <a:endParaRPr lang="en-US" altLang="en-US" sz="2400" i="1">
              <a:solidFill>
                <a:srgbClr val="000000"/>
              </a:solidFill>
            </a:endParaRPr>
          </a:p>
        </p:txBody>
      </p:sp>
      <p:sp>
        <p:nvSpPr>
          <p:cNvPr id="9" name="TextBox 2"/>
          <p:cNvSpPr txBox="1">
            <a:spLocks noChangeArrowheads="1"/>
          </p:cNvSpPr>
          <p:nvPr/>
        </p:nvSpPr>
        <p:spPr bwMode="auto">
          <a:xfrm>
            <a:off x="5533104" y="4251325"/>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800" i="1" dirty="0">
                <a:solidFill>
                  <a:srgbClr val="000000"/>
                </a:solidFill>
              </a:rPr>
              <a:t>Briefer highlight section</a:t>
            </a:r>
          </a:p>
        </p:txBody>
      </p:sp>
    </p:spTree>
    <p:extLst>
      <p:ext uri="{BB962C8B-B14F-4D97-AF65-F5344CB8AC3E}">
        <p14:creationId xmlns:p14="http://schemas.microsoft.com/office/powerpoint/2010/main" val="17727033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Aft>
                <a:spcPct val="0"/>
              </a:spcAft>
            </a:pPr>
            <a:endParaRPr lang="en-US" altLang="en-US" sz="1800" i="1">
              <a:solidFill>
                <a:srgbClr val="000000"/>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l="2037" r="1714" b="8754"/>
          <a:stretch>
            <a:fillRect/>
          </a:stretch>
        </p:blipFill>
        <p:spPr bwMode="auto">
          <a:xfrm>
            <a:off x="0" y="304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8" name="Line 4"/>
          <p:cNvSpPr>
            <a:spLocks noChangeShapeType="1"/>
          </p:cNvSpPr>
          <p:nvPr/>
        </p:nvSpPr>
        <p:spPr bwMode="auto">
          <a:xfrm>
            <a:off x="0" y="2844800"/>
            <a:ext cx="9144000"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1749" name="Line 5"/>
          <p:cNvSpPr>
            <a:spLocks noChangeShapeType="1"/>
          </p:cNvSpPr>
          <p:nvPr/>
        </p:nvSpPr>
        <p:spPr bwMode="auto">
          <a:xfrm>
            <a:off x="0" y="3213100"/>
            <a:ext cx="9144000"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1750" name="Line 6"/>
          <p:cNvSpPr>
            <a:spLocks noChangeShapeType="1"/>
          </p:cNvSpPr>
          <p:nvPr/>
        </p:nvSpPr>
        <p:spPr bwMode="auto">
          <a:xfrm>
            <a:off x="0" y="6057900"/>
            <a:ext cx="9144000"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1751" name="Line 7"/>
          <p:cNvSpPr>
            <a:spLocks noChangeShapeType="1"/>
          </p:cNvSpPr>
          <p:nvPr/>
        </p:nvSpPr>
        <p:spPr bwMode="auto">
          <a:xfrm>
            <a:off x="0" y="4279900"/>
            <a:ext cx="9144000"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1752" name="Line 8"/>
          <p:cNvSpPr>
            <a:spLocks noChangeShapeType="1"/>
          </p:cNvSpPr>
          <p:nvPr/>
        </p:nvSpPr>
        <p:spPr bwMode="auto">
          <a:xfrm>
            <a:off x="7848600" y="1447800"/>
            <a:ext cx="533400" cy="412530"/>
          </a:xfrm>
          <a:prstGeom prst="line">
            <a:avLst/>
          </a:prstGeom>
          <a:noFill/>
          <a:ln w="28575">
            <a:solidFill>
              <a:srgbClr val="3333FF"/>
            </a:solidFill>
            <a:round/>
            <a:headEnd/>
            <a:tailEnd type="triangle" w="lg" len="lg"/>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1753" name="Line 9"/>
          <p:cNvSpPr>
            <a:spLocks noChangeShapeType="1"/>
          </p:cNvSpPr>
          <p:nvPr/>
        </p:nvSpPr>
        <p:spPr bwMode="auto">
          <a:xfrm>
            <a:off x="7848600" y="4648200"/>
            <a:ext cx="457200" cy="457200"/>
          </a:xfrm>
          <a:prstGeom prst="line">
            <a:avLst/>
          </a:prstGeom>
          <a:noFill/>
          <a:ln w="28575">
            <a:solidFill>
              <a:srgbClr val="3333FF"/>
            </a:solidFill>
            <a:round/>
            <a:headEnd/>
            <a:tailEnd type="triangle" w="lg" len="lg"/>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1754" name="Line 10"/>
          <p:cNvSpPr>
            <a:spLocks noChangeShapeType="1"/>
          </p:cNvSpPr>
          <p:nvPr/>
        </p:nvSpPr>
        <p:spPr bwMode="auto">
          <a:xfrm>
            <a:off x="8382000" y="1938018"/>
            <a:ext cx="0" cy="762000"/>
          </a:xfrm>
          <a:prstGeom prst="line">
            <a:avLst/>
          </a:prstGeom>
          <a:noFill/>
          <a:ln w="28575">
            <a:solidFill>
              <a:srgbClr val="3333FF"/>
            </a:solidFill>
            <a:round/>
            <a:headEnd/>
            <a:tailEnd type="triangle" w="lg" len="lg"/>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1755" name="Line 11"/>
          <p:cNvSpPr>
            <a:spLocks noChangeShapeType="1"/>
          </p:cNvSpPr>
          <p:nvPr/>
        </p:nvSpPr>
        <p:spPr bwMode="auto">
          <a:xfrm>
            <a:off x="7620000" y="3276600"/>
            <a:ext cx="0" cy="685800"/>
          </a:xfrm>
          <a:prstGeom prst="line">
            <a:avLst/>
          </a:prstGeom>
          <a:noFill/>
          <a:ln w="28575">
            <a:solidFill>
              <a:srgbClr val="3333FF"/>
            </a:solidFill>
            <a:round/>
            <a:headEnd/>
            <a:tailEnd type="triangle" w="lg" len="lg"/>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1756" name="Line 12"/>
          <p:cNvSpPr>
            <a:spLocks noChangeShapeType="1"/>
          </p:cNvSpPr>
          <p:nvPr/>
        </p:nvSpPr>
        <p:spPr bwMode="auto">
          <a:xfrm>
            <a:off x="8382000" y="5257800"/>
            <a:ext cx="0" cy="685800"/>
          </a:xfrm>
          <a:prstGeom prst="line">
            <a:avLst/>
          </a:prstGeom>
          <a:noFill/>
          <a:ln w="28575">
            <a:solidFill>
              <a:srgbClr val="3333FF"/>
            </a:solidFill>
            <a:round/>
            <a:headEnd/>
            <a:tailEnd type="triangle" w="lg" len="lg"/>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1757" name="Text Box 13"/>
          <p:cNvSpPr txBox="1">
            <a:spLocks noChangeArrowheads="1"/>
          </p:cNvSpPr>
          <p:nvPr/>
        </p:nvSpPr>
        <p:spPr bwMode="auto">
          <a:xfrm>
            <a:off x="6477000" y="1906050"/>
            <a:ext cx="1295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400" i="1" dirty="0">
                <a:solidFill>
                  <a:srgbClr val="3333FF"/>
                </a:solidFill>
              </a:rPr>
              <a:t>2/23 HBO</a:t>
            </a:r>
          </a:p>
        </p:txBody>
      </p:sp>
      <p:sp>
        <p:nvSpPr>
          <p:cNvPr id="31758" name="Text Box 14"/>
          <p:cNvSpPr txBox="1">
            <a:spLocks noChangeArrowheads="1"/>
          </p:cNvSpPr>
          <p:nvPr/>
        </p:nvSpPr>
        <p:spPr bwMode="auto">
          <a:xfrm>
            <a:off x="6477000" y="2264190"/>
            <a:ext cx="1295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400" i="1" dirty="0">
                <a:solidFill>
                  <a:srgbClr val="3333FF"/>
                </a:solidFill>
              </a:rPr>
              <a:t>1/6 HBO</a:t>
            </a:r>
          </a:p>
        </p:txBody>
      </p:sp>
      <p:sp>
        <p:nvSpPr>
          <p:cNvPr id="31759" name="Text Box 15"/>
          <p:cNvSpPr txBox="1">
            <a:spLocks noChangeArrowheads="1"/>
          </p:cNvSpPr>
          <p:nvPr/>
        </p:nvSpPr>
        <p:spPr bwMode="auto">
          <a:xfrm>
            <a:off x="6638590" y="4033080"/>
            <a:ext cx="74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400" i="1" dirty="0">
                <a:solidFill>
                  <a:srgbClr val="3333FF"/>
                </a:solidFill>
              </a:rPr>
              <a:t>NBO</a:t>
            </a:r>
          </a:p>
        </p:txBody>
      </p:sp>
      <p:sp>
        <p:nvSpPr>
          <p:cNvPr id="31760" name="Text Box 16"/>
          <p:cNvSpPr txBox="1">
            <a:spLocks noChangeArrowheads="1"/>
          </p:cNvSpPr>
          <p:nvPr/>
        </p:nvSpPr>
        <p:spPr bwMode="auto">
          <a:xfrm>
            <a:off x="6459220" y="5438001"/>
            <a:ext cx="1694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dirty="0">
                <a:solidFill>
                  <a:srgbClr val="3333FF"/>
                </a:solidFill>
              </a:rPr>
              <a:t>DT #1! 2x COs</a:t>
            </a:r>
          </a:p>
        </p:txBody>
      </p:sp>
      <p:sp>
        <p:nvSpPr>
          <p:cNvPr id="353297" name="AutoShape 17"/>
          <p:cNvSpPr>
            <a:spLocks noChangeArrowheads="1"/>
          </p:cNvSpPr>
          <p:nvPr/>
        </p:nvSpPr>
        <p:spPr bwMode="auto">
          <a:xfrm>
            <a:off x="8686800" y="3962400"/>
            <a:ext cx="228600" cy="228600"/>
          </a:xfrm>
          <a:prstGeom prst="star5">
            <a:avLst/>
          </a:prstGeom>
          <a:noFill/>
          <a:ln w="9525" algn="ctr">
            <a:solidFill>
              <a:srgbClr val="3333FF"/>
            </a:solidFill>
            <a:miter lim="800000"/>
            <a:headEnd/>
            <a:tailEnd/>
          </a:ln>
          <a:effectLst/>
        </p:spPr>
        <p:txBody>
          <a:bodyPr wrap="none" anchor="ctr"/>
          <a:lstStyle/>
          <a:p>
            <a:pPr algn="ctr" eaLnBrk="0" fontAlgn="base" hangingPunct="0">
              <a:spcBef>
                <a:spcPct val="20000"/>
              </a:spcBef>
              <a:spcAft>
                <a:spcPct val="0"/>
              </a:spcAft>
              <a:buFontTx/>
              <a:buChar char="•"/>
              <a:defRPr/>
            </a:pPr>
            <a:endParaRPr lang="en-US" sz="4000" i="1">
              <a:solidFill>
                <a:srgbClr val="0000FF"/>
              </a:solidFill>
              <a:cs typeface="Arial" charset="0"/>
            </a:endParaRPr>
          </a:p>
        </p:txBody>
      </p:sp>
      <p:sp>
        <p:nvSpPr>
          <p:cNvPr id="353298" name="AutoShape 18"/>
          <p:cNvSpPr>
            <a:spLocks noChangeArrowheads="1"/>
          </p:cNvSpPr>
          <p:nvPr/>
        </p:nvSpPr>
        <p:spPr bwMode="auto">
          <a:xfrm>
            <a:off x="8686800" y="4953000"/>
            <a:ext cx="228600" cy="228600"/>
          </a:xfrm>
          <a:prstGeom prst="star5">
            <a:avLst/>
          </a:prstGeom>
          <a:noFill/>
          <a:ln w="9525" algn="ctr">
            <a:solidFill>
              <a:srgbClr val="3333FF"/>
            </a:solidFill>
            <a:miter lim="800000"/>
            <a:headEnd/>
            <a:tailEnd/>
          </a:ln>
          <a:effectLst/>
        </p:spPr>
        <p:txBody>
          <a:bodyPr wrap="none" anchor="ctr"/>
          <a:lstStyle/>
          <a:p>
            <a:pPr algn="ctr" eaLnBrk="0" fontAlgn="base" hangingPunct="0">
              <a:spcBef>
                <a:spcPct val="20000"/>
              </a:spcBef>
              <a:spcAft>
                <a:spcPct val="0"/>
              </a:spcAft>
              <a:buFontTx/>
              <a:buChar char="•"/>
              <a:defRPr/>
            </a:pPr>
            <a:endParaRPr lang="en-US" sz="4000" i="1">
              <a:solidFill>
                <a:srgbClr val="0000FF"/>
              </a:solidFill>
              <a:cs typeface="Arial" charset="0"/>
            </a:endParaRPr>
          </a:p>
        </p:txBody>
      </p:sp>
      <p:sp>
        <p:nvSpPr>
          <p:cNvPr id="353299" name="AutoShape 19"/>
          <p:cNvSpPr>
            <a:spLocks noChangeArrowheads="1"/>
          </p:cNvSpPr>
          <p:nvPr/>
        </p:nvSpPr>
        <p:spPr bwMode="auto">
          <a:xfrm>
            <a:off x="8702040" y="5341620"/>
            <a:ext cx="228600" cy="228600"/>
          </a:xfrm>
          <a:prstGeom prst="star5">
            <a:avLst/>
          </a:prstGeom>
          <a:noFill/>
          <a:ln w="9525" algn="ctr">
            <a:solidFill>
              <a:srgbClr val="3333FF"/>
            </a:solidFill>
            <a:miter lim="800000"/>
            <a:headEnd/>
            <a:tailEnd/>
          </a:ln>
          <a:effectLst/>
        </p:spPr>
        <p:txBody>
          <a:bodyPr wrap="none" anchor="ctr"/>
          <a:lstStyle/>
          <a:p>
            <a:pPr algn="ctr" eaLnBrk="0" fontAlgn="base" hangingPunct="0">
              <a:spcBef>
                <a:spcPct val="20000"/>
              </a:spcBef>
              <a:spcAft>
                <a:spcPct val="0"/>
              </a:spcAft>
              <a:buFontTx/>
              <a:buChar char="•"/>
              <a:defRPr/>
            </a:pPr>
            <a:endParaRPr lang="en-US" sz="4000" i="1">
              <a:solidFill>
                <a:srgbClr val="0000FF"/>
              </a:solidFill>
              <a:cs typeface="Arial" charset="0"/>
            </a:endParaRPr>
          </a:p>
        </p:txBody>
      </p:sp>
      <p:sp>
        <p:nvSpPr>
          <p:cNvPr id="353300" name="AutoShape 20"/>
          <p:cNvSpPr>
            <a:spLocks noChangeArrowheads="1"/>
          </p:cNvSpPr>
          <p:nvPr/>
        </p:nvSpPr>
        <p:spPr bwMode="auto">
          <a:xfrm>
            <a:off x="8686800" y="5715000"/>
            <a:ext cx="228600" cy="228600"/>
          </a:xfrm>
          <a:prstGeom prst="star5">
            <a:avLst/>
          </a:prstGeom>
          <a:noFill/>
          <a:ln w="9525" algn="ctr">
            <a:solidFill>
              <a:srgbClr val="3333FF"/>
            </a:solidFill>
            <a:miter lim="800000"/>
            <a:headEnd/>
            <a:tailEnd/>
          </a:ln>
          <a:effectLst/>
        </p:spPr>
        <p:txBody>
          <a:bodyPr wrap="none" anchor="ctr"/>
          <a:lstStyle/>
          <a:p>
            <a:pPr algn="ctr" eaLnBrk="0" fontAlgn="base" hangingPunct="0">
              <a:spcBef>
                <a:spcPct val="20000"/>
              </a:spcBef>
              <a:spcAft>
                <a:spcPct val="0"/>
              </a:spcAft>
              <a:buFontTx/>
              <a:buChar char="•"/>
              <a:defRPr/>
            </a:pPr>
            <a:endParaRPr lang="en-US" sz="4000" i="1">
              <a:solidFill>
                <a:srgbClr val="0000FF"/>
              </a:solidFill>
              <a:cs typeface="Arial" charset="0"/>
            </a:endParaRPr>
          </a:p>
        </p:txBody>
      </p:sp>
      <p:sp>
        <p:nvSpPr>
          <p:cNvPr id="353301" name="AutoShape 21"/>
          <p:cNvSpPr>
            <a:spLocks noChangeArrowheads="1"/>
          </p:cNvSpPr>
          <p:nvPr/>
        </p:nvSpPr>
        <p:spPr bwMode="auto">
          <a:xfrm>
            <a:off x="8763000" y="2514600"/>
            <a:ext cx="228600" cy="228600"/>
          </a:xfrm>
          <a:prstGeom prst="star5">
            <a:avLst/>
          </a:prstGeom>
          <a:noFill/>
          <a:ln w="9525" algn="ctr">
            <a:solidFill>
              <a:srgbClr val="3333FF"/>
            </a:solidFill>
            <a:miter lim="800000"/>
            <a:headEnd/>
            <a:tailEnd/>
          </a:ln>
          <a:effectLst/>
        </p:spPr>
        <p:txBody>
          <a:bodyPr wrap="none" anchor="ctr"/>
          <a:lstStyle/>
          <a:p>
            <a:pPr algn="ctr" eaLnBrk="0" fontAlgn="base" hangingPunct="0">
              <a:spcBef>
                <a:spcPct val="20000"/>
              </a:spcBef>
              <a:spcAft>
                <a:spcPct val="0"/>
              </a:spcAft>
              <a:buFontTx/>
              <a:buChar char="•"/>
              <a:defRPr/>
            </a:pPr>
            <a:endParaRPr lang="en-US" sz="4000" i="1">
              <a:solidFill>
                <a:srgbClr val="0000FF"/>
              </a:solidFill>
              <a:cs typeface="Arial" charset="0"/>
            </a:endParaRPr>
          </a:p>
        </p:txBody>
      </p:sp>
      <p:sp>
        <p:nvSpPr>
          <p:cNvPr id="353302" name="AutoShape 22"/>
          <p:cNvSpPr>
            <a:spLocks noChangeArrowheads="1"/>
          </p:cNvSpPr>
          <p:nvPr/>
        </p:nvSpPr>
        <p:spPr bwMode="auto">
          <a:xfrm>
            <a:off x="8686800" y="3581400"/>
            <a:ext cx="228600" cy="228600"/>
          </a:xfrm>
          <a:prstGeom prst="star5">
            <a:avLst/>
          </a:prstGeom>
          <a:noFill/>
          <a:ln w="9525" algn="ctr">
            <a:solidFill>
              <a:srgbClr val="3333FF"/>
            </a:solidFill>
            <a:miter lim="800000"/>
            <a:headEnd/>
            <a:tailEnd/>
          </a:ln>
          <a:effectLst/>
        </p:spPr>
        <p:txBody>
          <a:bodyPr wrap="none" anchor="ctr"/>
          <a:lstStyle/>
          <a:p>
            <a:pPr algn="ctr" eaLnBrk="0" fontAlgn="base" hangingPunct="0">
              <a:spcBef>
                <a:spcPct val="20000"/>
              </a:spcBef>
              <a:spcAft>
                <a:spcPct val="0"/>
              </a:spcAft>
              <a:buFontTx/>
              <a:buChar char="•"/>
              <a:defRPr/>
            </a:pPr>
            <a:endParaRPr lang="en-US" sz="4000" i="1">
              <a:solidFill>
                <a:srgbClr val="0000FF"/>
              </a:solidFill>
              <a:cs typeface="Arial" charset="0"/>
            </a:endParaRPr>
          </a:p>
        </p:txBody>
      </p:sp>
      <p:sp>
        <p:nvSpPr>
          <p:cNvPr id="353303" name="AutoShape 23"/>
          <p:cNvSpPr>
            <a:spLocks noChangeArrowheads="1"/>
          </p:cNvSpPr>
          <p:nvPr/>
        </p:nvSpPr>
        <p:spPr bwMode="auto">
          <a:xfrm>
            <a:off x="8686800" y="3276600"/>
            <a:ext cx="228600" cy="228600"/>
          </a:xfrm>
          <a:prstGeom prst="star5">
            <a:avLst/>
          </a:prstGeom>
          <a:noFill/>
          <a:ln w="9525" algn="ctr">
            <a:solidFill>
              <a:srgbClr val="3333FF"/>
            </a:solidFill>
            <a:miter lim="800000"/>
            <a:headEnd/>
            <a:tailEnd/>
          </a:ln>
          <a:effectLst/>
        </p:spPr>
        <p:txBody>
          <a:bodyPr wrap="none" anchor="ctr"/>
          <a:lstStyle/>
          <a:p>
            <a:pPr algn="ctr" eaLnBrk="0" fontAlgn="base" hangingPunct="0">
              <a:spcBef>
                <a:spcPct val="20000"/>
              </a:spcBef>
              <a:spcAft>
                <a:spcPct val="0"/>
              </a:spcAft>
              <a:buFontTx/>
              <a:buChar char="•"/>
              <a:defRPr/>
            </a:pPr>
            <a:endParaRPr lang="en-US" sz="4000" i="1">
              <a:solidFill>
                <a:srgbClr val="0000FF"/>
              </a:solidFill>
              <a:cs typeface="Arial" charset="0"/>
            </a:endParaRPr>
          </a:p>
        </p:txBody>
      </p:sp>
      <p:sp>
        <p:nvSpPr>
          <p:cNvPr id="353304" name="AutoShape 24"/>
          <p:cNvSpPr>
            <a:spLocks noChangeArrowheads="1"/>
          </p:cNvSpPr>
          <p:nvPr/>
        </p:nvSpPr>
        <p:spPr bwMode="auto">
          <a:xfrm>
            <a:off x="8763000" y="2133600"/>
            <a:ext cx="228600" cy="228600"/>
          </a:xfrm>
          <a:prstGeom prst="star5">
            <a:avLst/>
          </a:prstGeom>
          <a:noFill/>
          <a:ln w="9525" algn="ctr">
            <a:solidFill>
              <a:srgbClr val="3333FF"/>
            </a:solidFill>
            <a:miter lim="800000"/>
            <a:headEnd/>
            <a:tailEnd/>
          </a:ln>
          <a:effectLst/>
        </p:spPr>
        <p:txBody>
          <a:bodyPr wrap="none" anchor="ctr"/>
          <a:lstStyle/>
          <a:p>
            <a:pPr algn="ctr" eaLnBrk="0" fontAlgn="base" hangingPunct="0">
              <a:spcBef>
                <a:spcPct val="20000"/>
              </a:spcBef>
              <a:spcAft>
                <a:spcPct val="0"/>
              </a:spcAft>
              <a:buFontTx/>
              <a:buChar char="•"/>
              <a:defRPr/>
            </a:pPr>
            <a:endParaRPr lang="en-US" sz="4000" i="1">
              <a:solidFill>
                <a:srgbClr val="0000FF"/>
              </a:solidFill>
              <a:cs typeface="Arial" charset="0"/>
            </a:endParaRPr>
          </a:p>
        </p:txBody>
      </p:sp>
      <p:sp>
        <p:nvSpPr>
          <p:cNvPr id="353305" name="AutoShape 25"/>
          <p:cNvSpPr>
            <a:spLocks noChangeArrowheads="1"/>
          </p:cNvSpPr>
          <p:nvPr/>
        </p:nvSpPr>
        <p:spPr bwMode="auto">
          <a:xfrm>
            <a:off x="8686800" y="4648200"/>
            <a:ext cx="228600" cy="228600"/>
          </a:xfrm>
          <a:prstGeom prst="star5">
            <a:avLst/>
          </a:prstGeom>
          <a:noFill/>
          <a:ln w="9525" algn="ctr">
            <a:solidFill>
              <a:srgbClr val="3333FF"/>
            </a:solidFill>
            <a:miter lim="800000"/>
            <a:headEnd/>
            <a:tailEnd/>
          </a:ln>
          <a:effectLst/>
        </p:spPr>
        <p:txBody>
          <a:bodyPr wrap="none" anchor="ctr"/>
          <a:lstStyle/>
          <a:p>
            <a:pPr algn="ctr" eaLnBrk="0" fontAlgn="base" hangingPunct="0">
              <a:spcBef>
                <a:spcPct val="20000"/>
              </a:spcBef>
              <a:spcAft>
                <a:spcPct val="0"/>
              </a:spcAft>
              <a:buFontTx/>
              <a:buChar char="•"/>
              <a:defRPr/>
            </a:pPr>
            <a:endParaRPr lang="en-US" sz="4000" i="1">
              <a:solidFill>
                <a:srgbClr val="0000FF"/>
              </a:solidFill>
              <a:cs typeface="Arial" charset="0"/>
            </a:endParaRPr>
          </a:p>
        </p:txBody>
      </p:sp>
      <p:sp>
        <p:nvSpPr>
          <p:cNvPr id="31770" name="Text Box 26"/>
          <p:cNvSpPr txBox="1">
            <a:spLocks noChangeArrowheads="1"/>
          </p:cNvSpPr>
          <p:nvPr/>
        </p:nvSpPr>
        <p:spPr bwMode="auto">
          <a:xfrm>
            <a:off x="8001000" y="661352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000" i="1">
                <a:solidFill>
                  <a:srgbClr val="000000"/>
                </a:solidFill>
              </a:rPr>
              <a:t>UNCLASSIFIED</a:t>
            </a:r>
          </a:p>
        </p:txBody>
      </p:sp>
      <p:sp>
        <p:nvSpPr>
          <p:cNvPr id="27" name="Text Box 14"/>
          <p:cNvSpPr txBox="1">
            <a:spLocks noChangeArrowheads="1"/>
          </p:cNvSpPr>
          <p:nvPr/>
        </p:nvSpPr>
        <p:spPr bwMode="auto">
          <a:xfrm>
            <a:off x="6484620" y="2622330"/>
            <a:ext cx="1295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400" i="1" dirty="0">
                <a:solidFill>
                  <a:srgbClr val="3333FF"/>
                </a:solidFill>
              </a:rPr>
              <a:t>1/27 SBO</a:t>
            </a:r>
          </a:p>
        </p:txBody>
      </p:sp>
      <p:sp>
        <p:nvSpPr>
          <p:cNvPr id="2" name="Smiley Face 1"/>
          <p:cNvSpPr/>
          <p:nvPr/>
        </p:nvSpPr>
        <p:spPr bwMode="auto">
          <a:xfrm>
            <a:off x="3840480" y="6347460"/>
            <a:ext cx="533400" cy="510540"/>
          </a:xfrm>
          <a:prstGeom prst="smileyF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US" b="1">
              <a:solidFill>
                <a:srgbClr val="000000"/>
              </a:solidFill>
              <a:cs typeface="Arial" charset="0"/>
            </a:endParaRPr>
          </a:p>
        </p:txBody>
      </p:sp>
    </p:spTree>
    <p:extLst>
      <p:ext uri="{BB962C8B-B14F-4D97-AF65-F5344CB8AC3E}">
        <p14:creationId xmlns:p14="http://schemas.microsoft.com/office/powerpoint/2010/main" val="3633485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2890838" y="1909763"/>
            <a:ext cx="2360613" cy="4156075"/>
            <a:chOff x="2022" y="1510"/>
            <a:chExt cx="1487" cy="2618"/>
          </a:xfrm>
        </p:grpSpPr>
        <p:sp>
          <p:nvSpPr>
            <p:cNvPr id="32793" name="Text Box 3"/>
            <p:cNvSpPr txBox="1">
              <a:spLocks noChangeArrowheads="1"/>
            </p:cNvSpPr>
            <p:nvPr/>
          </p:nvSpPr>
          <p:spPr bwMode="auto">
            <a:xfrm>
              <a:off x="2022" y="1511"/>
              <a:ext cx="407" cy="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r" fontAlgn="base">
                <a:spcBef>
                  <a:spcPct val="0"/>
                </a:spcBef>
                <a:spcAft>
                  <a:spcPct val="0"/>
                </a:spcAft>
                <a:buFontTx/>
                <a:buNone/>
              </a:pPr>
              <a:r>
                <a:rPr lang="en-US" altLang="en-US" sz="2400" b="0" i="1">
                  <a:solidFill>
                    <a:srgbClr val="000000"/>
                  </a:solidFill>
                  <a:latin typeface="Times New Roman" pitchFamily="18" charset="0"/>
                </a:rPr>
                <a:t>100</a:t>
              </a:r>
            </a:p>
            <a:p>
              <a:pPr algn="r" fontAlgn="base">
                <a:spcBef>
                  <a:spcPct val="0"/>
                </a:spcBef>
                <a:spcAft>
                  <a:spcPct val="0"/>
                </a:spcAft>
                <a:buFontTx/>
                <a:buNone/>
              </a:pPr>
              <a:r>
                <a:rPr lang="en-US" altLang="en-US" sz="2400" b="0" i="1">
                  <a:solidFill>
                    <a:srgbClr val="000000"/>
                  </a:solidFill>
                  <a:latin typeface="Times New Roman" pitchFamily="18" charset="0"/>
                </a:rPr>
                <a:t>97</a:t>
              </a:r>
            </a:p>
            <a:p>
              <a:pPr algn="r" fontAlgn="base">
                <a:spcBef>
                  <a:spcPct val="0"/>
                </a:spcBef>
                <a:spcAft>
                  <a:spcPct val="0"/>
                </a:spcAft>
                <a:buFontTx/>
                <a:buNone/>
              </a:pPr>
              <a:r>
                <a:rPr lang="en-US" altLang="en-US" sz="2400" b="0" i="1">
                  <a:solidFill>
                    <a:srgbClr val="000000"/>
                  </a:solidFill>
                  <a:latin typeface="Times New Roman" pitchFamily="18" charset="0"/>
                </a:rPr>
                <a:t>94</a:t>
              </a:r>
            </a:p>
            <a:p>
              <a:pPr algn="r" fontAlgn="base">
                <a:spcBef>
                  <a:spcPct val="0"/>
                </a:spcBef>
                <a:spcAft>
                  <a:spcPct val="0"/>
                </a:spcAft>
                <a:buFontTx/>
                <a:buNone/>
              </a:pPr>
              <a:r>
                <a:rPr lang="en-US" altLang="en-US" sz="2400" b="0" i="1">
                  <a:solidFill>
                    <a:srgbClr val="000000"/>
                  </a:solidFill>
                  <a:latin typeface="Times New Roman" pitchFamily="18" charset="0"/>
                </a:rPr>
                <a:t>93</a:t>
              </a:r>
            </a:p>
            <a:p>
              <a:pPr algn="r" fontAlgn="base">
                <a:spcBef>
                  <a:spcPct val="0"/>
                </a:spcBef>
                <a:spcAft>
                  <a:spcPct val="0"/>
                </a:spcAft>
                <a:buFontTx/>
                <a:buNone/>
              </a:pPr>
              <a:r>
                <a:rPr lang="en-US" altLang="en-US" sz="2400" b="0" i="1">
                  <a:solidFill>
                    <a:srgbClr val="000000"/>
                  </a:solidFill>
                  <a:latin typeface="Times New Roman" pitchFamily="18" charset="0"/>
                </a:rPr>
                <a:t>91</a:t>
              </a:r>
            </a:p>
            <a:p>
              <a:pPr algn="r" fontAlgn="base">
                <a:spcBef>
                  <a:spcPct val="0"/>
                </a:spcBef>
                <a:spcAft>
                  <a:spcPct val="0"/>
                </a:spcAft>
                <a:buFontTx/>
                <a:buNone/>
              </a:pPr>
              <a:r>
                <a:rPr lang="en-US" altLang="en-US" sz="2400" b="0" i="1">
                  <a:solidFill>
                    <a:srgbClr val="000000"/>
                  </a:solidFill>
                  <a:latin typeface="Times New Roman" pitchFamily="18" charset="0"/>
                </a:rPr>
                <a:t>87</a:t>
              </a:r>
            </a:p>
            <a:p>
              <a:pPr algn="r" fontAlgn="base">
                <a:spcBef>
                  <a:spcPct val="0"/>
                </a:spcBef>
                <a:spcAft>
                  <a:spcPct val="0"/>
                </a:spcAft>
                <a:buFontTx/>
                <a:buNone/>
              </a:pPr>
              <a:r>
                <a:rPr lang="en-US" altLang="en-US" sz="2400" b="0" i="1">
                  <a:solidFill>
                    <a:srgbClr val="000000"/>
                  </a:solidFill>
                  <a:latin typeface="Times New Roman" pitchFamily="18" charset="0"/>
                </a:rPr>
                <a:t>83</a:t>
              </a:r>
            </a:p>
            <a:p>
              <a:pPr algn="r" fontAlgn="base">
                <a:spcBef>
                  <a:spcPct val="0"/>
                </a:spcBef>
                <a:spcAft>
                  <a:spcPct val="0"/>
                </a:spcAft>
                <a:buFontTx/>
                <a:buNone/>
              </a:pPr>
              <a:r>
                <a:rPr lang="en-US" altLang="en-US" sz="2400" b="0" i="1">
                  <a:solidFill>
                    <a:srgbClr val="000000"/>
                  </a:solidFill>
                  <a:latin typeface="Times New Roman" pitchFamily="18" charset="0"/>
                </a:rPr>
                <a:t>80</a:t>
              </a:r>
            </a:p>
            <a:p>
              <a:pPr algn="r" fontAlgn="base">
                <a:spcBef>
                  <a:spcPct val="0"/>
                </a:spcBef>
                <a:spcAft>
                  <a:spcPct val="0"/>
                </a:spcAft>
                <a:buFontTx/>
                <a:buNone/>
              </a:pPr>
              <a:r>
                <a:rPr lang="en-US" altLang="en-US" sz="2400" b="0" i="1">
                  <a:solidFill>
                    <a:srgbClr val="000000"/>
                  </a:solidFill>
                  <a:latin typeface="Times New Roman" pitchFamily="18" charset="0"/>
                </a:rPr>
                <a:t>77</a:t>
              </a:r>
            </a:p>
            <a:p>
              <a:pPr algn="r" fontAlgn="base">
                <a:spcBef>
                  <a:spcPct val="0"/>
                </a:spcBef>
                <a:spcAft>
                  <a:spcPct val="0"/>
                </a:spcAft>
                <a:buFontTx/>
                <a:buNone/>
              </a:pPr>
              <a:r>
                <a:rPr lang="en-US" altLang="en-US" sz="2400" b="0" i="1">
                  <a:solidFill>
                    <a:srgbClr val="000000"/>
                  </a:solidFill>
                  <a:latin typeface="Times New Roman" pitchFamily="18" charset="0"/>
                </a:rPr>
                <a:t>74</a:t>
              </a:r>
            </a:p>
            <a:p>
              <a:pPr algn="r" fontAlgn="base">
                <a:spcBef>
                  <a:spcPct val="0"/>
                </a:spcBef>
                <a:spcAft>
                  <a:spcPct val="0"/>
                </a:spcAft>
                <a:buFontTx/>
                <a:buNone/>
              </a:pPr>
              <a:r>
                <a:rPr lang="en-US" altLang="en-US" sz="2400" b="0" i="1">
                  <a:solidFill>
                    <a:srgbClr val="000000"/>
                  </a:solidFill>
                  <a:latin typeface="Times New Roman" pitchFamily="18" charset="0"/>
                </a:rPr>
                <a:t>71</a:t>
              </a:r>
            </a:p>
          </p:txBody>
        </p:sp>
        <p:sp>
          <p:nvSpPr>
            <p:cNvPr id="32794" name="Text Box 4"/>
            <p:cNvSpPr txBox="1">
              <a:spLocks noChangeArrowheads="1"/>
            </p:cNvSpPr>
            <p:nvPr/>
          </p:nvSpPr>
          <p:spPr bwMode="auto">
            <a:xfrm>
              <a:off x="3102" y="1511"/>
              <a:ext cx="407" cy="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r" fontAlgn="base">
                <a:spcBef>
                  <a:spcPct val="0"/>
                </a:spcBef>
                <a:spcAft>
                  <a:spcPct val="0"/>
                </a:spcAft>
                <a:buFontTx/>
                <a:buNone/>
              </a:pPr>
              <a:r>
                <a:rPr lang="en-US" altLang="en-US" sz="2400" b="0" i="1">
                  <a:solidFill>
                    <a:srgbClr val="000000"/>
                  </a:solidFill>
                  <a:latin typeface="Times New Roman" pitchFamily="18" charset="0"/>
                </a:rPr>
                <a:t>100</a:t>
              </a:r>
            </a:p>
            <a:p>
              <a:pPr algn="r" fontAlgn="base">
                <a:spcBef>
                  <a:spcPct val="0"/>
                </a:spcBef>
                <a:spcAft>
                  <a:spcPct val="0"/>
                </a:spcAft>
                <a:buFontTx/>
                <a:buNone/>
              </a:pPr>
              <a:r>
                <a:rPr lang="en-US" altLang="en-US" sz="2400" b="0" i="1">
                  <a:solidFill>
                    <a:srgbClr val="000000"/>
                  </a:solidFill>
                  <a:latin typeface="Times New Roman" pitchFamily="18" charset="0"/>
                </a:rPr>
                <a:t>97</a:t>
              </a:r>
            </a:p>
            <a:p>
              <a:pPr algn="r" fontAlgn="base">
                <a:spcBef>
                  <a:spcPct val="0"/>
                </a:spcBef>
                <a:spcAft>
                  <a:spcPct val="0"/>
                </a:spcAft>
                <a:buFontTx/>
                <a:buNone/>
              </a:pPr>
              <a:r>
                <a:rPr lang="en-US" altLang="en-US" sz="2400" b="0" i="1">
                  <a:solidFill>
                    <a:srgbClr val="000000"/>
                  </a:solidFill>
                  <a:latin typeface="Times New Roman" pitchFamily="18" charset="0"/>
                </a:rPr>
                <a:t>94</a:t>
              </a:r>
            </a:p>
            <a:p>
              <a:pPr algn="r" fontAlgn="base">
                <a:spcBef>
                  <a:spcPct val="0"/>
                </a:spcBef>
                <a:spcAft>
                  <a:spcPct val="0"/>
                </a:spcAft>
                <a:buFontTx/>
                <a:buNone/>
              </a:pPr>
              <a:r>
                <a:rPr lang="en-US" altLang="en-US" sz="2400" b="0" i="1">
                  <a:solidFill>
                    <a:srgbClr val="000000"/>
                  </a:solidFill>
                  <a:latin typeface="Times New Roman" pitchFamily="18" charset="0"/>
                </a:rPr>
                <a:t>93</a:t>
              </a:r>
            </a:p>
            <a:p>
              <a:pPr algn="r" fontAlgn="base">
                <a:spcBef>
                  <a:spcPct val="0"/>
                </a:spcBef>
                <a:spcAft>
                  <a:spcPct val="0"/>
                </a:spcAft>
                <a:buFontTx/>
                <a:buNone/>
              </a:pPr>
              <a:r>
                <a:rPr lang="en-US" altLang="en-US" sz="2400" b="0" i="1">
                  <a:solidFill>
                    <a:srgbClr val="000000"/>
                  </a:solidFill>
                  <a:latin typeface="Times New Roman" pitchFamily="18" charset="0"/>
                </a:rPr>
                <a:t>91</a:t>
              </a:r>
            </a:p>
            <a:p>
              <a:pPr algn="r" fontAlgn="base">
                <a:spcBef>
                  <a:spcPct val="0"/>
                </a:spcBef>
                <a:spcAft>
                  <a:spcPct val="0"/>
                </a:spcAft>
                <a:buFontTx/>
                <a:buNone/>
              </a:pPr>
              <a:r>
                <a:rPr lang="en-US" altLang="en-US" sz="2400" b="0" i="1">
                  <a:solidFill>
                    <a:srgbClr val="000000"/>
                  </a:solidFill>
                  <a:latin typeface="Times New Roman" pitchFamily="18" charset="0"/>
                </a:rPr>
                <a:t>87</a:t>
              </a:r>
            </a:p>
            <a:p>
              <a:pPr algn="r" fontAlgn="base">
                <a:spcBef>
                  <a:spcPct val="0"/>
                </a:spcBef>
                <a:spcAft>
                  <a:spcPct val="0"/>
                </a:spcAft>
                <a:buFontTx/>
                <a:buNone/>
              </a:pPr>
              <a:r>
                <a:rPr lang="en-US" altLang="en-US" sz="2400" b="0" i="1">
                  <a:solidFill>
                    <a:srgbClr val="000000"/>
                  </a:solidFill>
                  <a:latin typeface="Times New Roman" pitchFamily="18" charset="0"/>
                </a:rPr>
                <a:t>83</a:t>
              </a:r>
            </a:p>
            <a:p>
              <a:pPr algn="r" fontAlgn="base">
                <a:spcBef>
                  <a:spcPct val="0"/>
                </a:spcBef>
                <a:spcAft>
                  <a:spcPct val="0"/>
                </a:spcAft>
                <a:buFontTx/>
                <a:buNone/>
              </a:pPr>
              <a:r>
                <a:rPr lang="en-US" altLang="en-US" sz="2400" b="0" i="1">
                  <a:solidFill>
                    <a:srgbClr val="000000"/>
                  </a:solidFill>
                  <a:latin typeface="Times New Roman" pitchFamily="18" charset="0"/>
                </a:rPr>
                <a:t>80</a:t>
              </a:r>
            </a:p>
            <a:p>
              <a:pPr algn="r" fontAlgn="base">
                <a:spcBef>
                  <a:spcPct val="0"/>
                </a:spcBef>
                <a:spcAft>
                  <a:spcPct val="0"/>
                </a:spcAft>
                <a:buFontTx/>
                <a:buNone/>
              </a:pPr>
              <a:r>
                <a:rPr lang="en-US" altLang="en-US" sz="2400" b="0" i="1">
                  <a:solidFill>
                    <a:srgbClr val="000000"/>
                  </a:solidFill>
                  <a:latin typeface="Times New Roman" pitchFamily="18" charset="0"/>
                </a:rPr>
                <a:t>77</a:t>
              </a:r>
            </a:p>
            <a:p>
              <a:pPr algn="r" fontAlgn="base">
                <a:spcBef>
                  <a:spcPct val="0"/>
                </a:spcBef>
                <a:spcAft>
                  <a:spcPct val="0"/>
                </a:spcAft>
                <a:buFontTx/>
                <a:buNone/>
              </a:pPr>
              <a:r>
                <a:rPr lang="en-US" altLang="en-US" sz="2400" b="0" i="1">
                  <a:solidFill>
                    <a:srgbClr val="000000"/>
                  </a:solidFill>
                  <a:latin typeface="Times New Roman" pitchFamily="18" charset="0"/>
                </a:rPr>
                <a:t>74</a:t>
              </a:r>
            </a:p>
            <a:p>
              <a:pPr algn="r" fontAlgn="base">
                <a:spcBef>
                  <a:spcPct val="0"/>
                </a:spcBef>
                <a:spcAft>
                  <a:spcPct val="0"/>
                </a:spcAft>
                <a:buFontTx/>
                <a:buNone/>
              </a:pPr>
              <a:r>
                <a:rPr lang="en-US" altLang="en-US" sz="2400" b="0" i="1">
                  <a:solidFill>
                    <a:srgbClr val="000000"/>
                  </a:solidFill>
                  <a:latin typeface="Times New Roman" pitchFamily="18" charset="0"/>
                </a:rPr>
                <a:t>71</a:t>
              </a:r>
            </a:p>
          </p:txBody>
        </p:sp>
        <p:sp>
          <p:nvSpPr>
            <p:cNvPr id="32795" name="Text Box 5"/>
            <p:cNvSpPr txBox="1">
              <a:spLocks noChangeArrowheads="1"/>
            </p:cNvSpPr>
            <p:nvPr/>
          </p:nvSpPr>
          <p:spPr bwMode="auto">
            <a:xfrm>
              <a:off x="2511" y="1510"/>
              <a:ext cx="213" cy="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fontAlgn="base">
                <a:spcBef>
                  <a:spcPct val="0"/>
                </a:spcBef>
                <a:spcAft>
                  <a:spcPct val="0"/>
                </a:spcAft>
                <a:buFontTx/>
                <a:buNone/>
              </a:pPr>
              <a:r>
                <a:rPr lang="en-US" altLang="en-US" sz="2400" b="0" i="1">
                  <a:solidFill>
                    <a:srgbClr val="000000"/>
                  </a:solidFill>
                  <a:latin typeface="Times New Roman" pitchFamily="18" charset="0"/>
                </a:rPr>
                <a:t>3</a:t>
              </a:r>
            </a:p>
            <a:p>
              <a:pPr algn="ctr" fontAlgn="base">
                <a:spcBef>
                  <a:spcPct val="0"/>
                </a:spcBef>
                <a:spcAft>
                  <a:spcPct val="0"/>
                </a:spcAft>
                <a:buFontTx/>
                <a:buNone/>
              </a:pPr>
              <a:r>
                <a:rPr lang="en-US" altLang="en-US" sz="2400" b="0" i="1">
                  <a:solidFill>
                    <a:srgbClr val="000000"/>
                  </a:solidFill>
                  <a:latin typeface="Times New Roman" pitchFamily="18" charset="0"/>
                </a:rPr>
                <a:t>3</a:t>
              </a:r>
            </a:p>
            <a:p>
              <a:pPr algn="ctr" fontAlgn="base">
                <a:spcBef>
                  <a:spcPct val="0"/>
                </a:spcBef>
                <a:spcAft>
                  <a:spcPct val="0"/>
                </a:spcAft>
                <a:buFontTx/>
                <a:buNone/>
              </a:pPr>
              <a:r>
                <a:rPr lang="en-US" altLang="en-US" sz="2400" b="0" i="1">
                  <a:solidFill>
                    <a:srgbClr val="000000"/>
                  </a:solidFill>
                  <a:latin typeface="Times New Roman" pitchFamily="18" charset="0"/>
                </a:rPr>
                <a:t>2</a:t>
              </a:r>
            </a:p>
            <a:p>
              <a:pPr algn="ctr" fontAlgn="base">
                <a:spcBef>
                  <a:spcPct val="0"/>
                </a:spcBef>
                <a:spcAft>
                  <a:spcPct val="0"/>
                </a:spcAft>
                <a:buFontTx/>
                <a:buNone/>
              </a:pPr>
              <a:endParaRPr lang="en-US" altLang="en-US" sz="2400" b="0" i="1">
                <a:solidFill>
                  <a:srgbClr val="000000"/>
                </a:solidFill>
                <a:latin typeface="Times New Roman" pitchFamily="18" charset="0"/>
              </a:endParaRPr>
            </a:p>
            <a:p>
              <a:pPr algn="ctr" fontAlgn="base">
                <a:spcBef>
                  <a:spcPct val="0"/>
                </a:spcBef>
                <a:spcAft>
                  <a:spcPct val="0"/>
                </a:spcAft>
                <a:buFontTx/>
                <a:buNone/>
              </a:pPr>
              <a:r>
                <a:rPr lang="en-US" altLang="en-US" sz="2400" b="0" i="1">
                  <a:solidFill>
                    <a:srgbClr val="000000"/>
                  </a:solidFill>
                  <a:latin typeface="Times New Roman" pitchFamily="18" charset="0"/>
                </a:rPr>
                <a:t>3</a:t>
              </a:r>
            </a:p>
            <a:p>
              <a:pPr algn="ctr" fontAlgn="base">
                <a:spcBef>
                  <a:spcPct val="0"/>
                </a:spcBef>
                <a:spcAft>
                  <a:spcPct val="0"/>
                </a:spcAft>
                <a:buFontTx/>
                <a:buNone/>
              </a:pPr>
              <a:r>
                <a:rPr lang="en-US" altLang="en-US" sz="2400" b="0" i="1">
                  <a:solidFill>
                    <a:srgbClr val="000000"/>
                  </a:solidFill>
                  <a:latin typeface="Times New Roman" pitchFamily="18" charset="0"/>
                </a:rPr>
                <a:t>2</a:t>
              </a:r>
            </a:p>
            <a:p>
              <a:pPr algn="ctr" fontAlgn="base">
                <a:spcBef>
                  <a:spcPct val="0"/>
                </a:spcBef>
                <a:spcAft>
                  <a:spcPct val="0"/>
                </a:spcAft>
                <a:buFontTx/>
                <a:buNone/>
              </a:pPr>
              <a:r>
                <a:rPr lang="en-US" altLang="en-US" sz="2400" b="0" i="1">
                  <a:solidFill>
                    <a:srgbClr val="000000"/>
                  </a:solidFill>
                  <a:latin typeface="Times New Roman" pitchFamily="18" charset="0"/>
                </a:rPr>
                <a:t>3</a:t>
              </a:r>
            </a:p>
            <a:p>
              <a:pPr algn="ctr" fontAlgn="base">
                <a:spcBef>
                  <a:spcPct val="0"/>
                </a:spcBef>
                <a:spcAft>
                  <a:spcPct val="0"/>
                </a:spcAft>
                <a:buFontTx/>
                <a:buNone/>
              </a:pPr>
              <a:endParaRPr lang="en-US" altLang="en-US" sz="2400" b="0" i="1">
                <a:solidFill>
                  <a:srgbClr val="000000"/>
                </a:solidFill>
                <a:latin typeface="Times New Roman" pitchFamily="18" charset="0"/>
              </a:endParaRPr>
            </a:p>
            <a:p>
              <a:pPr algn="ctr" fontAlgn="base">
                <a:spcBef>
                  <a:spcPct val="0"/>
                </a:spcBef>
                <a:spcAft>
                  <a:spcPct val="0"/>
                </a:spcAft>
                <a:buFontTx/>
                <a:buNone/>
              </a:pPr>
              <a:endParaRPr lang="en-US" altLang="en-US" sz="2400" b="0" i="1">
                <a:solidFill>
                  <a:srgbClr val="000000"/>
                </a:solidFill>
                <a:latin typeface="Times New Roman" pitchFamily="18" charset="0"/>
              </a:endParaRPr>
            </a:p>
            <a:p>
              <a:pPr algn="ctr" fontAlgn="base">
                <a:spcBef>
                  <a:spcPct val="0"/>
                </a:spcBef>
                <a:spcAft>
                  <a:spcPct val="0"/>
                </a:spcAft>
                <a:buFontTx/>
                <a:buNone/>
              </a:pPr>
              <a:r>
                <a:rPr lang="en-US" altLang="en-US" sz="2400" b="0" i="1">
                  <a:solidFill>
                    <a:srgbClr val="000000"/>
                  </a:solidFill>
                  <a:latin typeface="Times New Roman" pitchFamily="18" charset="0"/>
                </a:rPr>
                <a:t>5</a:t>
              </a:r>
            </a:p>
            <a:p>
              <a:pPr algn="ctr" fontAlgn="base">
                <a:spcBef>
                  <a:spcPct val="0"/>
                </a:spcBef>
                <a:spcAft>
                  <a:spcPct val="0"/>
                </a:spcAft>
                <a:buFontTx/>
                <a:buNone/>
              </a:pPr>
              <a:r>
                <a:rPr lang="en-US" altLang="en-US" sz="2400" b="0" i="1">
                  <a:solidFill>
                    <a:srgbClr val="000000"/>
                  </a:solidFill>
                  <a:latin typeface="Times New Roman" pitchFamily="18" charset="0"/>
                </a:rPr>
                <a:t>6</a:t>
              </a:r>
            </a:p>
          </p:txBody>
        </p:sp>
        <p:sp>
          <p:nvSpPr>
            <p:cNvPr id="32796" name="Text Box 6"/>
            <p:cNvSpPr txBox="1">
              <a:spLocks noChangeArrowheads="1"/>
            </p:cNvSpPr>
            <p:nvPr/>
          </p:nvSpPr>
          <p:spPr bwMode="auto">
            <a:xfrm>
              <a:off x="2823" y="1510"/>
              <a:ext cx="310" cy="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fontAlgn="base">
                <a:spcBef>
                  <a:spcPct val="0"/>
                </a:spcBef>
                <a:spcAft>
                  <a:spcPct val="0"/>
                </a:spcAft>
                <a:buFontTx/>
                <a:buNone/>
              </a:pPr>
              <a:r>
                <a:rPr lang="en-US" altLang="en-US" sz="2400" b="0" i="1">
                  <a:solidFill>
                    <a:srgbClr val="000000"/>
                  </a:solidFill>
                  <a:latin typeface="Times New Roman" pitchFamily="18" charset="0"/>
                </a:rPr>
                <a:t>3</a:t>
              </a:r>
            </a:p>
            <a:p>
              <a:pPr algn="ctr" fontAlgn="base">
                <a:spcBef>
                  <a:spcPct val="0"/>
                </a:spcBef>
                <a:spcAft>
                  <a:spcPct val="0"/>
                </a:spcAft>
                <a:buFontTx/>
                <a:buNone/>
              </a:pPr>
              <a:r>
                <a:rPr lang="en-US" altLang="en-US" sz="2400" b="0" i="1">
                  <a:solidFill>
                    <a:srgbClr val="000000"/>
                  </a:solidFill>
                  <a:latin typeface="Times New Roman" pitchFamily="18" charset="0"/>
                </a:rPr>
                <a:t>6</a:t>
              </a:r>
            </a:p>
            <a:p>
              <a:pPr algn="ctr" fontAlgn="base">
                <a:spcBef>
                  <a:spcPct val="0"/>
                </a:spcBef>
                <a:spcAft>
                  <a:spcPct val="0"/>
                </a:spcAft>
                <a:buFontTx/>
                <a:buNone/>
              </a:pPr>
              <a:r>
                <a:rPr lang="en-US" altLang="en-US" sz="2400" b="0" i="1">
                  <a:solidFill>
                    <a:srgbClr val="000000"/>
                  </a:solidFill>
                  <a:latin typeface="Times New Roman" pitchFamily="18" charset="0"/>
                </a:rPr>
                <a:t>8</a:t>
              </a:r>
            </a:p>
            <a:p>
              <a:pPr algn="ctr" fontAlgn="base">
                <a:spcBef>
                  <a:spcPct val="0"/>
                </a:spcBef>
                <a:spcAft>
                  <a:spcPct val="0"/>
                </a:spcAft>
                <a:buFontTx/>
                <a:buNone/>
              </a:pPr>
              <a:endParaRPr lang="en-US" altLang="en-US" sz="2400" b="0" i="1">
                <a:solidFill>
                  <a:srgbClr val="000000"/>
                </a:solidFill>
                <a:latin typeface="Times New Roman" pitchFamily="18" charset="0"/>
              </a:endParaRPr>
            </a:p>
            <a:p>
              <a:pPr algn="ctr" fontAlgn="base">
                <a:spcBef>
                  <a:spcPct val="0"/>
                </a:spcBef>
                <a:spcAft>
                  <a:spcPct val="0"/>
                </a:spcAft>
                <a:buFontTx/>
                <a:buNone/>
              </a:pPr>
              <a:r>
                <a:rPr lang="en-US" altLang="en-US" sz="2400" b="0" i="1">
                  <a:solidFill>
                    <a:srgbClr val="000000"/>
                  </a:solidFill>
                  <a:latin typeface="Times New Roman" pitchFamily="18" charset="0"/>
                </a:rPr>
                <a:t>11</a:t>
              </a:r>
            </a:p>
            <a:p>
              <a:pPr algn="ctr" fontAlgn="base">
                <a:spcBef>
                  <a:spcPct val="0"/>
                </a:spcBef>
                <a:spcAft>
                  <a:spcPct val="0"/>
                </a:spcAft>
                <a:buFontTx/>
                <a:buNone/>
              </a:pPr>
              <a:r>
                <a:rPr lang="en-US" altLang="en-US" sz="2400" b="0" i="1">
                  <a:solidFill>
                    <a:srgbClr val="000000"/>
                  </a:solidFill>
                  <a:latin typeface="Times New Roman" pitchFamily="18" charset="0"/>
                </a:rPr>
                <a:t>13</a:t>
              </a:r>
            </a:p>
            <a:p>
              <a:pPr algn="ctr" fontAlgn="base">
                <a:spcBef>
                  <a:spcPct val="0"/>
                </a:spcBef>
                <a:spcAft>
                  <a:spcPct val="0"/>
                </a:spcAft>
                <a:buFontTx/>
                <a:buNone/>
              </a:pPr>
              <a:r>
                <a:rPr lang="en-US" altLang="en-US" sz="2400" b="0" i="1">
                  <a:solidFill>
                    <a:srgbClr val="000000"/>
                  </a:solidFill>
                  <a:latin typeface="Times New Roman" pitchFamily="18" charset="0"/>
                </a:rPr>
                <a:t>16</a:t>
              </a:r>
            </a:p>
            <a:p>
              <a:pPr algn="ctr" fontAlgn="base">
                <a:spcBef>
                  <a:spcPct val="0"/>
                </a:spcBef>
                <a:spcAft>
                  <a:spcPct val="0"/>
                </a:spcAft>
                <a:buFontTx/>
                <a:buNone/>
              </a:pPr>
              <a:endParaRPr lang="en-US" altLang="en-US" sz="2400" b="0" i="1">
                <a:solidFill>
                  <a:srgbClr val="000000"/>
                </a:solidFill>
                <a:latin typeface="Times New Roman" pitchFamily="18" charset="0"/>
              </a:endParaRPr>
            </a:p>
            <a:p>
              <a:pPr algn="ctr" fontAlgn="base">
                <a:spcBef>
                  <a:spcPct val="0"/>
                </a:spcBef>
                <a:spcAft>
                  <a:spcPct val="0"/>
                </a:spcAft>
                <a:buFontTx/>
                <a:buNone/>
              </a:pPr>
              <a:endParaRPr lang="en-US" altLang="en-US" sz="2400" b="0" i="1">
                <a:solidFill>
                  <a:srgbClr val="000000"/>
                </a:solidFill>
                <a:latin typeface="Times New Roman" pitchFamily="18" charset="0"/>
              </a:endParaRPr>
            </a:p>
            <a:p>
              <a:pPr algn="ctr" fontAlgn="base">
                <a:spcBef>
                  <a:spcPct val="0"/>
                </a:spcBef>
                <a:spcAft>
                  <a:spcPct val="0"/>
                </a:spcAft>
                <a:buFontTx/>
                <a:buNone/>
              </a:pPr>
              <a:r>
                <a:rPr lang="en-US" altLang="en-US" sz="2400" b="0" i="1">
                  <a:solidFill>
                    <a:srgbClr val="000000"/>
                  </a:solidFill>
                  <a:latin typeface="Times New Roman" pitchFamily="18" charset="0"/>
                </a:rPr>
                <a:t>21</a:t>
              </a:r>
            </a:p>
            <a:p>
              <a:pPr algn="ctr" fontAlgn="base">
                <a:spcBef>
                  <a:spcPct val="0"/>
                </a:spcBef>
                <a:spcAft>
                  <a:spcPct val="0"/>
                </a:spcAft>
                <a:buFontTx/>
                <a:buNone/>
              </a:pPr>
              <a:r>
                <a:rPr lang="en-US" altLang="en-US" sz="2400" b="0" i="1">
                  <a:solidFill>
                    <a:srgbClr val="000000"/>
                  </a:solidFill>
                  <a:latin typeface="Times New Roman" pitchFamily="18" charset="0"/>
                </a:rPr>
                <a:t>27</a:t>
              </a:r>
            </a:p>
          </p:txBody>
        </p:sp>
      </p:grpSp>
      <p:sp>
        <p:nvSpPr>
          <p:cNvPr id="32771" name="Line 7"/>
          <p:cNvSpPr>
            <a:spLocks noChangeShapeType="1"/>
          </p:cNvSpPr>
          <p:nvPr/>
        </p:nvSpPr>
        <p:spPr bwMode="auto">
          <a:xfrm>
            <a:off x="3516313" y="1649413"/>
            <a:ext cx="0" cy="3856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2772" name="Line 8"/>
          <p:cNvSpPr>
            <a:spLocks noChangeShapeType="1"/>
          </p:cNvSpPr>
          <p:nvPr/>
        </p:nvSpPr>
        <p:spPr bwMode="auto">
          <a:xfrm>
            <a:off x="4695825" y="1652588"/>
            <a:ext cx="0" cy="3856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2773" name="AutoShape 9"/>
          <p:cNvSpPr>
            <a:spLocks/>
          </p:cNvSpPr>
          <p:nvPr/>
        </p:nvSpPr>
        <p:spPr bwMode="auto">
          <a:xfrm>
            <a:off x="5583238" y="3197225"/>
            <a:ext cx="455612" cy="1374775"/>
          </a:xfrm>
          <a:prstGeom prst="rightBrace">
            <a:avLst>
              <a:gd name="adj1" fmla="val 25145"/>
              <a:gd name="adj2" fmla="val 50000"/>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Aft>
                <a:spcPct val="0"/>
              </a:spcAft>
            </a:pPr>
            <a:endParaRPr lang="en-US" altLang="en-US" sz="1800" i="1">
              <a:solidFill>
                <a:srgbClr val="000000"/>
              </a:solidFill>
            </a:endParaRPr>
          </a:p>
        </p:txBody>
      </p:sp>
      <p:sp>
        <p:nvSpPr>
          <p:cNvPr id="32774" name="Text Box 10"/>
          <p:cNvSpPr txBox="1">
            <a:spLocks noChangeArrowheads="1"/>
          </p:cNvSpPr>
          <p:nvPr/>
        </p:nvSpPr>
        <p:spPr bwMode="auto">
          <a:xfrm>
            <a:off x="5842649" y="3450798"/>
            <a:ext cx="27298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fontAlgn="base">
              <a:spcBef>
                <a:spcPct val="0"/>
              </a:spcBef>
              <a:spcAft>
                <a:spcPct val="0"/>
              </a:spcAft>
              <a:buFontTx/>
              <a:buNone/>
            </a:pPr>
            <a:r>
              <a:rPr lang="en-US" altLang="en-US" sz="2400" b="0" i="1">
                <a:solidFill>
                  <a:srgbClr val="676767"/>
                </a:solidFill>
                <a:latin typeface="Times New Roman" pitchFamily="18" charset="0"/>
              </a:rPr>
              <a:t>“</a:t>
            </a:r>
            <a:r>
              <a:rPr lang="en-US" altLang="en-US" sz="2400" i="1">
                <a:solidFill>
                  <a:srgbClr val="676767"/>
                </a:solidFill>
                <a:latin typeface="Times New Roman" pitchFamily="18" charset="0"/>
              </a:rPr>
              <a:t>Crunch</a:t>
            </a:r>
            <a:r>
              <a:rPr lang="en-US" altLang="en-US" sz="2400" b="0" i="1">
                <a:solidFill>
                  <a:srgbClr val="676767"/>
                </a:solidFill>
                <a:latin typeface="Times New Roman" pitchFamily="18" charset="0"/>
              </a:rPr>
              <a:t>” 8 records</a:t>
            </a:r>
          </a:p>
          <a:p>
            <a:pPr algn="ctr" fontAlgn="base">
              <a:spcBef>
                <a:spcPct val="0"/>
              </a:spcBef>
              <a:spcAft>
                <a:spcPct val="0"/>
              </a:spcAft>
              <a:buFontTx/>
              <a:buNone/>
            </a:pPr>
            <a:r>
              <a:rPr lang="en-US" altLang="en-US" sz="2400" b="0" i="1">
                <a:solidFill>
                  <a:srgbClr val="676767"/>
                </a:solidFill>
                <a:latin typeface="Times New Roman" pitchFamily="18" charset="0"/>
              </a:rPr>
              <a:t>   to select 4</a:t>
            </a:r>
            <a:endParaRPr lang="en-US" altLang="en-US" sz="2400" b="0" i="1">
              <a:solidFill>
                <a:srgbClr val="000000"/>
              </a:solidFill>
              <a:latin typeface="Times New Roman" pitchFamily="18" charset="0"/>
            </a:endParaRPr>
          </a:p>
        </p:txBody>
      </p:sp>
      <p:sp>
        <p:nvSpPr>
          <p:cNvPr id="32775" name="Text Box 11"/>
          <p:cNvSpPr txBox="1">
            <a:spLocks noChangeArrowheads="1"/>
          </p:cNvSpPr>
          <p:nvPr/>
        </p:nvSpPr>
        <p:spPr bwMode="auto">
          <a:xfrm>
            <a:off x="154529" y="2208213"/>
            <a:ext cx="2586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fontAlgn="base">
              <a:spcBef>
                <a:spcPct val="0"/>
              </a:spcBef>
              <a:spcAft>
                <a:spcPct val="0"/>
              </a:spcAft>
              <a:buFontTx/>
              <a:buNone/>
            </a:pPr>
            <a:r>
              <a:rPr lang="en-US" altLang="en-US" sz="2400" b="0" i="1">
                <a:solidFill>
                  <a:srgbClr val="000000"/>
                </a:solidFill>
              </a:rPr>
              <a:t>Tentatively Select</a:t>
            </a:r>
          </a:p>
        </p:txBody>
      </p:sp>
      <p:sp>
        <p:nvSpPr>
          <p:cNvPr id="32776" name="Text Box 12"/>
          <p:cNvSpPr txBox="1">
            <a:spLocks noChangeArrowheads="1"/>
          </p:cNvSpPr>
          <p:nvPr/>
        </p:nvSpPr>
        <p:spPr bwMode="auto">
          <a:xfrm>
            <a:off x="447509" y="4738688"/>
            <a:ext cx="21355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fontAlgn="base">
              <a:spcBef>
                <a:spcPct val="0"/>
              </a:spcBef>
              <a:spcAft>
                <a:spcPct val="0"/>
              </a:spcAft>
              <a:buFontTx/>
              <a:buNone/>
            </a:pPr>
            <a:r>
              <a:rPr lang="en-US" altLang="en-US" sz="2400" b="0" i="1">
                <a:solidFill>
                  <a:srgbClr val="000000"/>
                </a:solidFill>
              </a:rPr>
              <a:t>Remove From</a:t>
            </a:r>
          </a:p>
          <a:p>
            <a:pPr algn="ctr" fontAlgn="base">
              <a:spcBef>
                <a:spcPct val="0"/>
              </a:spcBef>
              <a:spcAft>
                <a:spcPct val="0"/>
              </a:spcAft>
              <a:buFontTx/>
              <a:buNone/>
            </a:pPr>
            <a:r>
              <a:rPr lang="en-US" altLang="en-US" sz="2400" b="0" i="1">
                <a:solidFill>
                  <a:srgbClr val="000000"/>
                </a:solidFill>
              </a:rPr>
              <a:t>Consideration</a:t>
            </a:r>
          </a:p>
        </p:txBody>
      </p:sp>
      <p:grpSp>
        <p:nvGrpSpPr>
          <p:cNvPr id="32777" name="Group 13"/>
          <p:cNvGrpSpPr>
            <a:grpSpLocks/>
          </p:cNvGrpSpPr>
          <p:nvPr/>
        </p:nvGrpSpPr>
        <p:grpSpPr bwMode="auto">
          <a:xfrm>
            <a:off x="2743200" y="5257800"/>
            <a:ext cx="2789238" cy="685800"/>
            <a:chOff x="1924" y="2928"/>
            <a:chExt cx="1757" cy="912"/>
          </a:xfrm>
        </p:grpSpPr>
        <p:grpSp>
          <p:nvGrpSpPr>
            <p:cNvPr id="32788" name="Group 14"/>
            <p:cNvGrpSpPr>
              <a:grpSpLocks/>
            </p:cNvGrpSpPr>
            <p:nvPr/>
          </p:nvGrpSpPr>
          <p:grpSpPr bwMode="auto">
            <a:xfrm>
              <a:off x="1924" y="2935"/>
              <a:ext cx="1757" cy="690"/>
              <a:chOff x="1928" y="2935"/>
              <a:chExt cx="1757" cy="690"/>
            </a:xfrm>
          </p:grpSpPr>
          <p:sp>
            <p:nvSpPr>
              <p:cNvPr id="32790" name="Line 15"/>
              <p:cNvSpPr>
                <a:spLocks noChangeShapeType="1"/>
              </p:cNvSpPr>
              <p:nvPr/>
            </p:nvSpPr>
            <p:spPr bwMode="auto">
              <a:xfrm>
                <a:off x="1928" y="2935"/>
                <a:ext cx="175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2791" name="Line 16"/>
              <p:cNvSpPr>
                <a:spLocks noChangeShapeType="1"/>
              </p:cNvSpPr>
              <p:nvPr/>
            </p:nvSpPr>
            <p:spPr bwMode="auto">
              <a:xfrm>
                <a:off x="3680" y="2935"/>
                <a:ext cx="0" cy="69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2792" name="Line 17"/>
              <p:cNvSpPr>
                <a:spLocks noChangeShapeType="1"/>
              </p:cNvSpPr>
              <p:nvPr/>
            </p:nvSpPr>
            <p:spPr bwMode="auto">
              <a:xfrm>
                <a:off x="1936" y="2935"/>
                <a:ext cx="0" cy="69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grpSp>
        <p:sp>
          <p:nvSpPr>
            <p:cNvPr id="32789" name="Rectangle 18"/>
            <p:cNvSpPr>
              <a:spLocks noChangeArrowheads="1"/>
            </p:cNvSpPr>
            <p:nvPr/>
          </p:nvSpPr>
          <p:spPr bwMode="auto">
            <a:xfrm>
              <a:off x="1924" y="2928"/>
              <a:ext cx="1750" cy="912"/>
            </a:xfrm>
            <a:prstGeom prst="rect">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Aft>
                  <a:spcPct val="0"/>
                </a:spcAft>
              </a:pPr>
              <a:endParaRPr lang="en-US" altLang="en-US" sz="1800" i="1">
                <a:solidFill>
                  <a:srgbClr val="000000"/>
                </a:solidFill>
              </a:endParaRPr>
            </a:p>
          </p:txBody>
        </p:sp>
      </p:grpSp>
      <p:grpSp>
        <p:nvGrpSpPr>
          <p:cNvPr id="32778" name="Group 19"/>
          <p:cNvGrpSpPr>
            <a:grpSpLocks/>
          </p:cNvGrpSpPr>
          <p:nvPr/>
        </p:nvGrpSpPr>
        <p:grpSpPr bwMode="auto">
          <a:xfrm>
            <a:off x="2755900" y="1660525"/>
            <a:ext cx="2789238" cy="1463675"/>
            <a:chOff x="1928" y="1104"/>
            <a:chExt cx="1757" cy="922"/>
          </a:xfrm>
        </p:grpSpPr>
        <p:grpSp>
          <p:nvGrpSpPr>
            <p:cNvPr id="32783" name="Group 20"/>
            <p:cNvGrpSpPr>
              <a:grpSpLocks/>
            </p:cNvGrpSpPr>
            <p:nvPr/>
          </p:nvGrpSpPr>
          <p:grpSpPr bwMode="auto">
            <a:xfrm>
              <a:off x="1928" y="1236"/>
              <a:ext cx="1757" cy="790"/>
              <a:chOff x="1928" y="1236"/>
              <a:chExt cx="1757" cy="790"/>
            </a:xfrm>
          </p:grpSpPr>
          <p:sp>
            <p:nvSpPr>
              <p:cNvPr id="32785" name="Line 21"/>
              <p:cNvSpPr>
                <a:spLocks noChangeShapeType="1"/>
              </p:cNvSpPr>
              <p:nvPr/>
            </p:nvSpPr>
            <p:spPr bwMode="auto">
              <a:xfrm>
                <a:off x="1928" y="2022"/>
                <a:ext cx="1757"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2786" name="Line 22"/>
              <p:cNvSpPr>
                <a:spLocks noChangeShapeType="1"/>
              </p:cNvSpPr>
              <p:nvPr/>
            </p:nvSpPr>
            <p:spPr bwMode="auto">
              <a:xfrm flipV="1">
                <a:off x="1935" y="1236"/>
                <a:ext cx="0" cy="785"/>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32787" name="Line 23"/>
              <p:cNvSpPr>
                <a:spLocks noChangeShapeType="1"/>
              </p:cNvSpPr>
              <p:nvPr/>
            </p:nvSpPr>
            <p:spPr bwMode="auto">
              <a:xfrm flipV="1">
                <a:off x="3674" y="1242"/>
                <a:ext cx="0" cy="784"/>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grpSp>
        <p:sp>
          <p:nvSpPr>
            <p:cNvPr id="32784" name="Rectangle 24"/>
            <p:cNvSpPr>
              <a:spLocks noChangeArrowheads="1"/>
            </p:cNvSpPr>
            <p:nvPr/>
          </p:nvSpPr>
          <p:spPr bwMode="auto">
            <a:xfrm>
              <a:off x="1935" y="1104"/>
              <a:ext cx="1750" cy="912"/>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Aft>
                  <a:spcPct val="0"/>
                </a:spcAft>
              </a:pPr>
              <a:endParaRPr lang="en-US" altLang="en-US" sz="1800" i="1">
                <a:solidFill>
                  <a:srgbClr val="000000"/>
                </a:solidFill>
              </a:endParaRPr>
            </a:p>
          </p:txBody>
        </p:sp>
      </p:grpSp>
      <p:sp>
        <p:nvSpPr>
          <p:cNvPr id="32779" name="Text Box 25"/>
          <p:cNvSpPr txBox="1">
            <a:spLocks noChangeArrowheads="1"/>
          </p:cNvSpPr>
          <p:nvPr/>
        </p:nvSpPr>
        <p:spPr bwMode="auto">
          <a:xfrm>
            <a:off x="2513012" y="1371600"/>
            <a:ext cx="3238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fontAlgn="base">
              <a:spcBef>
                <a:spcPct val="50000"/>
              </a:spcBef>
              <a:spcAft>
                <a:spcPct val="0"/>
              </a:spcAft>
              <a:buFontTx/>
              <a:buNone/>
            </a:pPr>
            <a:r>
              <a:rPr lang="en-US" altLang="en-US" sz="1800" i="1" dirty="0">
                <a:solidFill>
                  <a:srgbClr val="000000"/>
                </a:solidFill>
              </a:rPr>
              <a:t># PCT  / # CUM</a:t>
            </a:r>
            <a:endParaRPr lang="en-US" altLang="en-US" sz="1600" i="1" dirty="0">
              <a:solidFill>
                <a:srgbClr val="000000"/>
              </a:solidFill>
            </a:endParaRPr>
          </a:p>
        </p:txBody>
      </p:sp>
      <p:sp>
        <p:nvSpPr>
          <p:cNvPr id="32780" name="Text Box 27"/>
          <p:cNvSpPr txBox="1">
            <a:spLocks noChangeArrowheads="1"/>
          </p:cNvSpPr>
          <p:nvPr/>
        </p:nvSpPr>
        <p:spPr bwMode="auto">
          <a:xfrm>
            <a:off x="2787183" y="5862293"/>
            <a:ext cx="3707746"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92075" tIns="46038" rIns="92075" bIns="46038" anchor="b">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fontAlgn="base">
              <a:spcBef>
                <a:spcPct val="0"/>
              </a:spcBef>
              <a:spcAft>
                <a:spcPct val="0"/>
              </a:spcAft>
              <a:buFontTx/>
              <a:buNone/>
            </a:pPr>
            <a:r>
              <a:rPr lang="en-US" altLang="en-US" sz="2400" i="1">
                <a:solidFill>
                  <a:srgbClr val="000000"/>
                </a:solidFill>
              </a:rPr>
              <a:t>PCT (Confidence Score)</a:t>
            </a:r>
          </a:p>
        </p:txBody>
      </p:sp>
      <p:sp>
        <p:nvSpPr>
          <p:cNvPr id="32781" name="Text Box 28"/>
          <p:cNvSpPr txBox="1">
            <a:spLocks noChangeArrowheads="1"/>
          </p:cNvSpPr>
          <p:nvPr/>
        </p:nvSpPr>
        <p:spPr bwMode="auto">
          <a:xfrm>
            <a:off x="8001000" y="661352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000" i="1">
                <a:solidFill>
                  <a:srgbClr val="000000"/>
                </a:solidFill>
              </a:rPr>
              <a:t>UNCLASSIFIED</a:t>
            </a:r>
          </a:p>
        </p:txBody>
      </p:sp>
      <p:sp>
        <p:nvSpPr>
          <p:cNvPr id="32782" name="Rectangle 2"/>
          <p:cNvSpPr>
            <a:spLocks noGrp="1" noChangeArrowheads="1"/>
          </p:cNvSpPr>
          <p:nvPr>
            <p:ph type="title"/>
          </p:nvPr>
        </p:nvSpPr>
        <p:spPr/>
        <p:txBody>
          <a:bodyPr/>
          <a:lstStyle/>
          <a:p>
            <a:pPr eaLnBrk="1" hangingPunct="1"/>
            <a:r>
              <a:rPr lang="en-US" altLang="en-US" dirty="0"/>
              <a:t>SCATTERGRAM</a:t>
            </a:r>
          </a:p>
        </p:txBody>
      </p:sp>
    </p:spTree>
    <p:extLst>
      <p:ext uri="{BB962C8B-B14F-4D97-AF65-F5344CB8AC3E}">
        <p14:creationId xmlns:p14="http://schemas.microsoft.com/office/powerpoint/2010/main" val="45910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cap="all" dirty="0"/>
              <a:t>Selection Boards 101</a:t>
            </a:r>
          </a:p>
        </p:txBody>
      </p:sp>
      <p:sp>
        <p:nvSpPr>
          <p:cNvPr id="302083" name="Rectangle 3"/>
          <p:cNvSpPr>
            <a:spLocks noGrp="1" noChangeArrowheads="1"/>
          </p:cNvSpPr>
          <p:nvPr>
            <p:ph type="body" idx="1"/>
          </p:nvPr>
        </p:nvSpPr>
        <p:spPr>
          <a:xfrm>
            <a:off x="2286000" y="2009240"/>
            <a:ext cx="4572000" cy="4086760"/>
          </a:xfrm>
        </p:spPr>
        <p:txBody>
          <a:bodyPr/>
          <a:lstStyle/>
          <a:p>
            <a:r>
              <a:rPr lang="en-US" sz="3200" dirty="0"/>
              <a:t>Statutory Boards</a:t>
            </a:r>
          </a:p>
          <a:p>
            <a:pPr lvl="1">
              <a:spcBef>
                <a:spcPts val="4000"/>
              </a:spcBef>
              <a:buFont typeface="Arial" panose="020B0604020202020204" pitchFamily="34" charset="0"/>
              <a:buChar char="•"/>
            </a:pPr>
            <a:r>
              <a:rPr lang="en-US" dirty="0">
                <a:solidFill>
                  <a:schemeClr val="tx1"/>
                </a:solidFill>
              </a:rPr>
              <a:t>Promotion Boards</a:t>
            </a:r>
          </a:p>
          <a:p>
            <a:pPr>
              <a:spcBef>
                <a:spcPts val="8000"/>
              </a:spcBef>
            </a:pPr>
            <a:r>
              <a:rPr lang="en-US" sz="3200" dirty="0"/>
              <a:t>Administrative Boards</a:t>
            </a:r>
          </a:p>
          <a:p>
            <a:pPr lvl="1">
              <a:spcBef>
                <a:spcPts val="4000"/>
              </a:spcBef>
              <a:buFont typeface="Arial" panose="020B0604020202020204" pitchFamily="34" charset="0"/>
              <a:buChar char="•"/>
            </a:pPr>
            <a:r>
              <a:rPr lang="en-US" dirty="0">
                <a:solidFill>
                  <a:schemeClr val="tx1"/>
                </a:solidFill>
              </a:rPr>
              <a:t>Screen Boards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68419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dirty="0"/>
              <a:t>CARRER MILESTONES</a:t>
            </a:r>
          </a:p>
        </p:txBody>
      </p:sp>
      <p:sp>
        <p:nvSpPr>
          <p:cNvPr id="491523" name="Rectangle 3"/>
          <p:cNvSpPr>
            <a:spLocks noGrp="1" noChangeArrowheads="1"/>
          </p:cNvSpPr>
          <p:nvPr>
            <p:ph type="body" sz="half" idx="1"/>
          </p:nvPr>
        </p:nvSpPr>
        <p:spPr>
          <a:xfrm>
            <a:off x="252413" y="1752600"/>
            <a:ext cx="4181475" cy="2590800"/>
          </a:xfrm>
          <a:noFill/>
          <a:ln>
            <a:solidFill>
              <a:schemeClr val="tx1"/>
            </a:solidFill>
          </a:ln>
        </p:spPr>
        <p:txBody>
          <a:bodyPr/>
          <a:lstStyle/>
          <a:p>
            <a:pPr>
              <a:buSzTx/>
            </a:pPr>
            <a:r>
              <a:rPr lang="en-US" sz="2400" dirty="0"/>
              <a:t>WHEN DO I MAKE O</a:t>
            </a:r>
            <a:r>
              <a:rPr lang="en-US" sz="1200" dirty="0"/>
              <a:t> </a:t>
            </a:r>
            <a:r>
              <a:rPr lang="en-US" sz="2400" dirty="0"/>
              <a:t>-</a:t>
            </a:r>
            <a:r>
              <a:rPr lang="en-US" sz="1200" dirty="0"/>
              <a:t> </a:t>
            </a:r>
            <a:r>
              <a:rPr lang="en-US" sz="2400" dirty="0"/>
              <a:t>4?</a:t>
            </a:r>
            <a:endParaRPr lang="en-US" sz="2400" u="sng" dirty="0"/>
          </a:p>
          <a:p>
            <a:pPr lvl="1">
              <a:buFontTx/>
              <a:buChar char="•"/>
            </a:pPr>
            <a:r>
              <a:rPr lang="en-US" sz="2000" u="sng" dirty="0">
                <a:solidFill>
                  <a:schemeClr val="tx1"/>
                </a:solidFill>
              </a:rPr>
              <a:t>Rough</a:t>
            </a:r>
            <a:r>
              <a:rPr lang="en-US" sz="2000" dirty="0">
                <a:solidFill>
                  <a:schemeClr val="tx1"/>
                </a:solidFill>
              </a:rPr>
              <a:t> timing:  YG + 9</a:t>
            </a:r>
          </a:p>
          <a:p>
            <a:pPr>
              <a:buSzTx/>
            </a:pPr>
            <a:endParaRPr lang="en-US" sz="2400" dirty="0">
              <a:solidFill>
                <a:schemeClr val="tx1"/>
              </a:solidFill>
            </a:endParaRPr>
          </a:p>
          <a:p>
            <a:pPr>
              <a:buSzTx/>
              <a:buFont typeface="Wingdings" pitchFamily="2" charset="2"/>
              <a:buNone/>
            </a:pPr>
            <a:r>
              <a:rPr lang="en-US" sz="2400" dirty="0">
                <a:solidFill>
                  <a:schemeClr val="tx1"/>
                </a:solidFill>
              </a:rPr>
              <a:t>	Example: YG 2006</a:t>
            </a:r>
          </a:p>
          <a:p>
            <a:pPr>
              <a:buSzTx/>
              <a:buFont typeface="Wingdings" pitchFamily="2" charset="2"/>
              <a:buNone/>
            </a:pPr>
            <a:r>
              <a:rPr lang="en-US" sz="2400" dirty="0">
                <a:solidFill>
                  <a:schemeClr val="tx1"/>
                </a:solidFill>
              </a:rPr>
              <a:t>	2006</a:t>
            </a:r>
            <a:r>
              <a:rPr lang="en-US" sz="1200" dirty="0">
                <a:solidFill>
                  <a:schemeClr val="tx1"/>
                </a:solidFill>
              </a:rPr>
              <a:t> </a:t>
            </a:r>
            <a:r>
              <a:rPr lang="en-US" sz="2400" dirty="0">
                <a:solidFill>
                  <a:schemeClr val="tx1"/>
                </a:solidFill>
              </a:rPr>
              <a:t>+</a:t>
            </a:r>
            <a:r>
              <a:rPr lang="en-US" sz="1200" dirty="0">
                <a:solidFill>
                  <a:schemeClr val="tx1"/>
                </a:solidFill>
              </a:rPr>
              <a:t> </a:t>
            </a:r>
            <a:r>
              <a:rPr lang="en-US" sz="2400" dirty="0">
                <a:solidFill>
                  <a:schemeClr val="tx1"/>
                </a:solidFill>
              </a:rPr>
              <a:t>9</a:t>
            </a:r>
            <a:r>
              <a:rPr lang="en-US" sz="1200" dirty="0">
                <a:solidFill>
                  <a:schemeClr val="tx1"/>
                </a:solidFill>
              </a:rPr>
              <a:t> </a:t>
            </a:r>
            <a:r>
              <a:rPr lang="en-US" sz="2400" dirty="0">
                <a:solidFill>
                  <a:schemeClr val="tx1"/>
                </a:solidFill>
              </a:rPr>
              <a:t>=</a:t>
            </a:r>
            <a:r>
              <a:rPr lang="en-US" sz="1200" dirty="0">
                <a:solidFill>
                  <a:schemeClr val="tx1"/>
                </a:solidFill>
              </a:rPr>
              <a:t> </a:t>
            </a:r>
            <a:r>
              <a:rPr lang="en-US" sz="2400" dirty="0">
                <a:solidFill>
                  <a:schemeClr val="tx1"/>
                </a:solidFill>
              </a:rPr>
              <a:t>~</a:t>
            </a:r>
            <a:r>
              <a:rPr lang="en-US" sz="1200" dirty="0">
                <a:solidFill>
                  <a:schemeClr val="tx1"/>
                </a:solidFill>
              </a:rPr>
              <a:t> </a:t>
            </a:r>
            <a:r>
              <a:rPr lang="en-US" sz="2400" dirty="0">
                <a:solidFill>
                  <a:schemeClr val="tx1"/>
                </a:solidFill>
              </a:rPr>
              <a:t>2015 In</a:t>
            </a:r>
            <a:r>
              <a:rPr lang="en-US" sz="1200" dirty="0">
                <a:solidFill>
                  <a:schemeClr val="tx1"/>
                </a:solidFill>
              </a:rPr>
              <a:t> </a:t>
            </a:r>
            <a:r>
              <a:rPr lang="en-US" sz="2400" dirty="0">
                <a:solidFill>
                  <a:schemeClr val="tx1"/>
                </a:solidFill>
              </a:rPr>
              <a:t>-</a:t>
            </a:r>
            <a:r>
              <a:rPr lang="en-US" sz="1200" dirty="0">
                <a:solidFill>
                  <a:schemeClr val="tx1"/>
                </a:solidFill>
              </a:rPr>
              <a:t> </a:t>
            </a:r>
            <a:r>
              <a:rPr lang="en-US" sz="2400" dirty="0">
                <a:solidFill>
                  <a:schemeClr val="tx1"/>
                </a:solidFill>
              </a:rPr>
              <a:t>zone</a:t>
            </a:r>
          </a:p>
        </p:txBody>
      </p:sp>
      <p:sp>
        <p:nvSpPr>
          <p:cNvPr id="491525" name="Rectangle 5"/>
          <p:cNvSpPr>
            <a:spLocks noGrp="1" noChangeArrowheads="1"/>
          </p:cNvSpPr>
          <p:nvPr>
            <p:ph type="body" sz="half" idx="2"/>
          </p:nvPr>
        </p:nvSpPr>
        <p:spPr>
          <a:xfrm>
            <a:off x="4572000" y="1752600"/>
            <a:ext cx="4310062" cy="2590800"/>
          </a:xfrm>
          <a:noFill/>
          <a:ln>
            <a:solidFill>
              <a:schemeClr val="tx1"/>
            </a:solidFill>
          </a:ln>
        </p:spPr>
        <p:txBody>
          <a:bodyPr/>
          <a:lstStyle/>
          <a:p>
            <a:pPr>
              <a:buSzTx/>
            </a:pPr>
            <a:r>
              <a:rPr lang="en-US" sz="2400" dirty="0"/>
              <a:t>WHEN SCREEN FOR DH?</a:t>
            </a:r>
          </a:p>
          <a:p>
            <a:pPr lvl="1">
              <a:buFontTx/>
              <a:buChar char="•"/>
            </a:pPr>
            <a:r>
              <a:rPr lang="en-US" sz="2000" u="sng" dirty="0">
                <a:solidFill>
                  <a:schemeClr val="tx1"/>
                </a:solidFill>
              </a:rPr>
              <a:t>Rough</a:t>
            </a:r>
            <a:r>
              <a:rPr lang="en-US" sz="2000" dirty="0">
                <a:solidFill>
                  <a:schemeClr val="tx1"/>
                </a:solidFill>
              </a:rPr>
              <a:t> timing:  YG</a:t>
            </a:r>
            <a:r>
              <a:rPr lang="en-US" sz="1000" dirty="0">
                <a:solidFill>
                  <a:schemeClr val="tx1"/>
                </a:solidFill>
              </a:rPr>
              <a:t> </a:t>
            </a:r>
            <a:r>
              <a:rPr lang="en-US" sz="2000" dirty="0">
                <a:solidFill>
                  <a:schemeClr val="tx1"/>
                </a:solidFill>
              </a:rPr>
              <a:t>+</a:t>
            </a:r>
            <a:r>
              <a:rPr lang="en-US" sz="1000" dirty="0">
                <a:solidFill>
                  <a:schemeClr val="tx1"/>
                </a:solidFill>
              </a:rPr>
              <a:t> </a:t>
            </a:r>
            <a:r>
              <a:rPr lang="en-US" sz="2000" dirty="0">
                <a:solidFill>
                  <a:schemeClr val="tx1"/>
                </a:solidFill>
              </a:rPr>
              <a:t>10</a:t>
            </a:r>
          </a:p>
          <a:p>
            <a:pPr lvl="1">
              <a:buFontTx/>
              <a:buChar char="•"/>
            </a:pPr>
            <a:endParaRPr lang="en-US" sz="2000" dirty="0">
              <a:solidFill>
                <a:schemeClr val="tx1"/>
              </a:solidFill>
            </a:endParaRPr>
          </a:p>
          <a:p>
            <a:pPr lvl="1">
              <a:buFontTx/>
              <a:buChar char="•"/>
            </a:pPr>
            <a:r>
              <a:rPr lang="en-US" sz="2000" dirty="0">
                <a:solidFill>
                  <a:schemeClr val="tx1"/>
                </a:solidFill>
              </a:rPr>
              <a:t>ADHSB occurs 1 year after your O</a:t>
            </a:r>
            <a:r>
              <a:rPr lang="en-US" sz="1000" dirty="0">
                <a:solidFill>
                  <a:schemeClr val="tx1"/>
                </a:solidFill>
              </a:rPr>
              <a:t> </a:t>
            </a:r>
            <a:r>
              <a:rPr lang="en-US" sz="2000" dirty="0">
                <a:solidFill>
                  <a:schemeClr val="tx1"/>
                </a:solidFill>
              </a:rPr>
              <a:t>-</a:t>
            </a:r>
            <a:r>
              <a:rPr lang="en-US" sz="1000" dirty="0">
                <a:solidFill>
                  <a:schemeClr val="tx1"/>
                </a:solidFill>
              </a:rPr>
              <a:t> </a:t>
            </a:r>
            <a:r>
              <a:rPr lang="en-US" sz="2000" dirty="0">
                <a:solidFill>
                  <a:schemeClr val="tx1"/>
                </a:solidFill>
              </a:rPr>
              <a:t>4 screen board (First Look) </a:t>
            </a:r>
            <a:endParaRPr lang="en-US" sz="2000" dirty="0"/>
          </a:p>
        </p:txBody>
      </p:sp>
      <p:sp>
        <p:nvSpPr>
          <p:cNvPr id="491524" name="Rectangle 4"/>
          <p:cNvSpPr>
            <a:spLocks noChangeArrowheads="1"/>
          </p:cNvSpPr>
          <p:nvPr/>
        </p:nvSpPr>
        <p:spPr bwMode="auto">
          <a:xfrm>
            <a:off x="928688" y="4572000"/>
            <a:ext cx="7300912" cy="990600"/>
          </a:xfrm>
          <a:prstGeom prst="rect">
            <a:avLst/>
          </a:prstGeom>
          <a:noFill/>
          <a:ln w="12700">
            <a:noFill/>
            <a:miter lim="800000"/>
            <a:headEnd/>
            <a:tailEnd/>
          </a:ln>
          <a:effectLst/>
        </p:spPr>
        <p:txBody>
          <a:bodyPr lIns="90488" tIns="44450" rIns="90488" bIns="44450"/>
          <a:lstStyle/>
          <a:p>
            <a:pPr marL="342900" indent="-342900" eaLnBrk="0" fontAlgn="base" hangingPunct="0">
              <a:spcBef>
                <a:spcPct val="20000"/>
              </a:spcBef>
              <a:spcAft>
                <a:spcPct val="0"/>
              </a:spcAft>
              <a:buClr>
                <a:srgbClr val="0000FF"/>
              </a:buClr>
              <a:buFont typeface="Wingdings" pitchFamily="2" charset="2"/>
              <a:buChar char="Ø"/>
            </a:pPr>
            <a:r>
              <a:rPr lang="en-US" sz="2800" dirty="0">
                <a:solidFill>
                  <a:srgbClr val="0000FF"/>
                </a:solidFill>
              </a:rPr>
              <a:t>DH timing based on CDR promotion zone</a:t>
            </a:r>
            <a:endParaRPr lang="en-US" sz="2800" b="1" dirty="0">
              <a:solidFill>
                <a:srgbClr val="0000FF"/>
              </a:solidFill>
            </a:endParaRPr>
          </a:p>
          <a:p>
            <a:pPr marL="342900" indent="-342900" eaLnBrk="0" fontAlgn="base" hangingPunct="0">
              <a:spcBef>
                <a:spcPts val="1000"/>
              </a:spcBef>
              <a:spcAft>
                <a:spcPct val="0"/>
              </a:spcAft>
              <a:buClr>
                <a:srgbClr val="0000FF"/>
              </a:buClr>
              <a:buFont typeface="Wingdings" pitchFamily="2" charset="2"/>
              <a:buChar char="Ø"/>
            </a:pPr>
            <a:r>
              <a:rPr lang="en-US" sz="2800" dirty="0">
                <a:solidFill>
                  <a:srgbClr val="0000FF"/>
                </a:solidFill>
              </a:rPr>
              <a:t>For exact timing: Reference the Bubba List</a:t>
            </a:r>
          </a:p>
          <a:p>
            <a:pPr marL="742950" lvl="1" indent="-285750" eaLnBrk="0" fontAlgn="base" hangingPunct="0">
              <a:lnSpc>
                <a:spcPct val="80000"/>
              </a:lnSpc>
              <a:spcBef>
                <a:spcPts val="2000"/>
              </a:spcBef>
              <a:spcAft>
                <a:spcPct val="0"/>
              </a:spcAft>
              <a:buFontTx/>
              <a:buChar char="•"/>
            </a:pPr>
            <a:r>
              <a:rPr lang="en-US" sz="2400" b="1" dirty="0">
                <a:solidFill>
                  <a:srgbClr val="FF0000"/>
                </a:solidFill>
              </a:rPr>
              <a:t>Request Bubba List from your Front Office  </a:t>
            </a:r>
          </a:p>
        </p:txBody>
      </p:sp>
    </p:spTree>
    <p:extLst>
      <p:ext uri="{BB962C8B-B14F-4D97-AF65-F5344CB8AC3E}">
        <p14:creationId xmlns:p14="http://schemas.microsoft.com/office/powerpoint/2010/main" val="179519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p:spPr>
        <p:txBody>
          <a:bodyPr/>
          <a:lstStyle/>
          <a:p>
            <a:r>
              <a:rPr lang="en-US" dirty="0"/>
              <a:t>PROMOTION BOARDS</a:t>
            </a:r>
          </a:p>
        </p:txBody>
      </p:sp>
      <p:sp>
        <p:nvSpPr>
          <p:cNvPr id="22531" name="Rectangle 3"/>
          <p:cNvSpPr>
            <a:spLocks noGrp="1" noChangeArrowheads="1"/>
          </p:cNvSpPr>
          <p:nvPr>
            <p:ph type="body" idx="1"/>
          </p:nvPr>
        </p:nvSpPr>
        <p:spPr>
          <a:xfrm>
            <a:off x="454700" y="1888760"/>
            <a:ext cx="8232100" cy="4366324"/>
          </a:xfrm>
          <a:noFill/>
          <a:ln/>
        </p:spPr>
        <p:txBody>
          <a:bodyPr/>
          <a:lstStyle/>
          <a:p>
            <a:r>
              <a:rPr lang="en-US" dirty="0"/>
              <a:t>Direct competition with your screen group</a:t>
            </a:r>
          </a:p>
          <a:p>
            <a:pPr lvl="1">
              <a:spcBef>
                <a:spcPts val="1500"/>
              </a:spcBef>
              <a:buFontTx/>
              <a:buChar char="•"/>
            </a:pPr>
            <a:r>
              <a:rPr lang="en-US" dirty="0">
                <a:solidFill>
                  <a:schemeClr val="tx1"/>
                </a:solidFill>
              </a:rPr>
              <a:t>Screen group is a grouping by lineal number</a:t>
            </a:r>
          </a:p>
          <a:p>
            <a:pPr lvl="1">
              <a:spcBef>
                <a:spcPts val="1500"/>
              </a:spcBef>
              <a:buFontTx/>
              <a:buChar char="•"/>
            </a:pPr>
            <a:r>
              <a:rPr lang="en-US" dirty="0">
                <a:solidFill>
                  <a:schemeClr val="tx1"/>
                </a:solidFill>
              </a:rPr>
              <a:t>Across all URL communities</a:t>
            </a:r>
          </a:p>
          <a:p>
            <a:pPr lvl="1">
              <a:spcBef>
                <a:spcPts val="1500"/>
              </a:spcBef>
              <a:buFontTx/>
              <a:buChar char="•"/>
            </a:pPr>
            <a:r>
              <a:rPr lang="en-US" dirty="0">
                <a:solidFill>
                  <a:schemeClr val="tx1"/>
                </a:solidFill>
              </a:rPr>
              <a:t>Adjusted annually by the mid-December “zone projection message”</a:t>
            </a:r>
          </a:p>
          <a:p>
            <a:pPr lvl="1">
              <a:spcBef>
                <a:spcPts val="1500"/>
              </a:spcBef>
              <a:buFontTx/>
              <a:buNone/>
            </a:pPr>
            <a:r>
              <a:rPr lang="en-US" dirty="0">
                <a:solidFill>
                  <a:srgbClr val="CC0000"/>
                </a:solidFill>
              </a:rPr>
              <a:t>	</a:t>
            </a:r>
            <a:r>
              <a:rPr lang="en-US" dirty="0"/>
              <a:t>*If you look at the bubba list one time during the year, look after the zone projection message is published.</a:t>
            </a:r>
          </a:p>
          <a:p>
            <a:pPr>
              <a:spcBef>
                <a:spcPts val="3000"/>
              </a:spcBef>
            </a:pPr>
            <a:r>
              <a:rPr lang="en-US" dirty="0"/>
              <a:t>Number selected:</a:t>
            </a:r>
          </a:p>
          <a:p>
            <a:pPr lvl="1">
              <a:spcBef>
                <a:spcPts val="1500"/>
              </a:spcBef>
              <a:buFontTx/>
              <a:buChar char="•"/>
            </a:pPr>
            <a:r>
              <a:rPr lang="en-US" dirty="0">
                <a:solidFill>
                  <a:schemeClr val="tx1"/>
                </a:solidFill>
              </a:rPr>
              <a:t>Based on mandated end strength requirements</a:t>
            </a:r>
          </a:p>
        </p:txBody>
      </p:sp>
    </p:spTree>
    <p:extLst>
      <p:ext uri="{BB962C8B-B14F-4D97-AF65-F5344CB8AC3E}">
        <p14:creationId xmlns:p14="http://schemas.microsoft.com/office/powerpoint/2010/main" val="27270076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686" y="1447800"/>
            <a:ext cx="398454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457" y="4122057"/>
            <a:ext cx="397728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139700" y="76200"/>
            <a:ext cx="7696200" cy="1143000"/>
          </a:xfrm>
          <a:prstGeom prst="rect">
            <a:avLst/>
          </a:prstGeom>
          <a:noFill/>
          <a:ln w="12700">
            <a:noFill/>
            <a:miter lim="800000"/>
            <a:headEnd/>
            <a:tailEnd/>
          </a:ln>
          <a:effectLst/>
        </p:spPr>
        <p:txBody>
          <a:bodyPr vert="horz" wrap="square" lIns="90488" tIns="44450" rIns="90488" bIns="44450" numCol="1" anchor="ctr" anchorCtr="1" compatLnSpc="1">
            <a:prstTxWarp prst="textNoShape">
              <a:avLst/>
            </a:prstTxWarp>
          </a:bodyPr>
          <a:lstStyle>
            <a:lvl1pPr algn="l" rtl="0" fontAlgn="base">
              <a:spcBef>
                <a:spcPct val="0"/>
              </a:spcBef>
              <a:spcAft>
                <a:spcPct val="0"/>
              </a:spcAft>
              <a:defRPr sz="4000" b="1" i="1">
                <a:solidFill>
                  <a:srgbClr val="0000FF"/>
                </a:solidFill>
                <a:latin typeface="+mj-lt"/>
                <a:ea typeface="+mj-ea"/>
                <a:cs typeface="+mj-cs"/>
              </a:defRPr>
            </a:lvl1pPr>
            <a:lvl2pPr algn="l" rtl="0" fontAlgn="base">
              <a:spcBef>
                <a:spcPct val="0"/>
              </a:spcBef>
              <a:spcAft>
                <a:spcPct val="0"/>
              </a:spcAft>
              <a:defRPr sz="4000" b="1" i="1">
                <a:solidFill>
                  <a:srgbClr val="0000FF"/>
                </a:solidFill>
                <a:latin typeface="Times New Roman" pitchFamily="18" charset="0"/>
              </a:defRPr>
            </a:lvl2pPr>
            <a:lvl3pPr algn="l" rtl="0" fontAlgn="base">
              <a:spcBef>
                <a:spcPct val="0"/>
              </a:spcBef>
              <a:spcAft>
                <a:spcPct val="0"/>
              </a:spcAft>
              <a:defRPr sz="4000" b="1" i="1">
                <a:solidFill>
                  <a:srgbClr val="0000FF"/>
                </a:solidFill>
                <a:latin typeface="Times New Roman" pitchFamily="18" charset="0"/>
              </a:defRPr>
            </a:lvl3pPr>
            <a:lvl4pPr algn="l" rtl="0" fontAlgn="base">
              <a:spcBef>
                <a:spcPct val="0"/>
              </a:spcBef>
              <a:spcAft>
                <a:spcPct val="0"/>
              </a:spcAft>
              <a:defRPr sz="4000" b="1" i="1">
                <a:solidFill>
                  <a:srgbClr val="0000FF"/>
                </a:solidFill>
                <a:latin typeface="Times New Roman" pitchFamily="18" charset="0"/>
              </a:defRPr>
            </a:lvl4pPr>
            <a:lvl5pPr algn="l" rtl="0" fontAlgn="base">
              <a:spcBef>
                <a:spcPct val="0"/>
              </a:spcBef>
              <a:spcAft>
                <a:spcPct val="0"/>
              </a:spcAft>
              <a:defRPr sz="4000" b="1" i="1">
                <a:solidFill>
                  <a:srgbClr val="0000FF"/>
                </a:solidFill>
                <a:latin typeface="Times New Roman" pitchFamily="18" charset="0"/>
              </a:defRPr>
            </a:lvl5pPr>
            <a:lvl6pPr marL="457200" algn="l" rtl="0" fontAlgn="base">
              <a:spcBef>
                <a:spcPct val="0"/>
              </a:spcBef>
              <a:spcAft>
                <a:spcPct val="0"/>
              </a:spcAft>
              <a:defRPr sz="4000" b="1" i="1">
                <a:solidFill>
                  <a:srgbClr val="0000FF"/>
                </a:solidFill>
                <a:latin typeface="Times New Roman" pitchFamily="18" charset="0"/>
              </a:defRPr>
            </a:lvl6pPr>
            <a:lvl7pPr marL="914400" algn="l" rtl="0" fontAlgn="base">
              <a:spcBef>
                <a:spcPct val="0"/>
              </a:spcBef>
              <a:spcAft>
                <a:spcPct val="0"/>
              </a:spcAft>
              <a:defRPr sz="4000" b="1" i="1">
                <a:solidFill>
                  <a:srgbClr val="0000FF"/>
                </a:solidFill>
                <a:latin typeface="Times New Roman" pitchFamily="18" charset="0"/>
              </a:defRPr>
            </a:lvl7pPr>
            <a:lvl8pPr marL="1371600" algn="l" rtl="0" fontAlgn="base">
              <a:spcBef>
                <a:spcPct val="0"/>
              </a:spcBef>
              <a:spcAft>
                <a:spcPct val="0"/>
              </a:spcAft>
              <a:defRPr sz="4000" b="1" i="1">
                <a:solidFill>
                  <a:srgbClr val="0000FF"/>
                </a:solidFill>
                <a:latin typeface="Times New Roman" pitchFamily="18" charset="0"/>
              </a:defRPr>
            </a:lvl8pPr>
            <a:lvl9pPr marL="1828800" algn="l" rtl="0" fontAlgn="base">
              <a:spcBef>
                <a:spcPct val="0"/>
              </a:spcBef>
              <a:spcAft>
                <a:spcPct val="0"/>
              </a:spcAft>
              <a:defRPr sz="4000" b="1" i="1">
                <a:solidFill>
                  <a:srgbClr val="0000FF"/>
                </a:solidFill>
                <a:latin typeface="Times New Roman" pitchFamily="18" charset="0"/>
              </a:defRPr>
            </a:lvl9pPr>
          </a:lstStyle>
          <a:p>
            <a:pPr eaLnBrk="0" hangingPunct="0"/>
            <a:endParaRPr lang="en-US" dirty="0"/>
          </a:p>
        </p:txBody>
      </p:sp>
      <p:sp>
        <p:nvSpPr>
          <p:cNvPr id="6" name="Rectangle 2"/>
          <p:cNvSpPr>
            <a:spLocks noGrp="1" noChangeArrowheads="1"/>
          </p:cNvSpPr>
          <p:nvPr>
            <p:ph type="title"/>
          </p:nvPr>
        </p:nvSpPr>
        <p:spPr>
          <a:xfrm>
            <a:off x="0" y="320439"/>
            <a:ext cx="7696200" cy="705321"/>
          </a:xfrm>
          <a:noFill/>
          <a:ln/>
        </p:spPr>
        <p:txBody>
          <a:bodyPr/>
          <a:lstStyle/>
          <a:p>
            <a:r>
              <a:rPr lang="en-US" dirty="0"/>
              <a:t>PROMOTION ZONE FORCAST</a:t>
            </a:r>
          </a:p>
        </p:txBody>
      </p:sp>
    </p:spTree>
    <p:extLst>
      <p:ext uri="{BB962C8B-B14F-4D97-AF65-F5344CB8AC3E}">
        <p14:creationId xmlns:p14="http://schemas.microsoft.com/office/powerpoint/2010/main" val="8666286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p:spPr>
        <p:txBody>
          <a:bodyPr/>
          <a:lstStyle/>
          <a:p>
            <a:r>
              <a:rPr lang="en-US" dirty="0"/>
              <a:t>PROMOTION BOARDS</a:t>
            </a:r>
          </a:p>
        </p:txBody>
      </p:sp>
      <p:sp>
        <p:nvSpPr>
          <p:cNvPr id="22531" name="Rectangle 3"/>
          <p:cNvSpPr>
            <a:spLocks noGrp="1" noChangeArrowheads="1"/>
          </p:cNvSpPr>
          <p:nvPr>
            <p:ph type="body" idx="1"/>
          </p:nvPr>
        </p:nvSpPr>
        <p:spPr>
          <a:xfrm>
            <a:off x="228600" y="1981200"/>
            <a:ext cx="8686800" cy="4224233"/>
          </a:xfrm>
          <a:noFill/>
          <a:ln/>
        </p:spPr>
        <p:txBody>
          <a:bodyPr>
            <a:spAutoFit/>
          </a:bodyPr>
          <a:lstStyle/>
          <a:p>
            <a:pPr>
              <a:spcBef>
                <a:spcPts val="4000"/>
              </a:spcBef>
            </a:pPr>
            <a:r>
              <a:rPr lang="en-US" dirty="0"/>
              <a:t>Overall NAE FY16 (2015) O</a:t>
            </a:r>
            <a:r>
              <a:rPr lang="en-US" sz="1400" dirty="0"/>
              <a:t> </a:t>
            </a:r>
            <a:r>
              <a:rPr lang="en-US" dirty="0"/>
              <a:t>-</a:t>
            </a:r>
            <a:r>
              <a:rPr lang="en-US" sz="1400" dirty="0"/>
              <a:t> </a:t>
            </a:r>
            <a:r>
              <a:rPr lang="en-US" dirty="0"/>
              <a:t>4 Selection Rate 72%</a:t>
            </a:r>
          </a:p>
          <a:p>
            <a:pPr lvl="1">
              <a:spcBef>
                <a:spcPts val="2000"/>
              </a:spcBef>
              <a:buFontTx/>
              <a:buChar char="•"/>
            </a:pPr>
            <a:r>
              <a:rPr lang="en-US" dirty="0">
                <a:solidFill>
                  <a:schemeClr val="tx1"/>
                </a:solidFill>
              </a:rPr>
              <a:t>Largest community of officers in USN</a:t>
            </a:r>
          </a:p>
          <a:p>
            <a:pPr lvl="1">
              <a:spcBef>
                <a:spcPts val="2000"/>
              </a:spcBef>
              <a:buFontTx/>
              <a:buChar char="•"/>
            </a:pPr>
            <a:r>
              <a:rPr lang="en-US" dirty="0">
                <a:solidFill>
                  <a:schemeClr val="tx1"/>
                </a:solidFill>
              </a:rPr>
              <a:t>Historical selection rate of 80% decrease to 70% in 2012</a:t>
            </a:r>
          </a:p>
          <a:p>
            <a:pPr lvl="1">
              <a:spcBef>
                <a:spcPts val="2000"/>
              </a:spcBef>
              <a:buFontTx/>
              <a:buChar char="•"/>
            </a:pPr>
            <a:r>
              <a:rPr lang="en-US" dirty="0">
                <a:solidFill>
                  <a:schemeClr val="tx1"/>
                </a:solidFill>
              </a:rPr>
              <a:t>Returned to 80% rate in 2015</a:t>
            </a:r>
          </a:p>
          <a:p>
            <a:pPr lvl="1">
              <a:spcBef>
                <a:spcPts val="2000"/>
              </a:spcBef>
              <a:buFontTx/>
              <a:buChar char="•"/>
            </a:pPr>
            <a:r>
              <a:rPr lang="en-US" dirty="0">
                <a:solidFill>
                  <a:schemeClr val="tx1"/>
                </a:solidFill>
              </a:rPr>
              <a:t>Increased to 85% for 2016</a:t>
            </a:r>
            <a:endParaRPr lang="en-US" dirty="0"/>
          </a:p>
          <a:p>
            <a:pPr>
              <a:spcBef>
                <a:spcPts val="4000"/>
              </a:spcBef>
            </a:pPr>
            <a:r>
              <a:rPr lang="en-US" dirty="0"/>
              <a:t>O</a:t>
            </a:r>
            <a:r>
              <a:rPr lang="en-US" sz="1400" dirty="0"/>
              <a:t> </a:t>
            </a:r>
            <a:r>
              <a:rPr lang="en-US" dirty="0"/>
              <a:t>-</a:t>
            </a:r>
            <a:r>
              <a:rPr lang="en-US" sz="1400" dirty="0"/>
              <a:t> </a:t>
            </a:r>
            <a:r>
              <a:rPr lang="en-US" dirty="0"/>
              <a:t>4 currently biggest hurdle in Naval Aviation</a:t>
            </a:r>
          </a:p>
          <a:p>
            <a:pPr lvl="1">
              <a:spcBef>
                <a:spcPts val="2000"/>
              </a:spcBef>
              <a:buFont typeface="Arial" panose="020B0604020202020204" pitchFamily="34" charset="0"/>
              <a:buChar char="•"/>
            </a:pPr>
            <a:r>
              <a:rPr lang="en-US" dirty="0">
                <a:solidFill>
                  <a:schemeClr val="tx1"/>
                </a:solidFill>
              </a:rPr>
              <a:t>Minimum Service Requirement (MSR)</a:t>
            </a:r>
          </a:p>
        </p:txBody>
      </p:sp>
    </p:spTree>
    <p:extLst>
      <p:ext uri="{BB962C8B-B14F-4D97-AF65-F5344CB8AC3E}">
        <p14:creationId xmlns:p14="http://schemas.microsoft.com/office/powerpoint/2010/main" val="38583736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28600" y="1687021"/>
            <a:ext cx="8686800" cy="4974182"/>
          </a:xfrm>
        </p:spPr>
        <p:txBody>
          <a:bodyPr/>
          <a:lstStyle/>
          <a:p>
            <a:pPr>
              <a:lnSpc>
                <a:spcPct val="90000"/>
              </a:lnSpc>
            </a:pPr>
            <a:r>
              <a:rPr lang="en-US" altLang="en-US" dirty="0"/>
              <a:t>Best and Fully Qualified Standard</a:t>
            </a:r>
          </a:p>
          <a:p>
            <a:pPr lvl="1">
              <a:spcBef>
                <a:spcPts val="1200"/>
              </a:spcBef>
              <a:buFont typeface="Arial" panose="020B0604020202020204" pitchFamily="34" charset="0"/>
              <a:buChar char="•"/>
            </a:pPr>
            <a:r>
              <a:rPr lang="en-US" altLang="en-US" dirty="0">
                <a:solidFill>
                  <a:schemeClr val="tx1"/>
                </a:solidFill>
              </a:rPr>
              <a:t>Record of sustained superior performance in operational environments and ashore</a:t>
            </a:r>
          </a:p>
          <a:p>
            <a:pPr lvl="1">
              <a:spcBef>
                <a:spcPts val="1200"/>
              </a:spcBef>
              <a:buFont typeface="Arial" panose="020B0604020202020204" pitchFamily="34" charset="0"/>
              <a:buChar char="•"/>
            </a:pPr>
            <a:r>
              <a:rPr lang="en-US" altLang="en-US" dirty="0">
                <a:solidFill>
                  <a:schemeClr val="tx1"/>
                </a:solidFill>
              </a:rPr>
              <a:t>Warfighting ability and tactical excellence</a:t>
            </a:r>
          </a:p>
          <a:p>
            <a:pPr>
              <a:lnSpc>
                <a:spcPct val="80000"/>
              </a:lnSpc>
              <a:spcBef>
                <a:spcPct val="65000"/>
              </a:spcBef>
            </a:pPr>
            <a:r>
              <a:rPr lang="en-US" altLang="en-US" dirty="0"/>
              <a:t>First sea tour (DH screen rates)</a:t>
            </a:r>
          </a:p>
          <a:p>
            <a:pPr lvl="1">
              <a:spcBef>
                <a:spcPct val="65000"/>
              </a:spcBef>
              <a:buFont typeface="Arial" panose="020B0604020202020204" pitchFamily="34" charset="0"/>
              <a:buChar char="•"/>
            </a:pPr>
            <a:r>
              <a:rPr lang="en-US" altLang="en-US" dirty="0">
                <a:solidFill>
                  <a:schemeClr val="tx1"/>
                </a:solidFill>
              </a:rPr>
              <a:t>82% - #1 EP</a:t>
            </a:r>
          </a:p>
          <a:p>
            <a:pPr lvl="1">
              <a:spcBef>
                <a:spcPct val="65000"/>
              </a:spcBef>
              <a:buFont typeface="Arial" panose="020B0604020202020204" pitchFamily="34" charset="0"/>
              <a:buChar char="•"/>
            </a:pPr>
            <a:r>
              <a:rPr lang="en-US" altLang="en-US" dirty="0">
                <a:solidFill>
                  <a:schemeClr val="tx1"/>
                </a:solidFill>
              </a:rPr>
              <a:t>67% - #2 EP</a:t>
            </a:r>
          </a:p>
          <a:p>
            <a:pPr lvl="1">
              <a:spcBef>
                <a:spcPct val="65000"/>
              </a:spcBef>
              <a:buFont typeface="Arial" panose="020B0604020202020204" pitchFamily="34" charset="0"/>
              <a:buChar char="•"/>
            </a:pPr>
            <a:r>
              <a:rPr lang="en-US" altLang="en-US" dirty="0">
                <a:solidFill>
                  <a:schemeClr val="tx1"/>
                </a:solidFill>
              </a:rPr>
              <a:t>66% - #3 EP</a:t>
            </a:r>
          </a:p>
          <a:p>
            <a:pPr lvl="1">
              <a:spcBef>
                <a:spcPct val="65000"/>
              </a:spcBef>
              <a:buFont typeface="Arial" panose="020B0604020202020204" pitchFamily="34" charset="0"/>
              <a:buChar char="•"/>
            </a:pPr>
            <a:r>
              <a:rPr lang="en-US" altLang="en-US" dirty="0">
                <a:solidFill>
                  <a:schemeClr val="tx1"/>
                </a:solidFill>
              </a:rPr>
              <a:t>60% - #4 EP</a:t>
            </a:r>
          </a:p>
          <a:p>
            <a:pPr lvl="1">
              <a:spcBef>
                <a:spcPct val="65000"/>
              </a:spcBef>
              <a:buFont typeface="Arial" panose="020B0604020202020204" pitchFamily="34" charset="0"/>
              <a:buChar char="•"/>
            </a:pPr>
            <a:r>
              <a:rPr lang="en-US" altLang="en-US" dirty="0">
                <a:solidFill>
                  <a:schemeClr val="tx1"/>
                </a:solidFill>
              </a:rPr>
              <a:t>50% - #5 EP or lower</a:t>
            </a:r>
          </a:p>
        </p:txBody>
      </p:sp>
      <p:sp>
        <p:nvSpPr>
          <p:cNvPr id="20483" name="Rectangle 5"/>
          <p:cNvSpPr>
            <a:spLocks noGrp="1" noChangeArrowheads="1"/>
          </p:cNvSpPr>
          <p:nvPr>
            <p:ph type="title"/>
          </p:nvPr>
        </p:nvSpPr>
        <p:spPr>
          <a:noFill/>
        </p:spPr>
        <p:txBody>
          <a:bodyPr/>
          <a:lstStyle/>
          <a:p>
            <a:pPr algn="r" eaLnBrk="1" hangingPunct="1"/>
            <a:r>
              <a:rPr lang="en-US" cap="all" dirty="0"/>
              <a:t>FY16 ADHSB Takeaways</a:t>
            </a:r>
          </a:p>
        </p:txBody>
      </p:sp>
    </p:spTree>
    <p:extLst>
      <p:ext uri="{BB962C8B-B14F-4D97-AF65-F5344CB8AC3E}">
        <p14:creationId xmlns:p14="http://schemas.microsoft.com/office/powerpoint/2010/main" val="1030712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3" name="Rectangle 3"/>
          <p:cNvSpPr>
            <a:spLocks noGrp="1" noChangeArrowheads="1"/>
          </p:cNvSpPr>
          <p:nvPr>
            <p:ph type="body" idx="1"/>
          </p:nvPr>
        </p:nvSpPr>
        <p:spPr>
          <a:xfrm>
            <a:off x="381000" y="1997312"/>
            <a:ext cx="8382000" cy="4479688"/>
          </a:xfrm>
        </p:spPr>
        <p:txBody>
          <a:bodyPr/>
          <a:lstStyle/>
          <a:p>
            <a:pPr>
              <a:lnSpc>
                <a:spcPct val="80000"/>
              </a:lnSpc>
              <a:spcBef>
                <a:spcPct val="60000"/>
              </a:spcBef>
            </a:pPr>
            <a:r>
              <a:rPr lang="en-US" sz="2400" dirty="0"/>
              <a:t>All officers must be proactive in keeping their records     up-to-date</a:t>
            </a:r>
          </a:p>
          <a:p>
            <a:pPr lvl="1">
              <a:spcBef>
                <a:spcPts val="2000"/>
              </a:spcBef>
              <a:buFont typeface="Arial" panose="020B0604020202020204" pitchFamily="34" charset="0"/>
              <a:buChar char="•"/>
            </a:pPr>
            <a:r>
              <a:rPr lang="en-US" dirty="0">
                <a:solidFill>
                  <a:schemeClr val="tx1"/>
                </a:solidFill>
              </a:rPr>
              <a:t>OSR</a:t>
            </a:r>
            <a:r>
              <a:rPr lang="en-US" sz="1200" dirty="0">
                <a:solidFill>
                  <a:schemeClr val="tx1"/>
                </a:solidFill>
              </a:rPr>
              <a:t> </a:t>
            </a:r>
            <a:r>
              <a:rPr lang="en-US" dirty="0">
                <a:solidFill>
                  <a:schemeClr val="tx1"/>
                </a:solidFill>
              </a:rPr>
              <a:t>/</a:t>
            </a:r>
            <a:r>
              <a:rPr lang="en-US" sz="1200" dirty="0">
                <a:solidFill>
                  <a:schemeClr val="tx1"/>
                </a:solidFill>
              </a:rPr>
              <a:t> </a:t>
            </a:r>
            <a:r>
              <a:rPr lang="en-US" dirty="0">
                <a:solidFill>
                  <a:schemeClr val="tx1"/>
                </a:solidFill>
              </a:rPr>
              <a:t>PSR</a:t>
            </a:r>
            <a:r>
              <a:rPr lang="en-US" sz="1200" dirty="0">
                <a:solidFill>
                  <a:schemeClr val="tx1"/>
                </a:solidFill>
              </a:rPr>
              <a:t> </a:t>
            </a:r>
            <a:r>
              <a:rPr lang="en-US" dirty="0">
                <a:solidFill>
                  <a:schemeClr val="tx1"/>
                </a:solidFill>
              </a:rPr>
              <a:t>/</a:t>
            </a:r>
            <a:r>
              <a:rPr lang="en-US" sz="1200" dirty="0">
                <a:solidFill>
                  <a:schemeClr val="tx1"/>
                </a:solidFill>
              </a:rPr>
              <a:t> </a:t>
            </a:r>
            <a:r>
              <a:rPr lang="en-US" dirty="0">
                <a:solidFill>
                  <a:schemeClr val="tx1"/>
                </a:solidFill>
              </a:rPr>
              <a:t>OMPF</a:t>
            </a:r>
          </a:p>
          <a:p>
            <a:pPr lvl="2">
              <a:spcBef>
                <a:spcPts val="1000"/>
              </a:spcBef>
              <a:buFont typeface="Arial" panose="020B0604020202020204" pitchFamily="34" charset="0"/>
              <a:buChar char="•"/>
            </a:pPr>
            <a:r>
              <a:rPr lang="en-US" sz="2000" dirty="0"/>
              <a:t>Ensure there are no FITREP gaps, missing qualifications and missing awards</a:t>
            </a:r>
          </a:p>
          <a:p>
            <a:pPr>
              <a:lnSpc>
                <a:spcPct val="80000"/>
              </a:lnSpc>
              <a:spcBef>
                <a:spcPts val="4000"/>
              </a:spcBef>
            </a:pPr>
            <a:r>
              <a:rPr lang="en-US" sz="2400" dirty="0"/>
              <a:t>Sustained superior performance continues to be the key to achieve career milestones</a:t>
            </a:r>
          </a:p>
          <a:p>
            <a:pPr>
              <a:lnSpc>
                <a:spcPct val="80000"/>
              </a:lnSpc>
              <a:spcBef>
                <a:spcPts val="4000"/>
              </a:spcBef>
            </a:pPr>
            <a:r>
              <a:rPr lang="en-US" sz="2400" dirty="0"/>
              <a:t>In order to pick the best and most fully qualified officers to fill aviation DH billets, the ADHSB will continue to be required.  </a:t>
            </a:r>
          </a:p>
        </p:txBody>
      </p:sp>
      <p:sp>
        <p:nvSpPr>
          <p:cNvPr id="5" name="Rectangle 2"/>
          <p:cNvSpPr>
            <a:spLocks noGrp="1" noChangeArrowheads="1"/>
          </p:cNvSpPr>
          <p:nvPr>
            <p:ph type="title"/>
          </p:nvPr>
        </p:nvSpPr>
        <p:spPr>
          <a:xfrm>
            <a:off x="139700" y="101600"/>
            <a:ext cx="7696200" cy="1143000"/>
          </a:xfrm>
        </p:spPr>
        <p:txBody>
          <a:bodyPr/>
          <a:lstStyle/>
          <a:p>
            <a:pPr>
              <a:defRPr/>
            </a:pPr>
            <a:r>
              <a:rPr lang="en-US" cap="all" dirty="0"/>
              <a:t>NAE TAKEAWAYS</a:t>
            </a:r>
          </a:p>
        </p:txBody>
      </p:sp>
    </p:spTree>
    <p:extLst>
      <p:ext uri="{BB962C8B-B14F-4D97-AF65-F5344CB8AC3E}">
        <p14:creationId xmlns:p14="http://schemas.microsoft.com/office/powerpoint/2010/main" val="61857902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Rectangle 3"/>
          <p:cNvSpPr>
            <a:spLocks noGrp="1" noChangeArrowheads="1"/>
          </p:cNvSpPr>
          <p:nvPr>
            <p:ph type="body" idx="1"/>
          </p:nvPr>
        </p:nvSpPr>
        <p:spPr>
          <a:xfrm>
            <a:off x="685800" y="2362200"/>
            <a:ext cx="7753350" cy="3352200"/>
          </a:xfrm>
        </p:spPr>
        <p:txBody>
          <a:bodyPr/>
          <a:lstStyle/>
          <a:p>
            <a:pPr>
              <a:spcBef>
                <a:spcPts val="12000"/>
              </a:spcBef>
            </a:pPr>
            <a:r>
              <a:rPr lang="en-US" dirty="0"/>
              <a:t>Talk with your mentors, chain of command and community leadership and make an informed decision</a:t>
            </a:r>
          </a:p>
          <a:p>
            <a:pPr>
              <a:spcBef>
                <a:spcPts val="12000"/>
              </a:spcBef>
            </a:pPr>
            <a:r>
              <a:rPr lang="en-US" dirty="0"/>
              <a:t>Work with Detailer each step of the way</a:t>
            </a:r>
          </a:p>
        </p:txBody>
      </p:sp>
      <p:sp>
        <p:nvSpPr>
          <p:cNvPr id="416772" name="Rectangle 4"/>
          <p:cNvSpPr>
            <a:spLocks noGrp="1" noChangeArrowheads="1"/>
          </p:cNvSpPr>
          <p:nvPr>
            <p:ph type="title"/>
          </p:nvPr>
        </p:nvSpPr>
        <p:spPr>
          <a:noFill/>
          <a:ln/>
        </p:spPr>
        <p:txBody>
          <a:bodyPr/>
          <a:lstStyle/>
          <a:p>
            <a:r>
              <a:rPr lang="en-US" cap="all" dirty="0" err="1"/>
              <a:t>COnclusion</a:t>
            </a:r>
            <a:endParaRPr lang="en-US" cap="all" dirty="0"/>
          </a:p>
        </p:txBody>
      </p:sp>
    </p:spTree>
    <p:extLst>
      <p:ext uri="{BB962C8B-B14F-4D97-AF65-F5344CB8AC3E}">
        <p14:creationId xmlns:p14="http://schemas.microsoft.com/office/powerpoint/2010/main" val="1619232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2" name="Rectangle 4"/>
          <p:cNvSpPr>
            <a:spLocks noChangeArrowheads="1"/>
          </p:cNvSpPr>
          <p:nvPr/>
        </p:nvSpPr>
        <p:spPr bwMode="auto">
          <a:xfrm>
            <a:off x="1295400" y="2500860"/>
            <a:ext cx="6553200" cy="1681102"/>
          </a:xfrm>
          <a:prstGeom prst="rect">
            <a:avLst/>
          </a:prstGeom>
          <a:noFill/>
          <a:ln w="9525">
            <a:noFill/>
            <a:miter lim="800000"/>
            <a:headEnd/>
            <a:tailEnd/>
          </a:ln>
          <a:effectLst/>
        </p:spPr>
        <p:txBody>
          <a:bodyPr wrap="square" lIns="92075" tIns="46038" rIns="92075" bIns="46038">
            <a:spAutoFit/>
          </a:bodyPr>
          <a:lstStyle/>
          <a:p>
            <a:pPr algn="ctr" eaLnBrk="0" fontAlgn="base" hangingPunct="0">
              <a:lnSpc>
                <a:spcPct val="80000"/>
              </a:lnSpc>
              <a:spcBef>
                <a:spcPct val="20000"/>
              </a:spcBef>
              <a:spcAft>
                <a:spcPct val="0"/>
              </a:spcAft>
            </a:pPr>
            <a:endParaRPr lang="en-US" sz="2400" b="1" i="1" dirty="0">
              <a:solidFill>
                <a:srgbClr val="000000"/>
              </a:solidFill>
            </a:endParaRPr>
          </a:p>
          <a:p>
            <a:pPr algn="ctr" eaLnBrk="0" fontAlgn="base" hangingPunct="0">
              <a:lnSpc>
                <a:spcPct val="80000"/>
              </a:lnSpc>
              <a:spcBef>
                <a:spcPct val="20000"/>
              </a:spcBef>
              <a:spcAft>
                <a:spcPct val="0"/>
              </a:spcAft>
            </a:pPr>
            <a:r>
              <a:rPr lang="en-US" sz="6000" b="1" i="1" dirty="0">
                <a:solidFill>
                  <a:srgbClr val="000000"/>
                </a:solidFill>
              </a:rPr>
              <a:t>Questions?</a:t>
            </a:r>
          </a:p>
          <a:p>
            <a:pPr marL="742950" lvl="1" indent="-285750" eaLnBrk="0" fontAlgn="base" hangingPunct="0">
              <a:lnSpc>
                <a:spcPct val="80000"/>
              </a:lnSpc>
              <a:spcBef>
                <a:spcPct val="20000"/>
              </a:spcBef>
              <a:spcAft>
                <a:spcPct val="0"/>
              </a:spcAft>
              <a:buFont typeface="Times" pitchFamily="18" charset="0"/>
              <a:buChar char="•"/>
            </a:pPr>
            <a:endParaRPr lang="en-US" sz="2400" b="1" i="1" dirty="0">
              <a:solidFill>
                <a:srgbClr val="FF0000"/>
              </a:solidFill>
            </a:endParaRPr>
          </a:p>
        </p:txBody>
      </p:sp>
    </p:spTree>
    <p:extLst>
      <p:ext uri="{BB962C8B-B14F-4D97-AF65-F5344CB8AC3E}">
        <p14:creationId xmlns:p14="http://schemas.microsoft.com/office/powerpoint/2010/main" val="275505945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44" name="Rectangle 1"/>
          <p:cNvSpPr>
            <a:spLocks noChangeArrowheads="1"/>
          </p:cNvSpPr>
          <p:nvPr/>
        </p:nvSpPr>
        <p:spPr bwMode="auto">
          <a:xfrm>
            <a:off x="3429000" y="1833562"/>
            <a:ext cx="1035050" cy="300038"/>
          </a:xfrm>
          <a:prstGeom prst="rect">
            <a:avLst/>
          </a:prstGeom>
          <a:solidFill>
            <a:srgbClr val="FFFF00">
              <a:alpha val="21176"/>
            </a:srgbClr>
          </a:solidFill>
          <a:ln w="9525" algn="ctr">
            <a:solidFill>
              <a:srgbClr val="FF0000"/>
            </a:solidFill>
            <a:round/>
            <a:headEnd/>
            <a:tailEnd/>
          </a:ln>
        </p:spPr>
        <p:txBody>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Aft>
                <a:spcPct val="0"/>
              </a:spcAft>
            </a:pPr>
            <a:endParaRPr lang="en-US" altLang="en-US" sz="1600" i="1">
              <a:solidFill>
                <a:srgbClr val="000000"/>
              </a:solidFill>
            </a:endParaRPr>
          </a:p>
        </p:txBody>
      </p:sp>
      <p:sp>
        <p:nvSpPr>
          <p:cNvPr id="16386" name="Rectangle 2"/>
          <p:cNvSpPr>
            <a:spLocks noChangeArrowheads="1"/>
          </p:cNvSpPr>
          <p:nvPr/>
        </p:nvSpPr>
        <p:spPr bwMode="auto">
          <a:xfrm>
            <a:off x="1254125" y="268288"/>
            <a:ext cx="685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3600" i="1">
                <a:solidFill>
                  <a:srgbClr val="000000"/>
                </a:solidFill>
              </a:rPr>
              <a:t>Aviation Career Path</a:t>
            </a:r>
          </a:p>
        </p:txBody>
      </p:sp>
      <p:sp>
        <p:nvSpPr>
          <p:cNvPr id="16387" name="Rectangle 3"/>
          <p:cNvSpPr>
            <a:spLocks noChangeArrowheads="1"/>
          </p:cNvSpPr>
          <p:nvPr/>
        </p:nvSpPr>
        <p:spPr bwMode="auto">
          <a:xfrm>
            <a:off x="8969375" y="6681788"/>
            <a:ext cx="141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200" i="1">
                <a:solidFill>
                  <a:srgbClr val="000000"/>
                </a:solidFill>
                <a:cs typeface="Times New Roman" pitchFamily="18" charset="0"/>
              </a:rPr>
              <a:t>6</a:t>
            </a:r>
            <a:endParaRPr lang="en-US" altLang="en-US" sz="1800" i="1">
              <a:solidFill>
                <a:srgbClr val="000000"/>
              </a:solidFill>
              <a:cs typeface="Times New Roman" pitchFamily="18" charset="0"/>
            </a:endParaRPr>
          </a:p>
        </p:txBody>
      </p:sp>
      <p:sp>
        <p:nvSpPr>
          <p:cNvPr id="16388" name="Rectangle 4"/>
          <p:cNvSpPr>
            <a:spLocks noChangeArrowheads="1"/>
          </p:cNvSpPr>
          <p:nvPr/>
        </p:nvSpPr>
        <p:spPr bwMode="auto">
          <a:xfrm>
            <a:off x="8632825" y="1144588"/>
            <a:ext cx="412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600" i="1">
              <a:solidFill>
                <a:srgbClr val="000000"/>
              </a:solidFill>
            </a:endParaRPr>
          </a:p>
        </p:txBody>
      </p:sp>
      <p:sp>
        <p:nvSpPr>
          <p:cNvPr id="16389" name="Rectangle 5"/>
          <p:cNvSpPr>
            <a:spLocks noChangeArrowheads="1"/>
          </p:cNvSpPr>
          <p:nvPr/>
        </p:nvSpPr>
        <p:spPr bwMode="auto">
          <a:xfrm>
            <a:off x="8516938" y="1144588"/>
            <a:ext cx="777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600" i="1">
              <a:solidFill>
                <a:srgbClr val="000000"/>
              </a:solidFill>
            </a:endParaRPr>
          </a:p>
        </p:txBody>
      </p:sp>
      <p:sp>
        <p:nvSpPr>
          <p:cNvPr id="16390" name="Rectangle 6"/>
          <p:cNvSpPr>
            <a:spLocks noChangeArrowheads="1"/>
          </p:cNvSpPr>
          <p:nvPr/>
        </p:nvSpPr>
        <p:spPr bwMode="auto">
          <a:xfrm>
            <a:off x="3162300" y="995363"/>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600" i="1">
              <a:solidFill>
                <a:srgbClr val="000000"/>
              </a:solidFill>
            </a:endParaRPr>
          </a:p>
        </p:txBody>
      </p:sp>
      <p:sp>
        <p:nvSpPr>
          <p:cNvPr id="16391" name="Rectangle 7"/>
          <p:cNvSpPr>
            <a:spLocks noChangeArrowheads="1"/>
          </p:cNvSpPr>
          <p:nvPr/>
        </p:nvSpPr>
        <p:spPr bwMode="auto">
          <a:xfrm>
            <a:off x="-304800" y="0"/>
            <a:ext cx="94519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800" i="1">
              <a:solidFill>
                <a:srgbClr val="000000"/>
              </a:solidFill>
            </a:endParaRPr>
          </a:p>
        </p:txBody>
      </p:sp>
      <p:sp>
        <p:nvSpPr>
          <p:cNvPr id="16392" name="Rectangle 8"/>
          <p:cNvSpPr>
            <a:spLocks noChangeArrowheads="1"/>
          </p:cNvSpPr>
          <p:nvPr/>
        </p:nvSpPr>
        <p:spPr bwMode="auto">
          <a:xfrm>
            <a:off x="8585200" y="6527800"/>
            <a:ext cx="533400" cy="304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800" i="1">
              <a:solidFill>
                <a:srgbClr val="000000"/>
              </a:solidFill>
            </a:endParaRPr>
          </a:p>
        </p:txBody>
      </p:sp>
      <p:sp>
        <p:nvSpPr>
          <p:cNvPr id="16393" name="Rectangle 10"/>
          <p:cNvSpPr>
            <a:spLocks noChangeArrowheads="1"/>
          </p:cNvSpPr>
          <p:nvPr/>
        </p:nvSpPr>
        <p:spPr bwMode="auto">
          <a:xfrm>
            <a:off x="152400" y="4627563"/>
            <a:ext cx="8991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600" i="1">
                <a:solidFill>
                  <a:srgbClr val="000000"/>
                </a:solidFill>
              </a:rPr>
              <a:t> 0        2         4         6        8        10       12       14      16       18       20       22      24       26       28</a:t>
            </a:r>
          </a:p>
        </p:txBody>
      </p:sp>
      <p:grpSp>
        <p:nvGrpSpPr>
          <p:cNvPr id="16394" name="Group 11"/>
          <p:cNvGrpSpPr>
            <a:grpSpLocks/>
          </p:cNvGrpSpPr>
          <p:nvPr/>
        </p:nvGrpSpPr>
        <p:grpSpPr bwMode="auto">
          <a:xfrm>
            <a:off x="153988" y="4343400"/>
            <a:ext cx="8837612" cy="317500"/>
            <a:chOff x="97" y="2713"/>
            <a:chExt cx="5567" cy="200"/>
          </a:xfrm>
        </p:grpSpPr>
        <p:sp>
          <p:nvSpPr>
            <p:cNvPr id="16449" name="Line 12"/>
            <p:cNvSpPr>
              <a:spLocks noChangeShapeType="1"/>
            </p:cNvSpPr>
            <p:nvPr/>
          </p:nvSpPr>
          <p:spPr bwMode="auto">
            <a:xfrm>
              <a:off x="97" y="2809"/>
              <a:ext cx="5567" cy="0"/>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50" name="Line 13"/>
            <p:cNvSpPr>
              <a:spLocks noChangeShapeType="1"/>
            </p:cNvSpPr>
            <p:nvPr/>
          </p:nvSpPr>
          <p:spPr bwMode="auto">
            <a:xfrm>
              <a:off x="200" y="2722"/>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51" name="Line 14"/>
            <p:cNvSpPr>
              <a:spLocks noChangeShapeType="1"/>
            </p:cNvSpPr>
            <p:nvPr/>
          </p:nvSpPr>
          <p:spPr bwMode="auto">
            <a:xfrm>
              <a:off x="2880"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52" name="Line 15"/>
            <p:cNvSpPr>
              <a:spLocks noChangeShapeType="1"/>
            </p:cNvSpPr>
            <p:nvPr/>
          </p:nvSpPr>
          <p:spPr bwMode="auto">
            <a:xfrm>
              <a:off x="1152"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53" name="Line 16"/>
            <p:cNvSpPr>
              <a:spLocks noChangeShapeType="1"/>
            </p:cNvSpPr>
            <p:nvPr/>
          </p:nvSpPr>
          <p:spPr bwMode="auto">
            <a:xfrm>
              <a:off x="172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54" name="Line 17"/>
            <p:cNvSpPr>
              <a:spLocks noChangeShapeType="1"/>
            </p:cNvSpPr>
            <p:nvPr/>
          </p:nvSpPr>
          <p:spPr bwMode="auto">
            <a:xfrm>
              <a:off x="2304"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55" name="Line 18"/>
            <p:cNvSpPr>
              <a:spLocks noChangeShapeType="1"/>
            </p:cNvSpPr>
            <p:nvPr/>
          </p:nvSpPr>
          <p:spPr bwMode="auto">
            <a:xfrm>
              <a:off x="460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56" name="Line 19"/>
            <p:cNvSpPr>
              <a:spLocks noChangeShapeType="1"/>
            </p:cNvSpPr>
            <p:nvPr/>
          </p:nvSpPr>
          <p:spPr bwMode="auto">
            <a:xfrm>
              <a:off x="4032"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57" name="Line 20"/>
            <p:cNvSpPr>
              <a:spLocks noChangeShapeType="1"/>
            </p:cNvSpPr>
            <p:nvPr/>
          </p:nvSpPr>
          <p:spPr bwMode="auto">
            <a:xfrm>
              <a:off x="3264"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58" name="Line 21"/>
            <p:cNvSpPr>
              <a:spLocks noChangeShapeType="1"/>
            </p:cNvSpPr>
            <p:nvPr/>
          </p:nvSpPr>
          <p:spPr bwMode="auto">
            <a:xfrm>
              <a:off x="57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59" name="Line 22"/>
            <p:cNvSpPr>
              <a:spLocks noChangeShapeType="1"/>
            </p:cNvSpPr>
            <p:nvPr/>
          </p:nvSpPr>
          <p:spPr bwMode="auto">
            <a:xfrm>
              <a:off x="3072"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60" name="Line 23"/>
            <p:cNvSpPr>
              <a:spLocks noChangeShapeType="1"/>
            </p:cNvSpPr>
            <p:nvPr/>
          </p:nvSpPr>
          <p:spPr bwMode="auto">
            <a:xfrm>
              <a:off x="345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61" name="Line 24"/>
            <p:cNvSpPr>
              <a:spLocks noChangeShapeType="1"/>
            </p:cNvSpPr>
            <p:nvPr/>
          </p:nvSpPr>
          <p:spPr bwMode="auto">
            <a:xfrm>
              <a:off x="4224"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62" name="Line 25"/>
            <p:cNvSpPr>
              <a:spLocks noChangeShapeType="1"/>
            </p:cNvSpPr>
            <p:nvPr/>
          </p:nvSpPr>
          <p:spPr bwMode="auto">
            <a:xfrm>
              <a:off x="3840"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63" name="Line 26"/>
            <p:cNvSpPr>
              <a:spLocks noChangeShapeType="1"/>
            </p:cNvSpPr>
            <p:nvPr/>
          </p:nvSpPr>
          <p:spPr bwMode="auto">
            <a:xfrm>
              <a:off x="364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64" name="Line 27"/>
            <p:cNvSpPr>
              <a:spLocks noChangeShapeType="1"/>
            </p:cNvSpPr>
            <p:nvPr/>
          </p:nvSpPr>
          <p:spPr bwMode="auto">
            <a:xfrm>
              <a:off x="4992"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65" name="Line 28"/>
            <p:cNvSpPr>
              <a:spLocks noChangeShapeType="1"/>
            </p:cNvSpPr>
            <p:nvPr/>
          </p:nvSpPr>
          <p:spPr bwMode="auto">
            <a:xfrm>
              <a:off x="4800"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66" name="Line 29"/>
            <p:cNvSpPr>
              <a:spLocks noChangeShapeType="1"/>
            </p:cNvSpPr>
            <p:nvPr/>
          </p:nvSpPr>
          <p:spPr bwMode="auto">
            <a:xfrm>
              <a:off x="441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67" name="Line 30"/>
            <p:cNvSpPr>
              <a:spLocks noChangeShapeType="1"/>
            </p:cNvSpPr>
            <p:nvPr/>
          </p:nvSpPr>
          <p:spPr bwMode="auto">
            <a:xfrm>
              <a:off x="556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68" name="Line 31"/>
            <p:cNvSpPr>
              <a:spLocks noChangeShapeType="1"/>
            </p:cNvSpPr>
            <p:nvPr/>
          </p:nvSpPr>
          <p:spPr bwMode="auto">
            <a:xfrm>
              <a:off x="537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69" name="Line 32"/>
            <p:cNvSpPr>
              <a:spLocks noChangeShapeType="1"/>
            </p:cNvSpPr>
            <p:nvPr/>
          </p:nvSpPr>
          <p:spPr bwMode="auto">
            <a:xfrm>
              <a:off x="2112"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70" name="Line 33"/>
            <p:cNvSpPr>
              <a:spLocks noChangeShapeType="1"/>
            </p:cNvSpPr>
            <p:nvPr/>
          </p:nvSpPr>
          <p:spPr bwMode="auto">
            <a:xfrm>
              <a:off x="249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71" name="Line 34"/>
            <p:cNvSpPr>
              <a:spLocks noChangeShapeType="1"/>
            </p:cNvSpPr>
            <p:nvPr/>
          </p:nvSpPr>
          <p:spPr bwMode="auto">
            <a:xfrm>
              <a:off x="268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72" name="Line 35"/>
            <p:cNvSpPr>
              <a:spLocks noChangeShapeType="1"/>
            </p:cNvSpPr>
            <p:nvPr/>
          </p:nvSpPr>
          <p:spPr bwMode="auto">
            <a:xfrm>
              <a:off x="1344"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73" name="Line 36"/>
            <p:cNvSpPr>
              <a:spLocks noChangeShapeType="1"/>
            </p:cNvSpPr>
            <p:nvPr/>
          </p:nvSpPr>
          <p:spPr bwMode="auto">
            <a:xfrm>
              <a:off x="153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74" name="Line 37"/>
            <p:cNvSpPr>
              <a:spLocks noChangeShapeType="1"/>
            </p:cNvSpPr>
            <p:nvPr/>
          </p:nvSpPr>
          <p:spPr bwMode="auto">
            <a:xfrm>
              <a:off x="1920"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75" name="Line 38"/>
            <p:cNvSpPr>
              <a:spLocks noChangeShapeType="1"/>
            </p:cNvSpPr>
            <p:nvPr/>
          </p:nvSpPr>
          <p:spPr bwMode="auto">
            <a:xfrm>
              <a:off x="960"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76" name="Line 39"/>
            <p:cNvSpPr>
              <a:spLocks noChangeShapeType="1"/>
            </p:cNvSpPr>
            <p:nvPr/>
          </p:nvSpPr>
          <p:spPr bwMode="auto">
            <a:xfrm>
              <a:off x="76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77" name="Line 40"/>
            <p:cNvSpPr>
              <a:spLocks noChangeShapeType="1"/>
            </p:cNvSpPr>
            <p:nvPr/>
          </p:nvSpPr>
          <p:spPr bwMode="auto">
            <a:xfrm>
              <a:off x="384"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sp>
          <p:nvSpPr>
            <p:cNvPr id="16478" name="Line 41"/>
            <p:cNvSpPr>
              <a:spLocks noChangeShapeType="1"/>
            </p:cNvSpPr>
            <p:nvPr/>
          </p:nvSpPr>
          <p:spPr bwMode="auto">
            <a:xfrm>
              <a:off x="5184" y="2713"/>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i="1">
                <a:solidFill>
                  <a:srgbClr val="0000FF"/>
                </a:solidFill>
                <a:latin typeface="Times New Roman" pitchFamily="18" charset="0"/>
              </a:endParaRPr>
            </a:p>
          </p:txBody>
        </p:sp>
      </p:grpSp>
      <p:sp>
        <p:nvSpPr>
          <p:cNvPr id="16395" name="Rectangle 42"/>
          <p:cNvSpPr>
            <a:spLocks noChangeArrowheads="1"/>
          </p:cNvSpPr>
          <p:nvPr/>
        </p:nvSpPr>
        <p:spPr bwMode="auto">
          <a:xfrm>
            <a:off x="304800" y="2376488"/>
            <a:ext cx="6096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900" i="1" dirty="0">
                <a:solidFill>
                  <a:srgbClr val="000000"/>
                </a:solidFill>
              </a:rPr>
              <a:t>FLT</a:t>
            </a:r>
          </a:p>
          <a:p>
            <a:pPr algn="ctr" eaLnBrk="1" fontAlgn="base" hangingPunct="1">
              <a:spcBef>
                <a:spcPct val="50000"/>
              </a:spcBef>
              <a:spcAft>
                <a:spcPct val="0"/>
              </a:spcAft>
              <a:buFontTx/>
              <a:buNone/>
            </a:pPr>
            <a:r>
              <a:rPr lang="en-US" altLang="en-US" sz="900" i="1" dirty="0">
                <a:solidFill>
                  <a:srgbClr val="000000"/>
                </a:solidFill>
              </a:rPr>
              <a:t>TRNG</a:t>
            </a:r>
          </a:p>
        </p:txBody>
      </p:sp>
      <p:sp>
        <p:nvSpPr>
          <p:cNvPr id="16396" name="Text Box 78"/>
          <p:cNvSpPr txBox="1">
            <a:spLocks noChangeArrowheads="1"/>
          </p:cNvSpPr>
          <p:nvPr/>
        </p:nvSpPr>
        <p:spPr bwMode="auto">
          <a:xfrm>
            <a:off x="475906" y="5356225"/>
            <a:ext cx="2132699" cy="815608"/>
          </a:xfrm>
          <a:prstGeom prst="rect">
            <a:avLst/>
          </a:prstGeom>
          <a:solidFill>
            <a:srgbClr val="00FF00"/>
          </a:solidFill>
          <a:ln w="12700">
            <a:solidFill>
              <a:schemeClr val="tx1"/>
            </a:solidFill>
            <a:miter lim="800000"/>
            <a:headEnd type="none" w="sm" len="sm"/>
            <a:tailEnd type="none" w="sm" len="sm"/>
          </a:ln>
        </p:spPr>
        <p:txBody>
          <a:bodyPr wrap="non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400" i="1">
                <a:solidFill>
                  <a:srgbClr val="000000"/>
                </a:solidFill>
              </a:rPr>
              <a:t>STATUTORY BOARDS:</a:t>
            </a:r>
          </a:p>
          <a:p>
            <a:pPr algn="ctr" eaLnBrk="1" fontAlgn="base" hangingPunct="1">
              <a:spcBef>
                <a:spcPct val="0"/>
              </a:spcBef>
              <a:spcAft>
                <a:spcPct val="0"/>
              </a:spcAft>
              <a:buFontTx/>
              <a:buNone/>
            </a:pPr>
            <a:r>
              <a:rPr lang="en-US" altLang="en-US" sz="1100" i="1">
                <a:solidFill>
                  <a:srgbClr val="000000"/>
                </a:solidFill>
              </a:rPr>
              <a:t>LCDR – 80%</a:t>
            </a:r>
          </a:p>
          <a:p>
            <a:pPr algn="ctr" eaLnBrk="1" fontAlgn="base" hangingPunct="1">
              <a:spcBef>
                <a:spcPct val="0"/>
              </a:spcBef>
              <a:spcAft>
                <a:spcPct val="0"/>
              </a:spcAft>
              <a:buFontTx/>
              <a:buNone/>
            </a:pPr>
            <a:r>
              <a:rPr lang="en-US" altLang="en-US" sz="1100" i="1">
                <a:solidFill>
                  <a:srgbClr val="000000"/>
                </a:solidFill>
              </a:rPr>
              <a:t>CDR – 70%</a:t>
            </a:r>
          </a:p>
          <a:p>
            <a:pPr algn="ctr" eaLnBrk="1" fontAlgn="base" hangingPunct="1">
              <a:spcBef>
                <a:spcPct val="0"/>
              </a:spcBef>
              <a:spcAft>
                <a:spcPct val="0"/>
              </a:spcAft>
              <a:buFontTx/>
              <a:buNone/>
            </a:pPr>
            <a:r>
              <a:rPr lang="en-US" altLang="en-US" sz="1100" i="1">
                <a:solidFill>
                  <a:srgbClr val="000000"/>
                </a:solidFill>
              </a:rPr>
              <a:t>CAPT – 50%</a:t>
            </a:r>
          </a:p>
        </p:txBody>
      </p:sp>
      <p:sp>
        <p:nvSpPr>
          <p:cNvPr id="16397" name="Text Box 79"/>
          <p:cNvSpPr txBox="1">
            <a:spLocks noChangeArrowheads="1"/>
          </p:cNvSpPr>
          <p:nvPr/>
        </p:nvSpPr>
        <p:spPr bwMode="auto">
          <a:xfrm>
            <a:off x="6243931" y="5356225"/>
            <a:ext cx="2585451" cy="861774"/>
          </a:xfrm>
          <a:prstGeom prst="rect">
            <a:avLst/>
          </a:prstGeom>
          <a:solidFill>
            <a:srgbClr val="FFFF00"/>
          </a:solidFill>
          <a:ln w="12700">
            <a:solidFill>
              <a:schemeClr val="tx1"/>
            </a:solidFill>
            <a:miter lim="800000"/>
            <a:headEnd type="none" w="sm" len="sm"/>
            <a:tailEnd type="none" w="sm" len="sm"/>
          </a:ln>
        </p:spPr>
        <p:txBody>
          <a:bodyPr wrap="non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400" i="1">
                <a:solidFill>
                  <a:srgbClr val="000000"/>
                </a:solidFill>
              </a:rPr>
              <a:t>ADMINISTRATIVE BOARDS:</a:t>
            </a:r>
          </a:p>
          <a:p>
            <a:pPr algn="ctr" eaLnBrk="1" fontAlgn="base" hangingPunct="1">
              <a:spcBef>
                <a:spcPct val="0"/>
              </a:spcBef>
              <a:spcAft>
                <a:spcPct val="0"/>
              </a:spcAft>
              <a:buFontTx/>
              <a:buNone/>
            </a:pPr>
            <a:r>
              <a:rPr lang="en-US" altLang="en-US" sz="1200" i="1">
                <a:solidFill>
                  <a:srgbClr val="000000"/>
                </a:solidFill>
              </a:rPr>
              <a:t>FY 16 ADHSB – 67 %</a:t>
            </a:r>
          </a:p>
          <a:p>
            <a:pPr algn="ctr" eaLnBrk="1" fontAlgn="base" hangingPunct="1">
              <a:spcBef>
                <a:spcPct val="0"/>
              </a:spcBef>
              <a:spcAft>
                <a:spcPct val="0"/>
              </a:spcAft>
              <a:buFontTx/>
              <a:buNone/>
            </a:pPr>
            <a:r>
              <a:rPr lang="en-US" altLang="en-US" sz="1200" i="1">
                <a:solidFill>
                  <a:srgbClr val="000000"/>
                </a:solidFill>
              </a:rPr>
              <a:t>FY 16 ACSB – 24 %</a:t>
            </a:r>
          </a:p>
          <a:p>
            <a:pPr algn="ctr" eaLnBrk="1" fontAlgn="base" hangingPunct="1">
              <a:spcBef>
                <a:spcPct val="0"/>
              </a:spcBef>
              <a:spcAft>
                <a:spcPct val="0"/>
              </a:spcAft>
              <a:buFontTx/>
              <a:buNone/>
            </a:pPr>
            <a:r>
              <a:rPr lang="en-US" altLang="en-US" sz="1200" i="1">
                <a:solidFill>
                  <a:srgbClr val="000000"/>
                </a:solidFill>
              </a:rPr>
              <a:t>FY16 AMCSB  - 59 %</a:t>
            </a:r>
          </a:p>
        </p:txBody>
      </p:sp>
      <p:sp>
        <p:nvSpPr>
          <p:cNvPr id="16398" name="Rectangle 43"/>
          <p:cNvSpPr>
            <a:spLocks noChangeArrowheads="1"/>
          </p:cNvSpPr>
          <p:nvPr/>
        </p:nvSpPr>
        <p:spPr bwMode="auto">
          <a:xfrm>
            <a:off x="2819400" y="2376488"/>
            <a:ext cx="6096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400" i="1">
                <a:solidFill>
                  <a:srgbClr val="000000"/>
                </a:solidFill>
              </a:rPr>
              <a:t>2</a:t>
            </a:r>
            <a:r>
              <a:rPr lang="en-US" altLang="en-US" sz="1400" i="1" baseline="30000">
                <a:solidFill>
                  <a:srgbClr val="000000"/>
                </a:solidFill>
              </a:rPr>
              <a:t>nd</a:t>
            </a:r>
            <a:r>
              <a:rPr lang="en-US" altLang="en-US" sz="1400" i="1">
                <a:solidFill>
                  <a:srgbClr val="000000"/>
                </a:solidFill>
              </a:rPr>
              <a:t> SEA</a:t>
            </a:r>
          </a:p>
        </p:txBody>
      </p:sp>
      <p:sp>
        <p:nvSpPr>
          <p:cNvPr id="16399" name="Rectangle 45"/>
          <p:cNvSpPr>
            <a:spLocks noChangeArrowheads="1"/>
          </p:cNvSpPr>
          <p:nvPr/>
        </p:nvSpPr>
        <p:spPr bwMode="auto">
          <a:xfrm>
            <a:off x="1130300" y="2376488"/>
            <a:ext cx="8509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400" i="1">
                <a:solidFill>
                  <a:srgbClr val="000000"/>
                </a:solidFill>
              </a:rPr>
              <a:t>1</a:t>
            </a:r>
            <a:r>
              <a:rPr lang="en-US" altLang="en-US" sz="1400" i="1" baseline="30000">
                <a:solidFill>
                  <a:srgbClr val="000000"/>
                </a:solidFill>
              </a:rPr>
              <a:t>st</a:t>
            </a:r>
            <a:r>
              <a:rPr lang="en-US" altLang="en-US" sz="1400" i="1">
                <a:solidFill>
                  <a:srgbClr val="000000"/>
                </a:solidFill>
              </a:rPr>
              <a:t> SEA</a:t>
            </a:r>
          </a:p>
        </p:txBody>
      </p:sp>
      <p:sp>
        <p:nvSpPr>
          <p:cNvPr id="16400" name="Rectangle 46"/>
          <p:cNvSpPr>
            <a:spLocks noChangeArrowheads="1"/>
          </p:cNvSpPr>
          <p:nvPr/>
        </p:nvSpPr>
        <p:spPr bwMode="auto">
          <a:xfrm>
            <a:off x="6705600" y="2209800"/>
            <a:ext cx="7620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000000"/>
                </a:solidFill>
              </a:rPr>
              <a:t>MAJOR</a:t>
            </a:r>
          </a:p>
        </p:txBody>
      </p:sp>
      <p:sp>
        <p:nvSpPr>
          <p:cNvPr id="16401" name="Rectangle 47"/>
          <p:cNvSpPr>
            <a:spLocks noChangeArrowheads="1"/>
          </p:cNvSpPr>
          <p:nvPr/>
        </p:nvSpPr>
        <p:spPr bwMode="auto">
          <a:xfrm>
            <a:off x="5334000" y="2211388"/>
            <a:ext cx="7620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a:solidFill>
                  <a:srgbClr val="000000"/>
                </a:solidFill>
              </a:rPr>
              <a:t>XO/</a:t>
            </a:r>
          </a:p>
          <a:p>
            <a:pPr algn="ctr" eaLnBrk="1" fontAlgn="base" hangingPunct="1">
              <a:spcBef>
                <a:spcPct val="50000"/>
              </a:spcBef>
              <a:spcAft>
                <a:spcPct val="0"/>
              </a:spcAft>
              <a:buFontTx/>
              <a:buNone/>
            </a:pPr>
            <a:r>
              <a:rPr lang="en-US" altLang="en-US" sz="1200" i="1">
                <a:solidFill>
                  <a:srgbClr val="000000"/>
                </a:solidFill>
              </a:rPr>
              <a:t>CO</a:t>
            </a:r>
          </a:p>
        </p:txBody>
      </p:sp>
      <p:sp>
        <p:nvSpPr>
          <p:cNvPr id="16402" name="AutoShape 48"/>
          <p:cNvSpPr>
            <a:spLocks noChangeArrowheads="1"/>
          </p:cNvSpPr>
          <p:nvPr/>
        </p:nvSpPr>
        <p:spPr bwMode="auto">
          <a:xfrm>
            <a:off x="1079500" y="2986088"/>
            <a:ext cx="825500" cy="393700"/>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900" i="1">
                <a:solidFill>
                  <a:srgbClr val="000000"/>
                </a:solidFill>
              </a:rPr>
              <a:t>Acft/Tactical</a:t>
            </a:r>
          </a:p>
          <a:p>
            <a:pPr algn="ctr" eaLnBrk="1" fontAlgn="base" hangingPunct="1">
              <a:spcBef>
                <a:spcPct val="0"/>
              </a:spcBef>
              <a:spcAft>
                <a:spcPct val="0"/>
              </a:spcAft>
              <a:buFontTx/>
              <a:buNone/>
            </a:pPr>
            <a:r>
              <a:rPr lang="en-US" altLang="en-US" sz="900" i="1">
                <a:solidFill>
                  <a:srgbClr val="000000"/>
                </a:solidFill>
              </a:rPr>
              <a:t>Quals</a:t>
            </a:r>
          </a:p>
        </p:txBody>
      </p:sp>
      <p:sp>
        <p:nvSpPr>
          <p:cNvPr id="16403" name="AutoShape 49"/>
          <p:cNvSpPr>
            <a:spLocks noChangeArrowheads="1"/>
          </p:cNvSpPr>
          <p:nvPr/>
        </p:nvSpPr>
        <p:spPr bwMode="auto">
          <a:xfrm>
            <a:off x="1905000" y="2986088"/>
            <a:ext cx="914400" cy="1041400"/>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900" i="1">
                <a:solidFill>
                  <a:srgbClr val="FF0000"/>
                </a:solidFill>
              </a:rPr>
              <a:t>Production</a:t>
            </a:r>
          </a:p>
          <a:p>
            <a:pPr algn="ctr" eaLnBrk="1" fontAlgn="base" hangingPunct="1">
              <a:spcBef>
                <a:spcPct val="0"/>
              </a:spcBef>
              <a:spcAft>
                <a:spcPct val="0"/>
              </a:spcAft>
              <a:buFontTx/>
              <a:buNone/>
            </a:pPr>
            <a:r>
              <a:rPr lang="en-US" altLang="en-US" sz="900" i="1">
                <a:solidFill>
                  <a:srgbClr val="000000"/>
                </a:solidFill>
              </a:rPr>
              <a:t>Masters</a:t>
            </a:r>
          </a:p>
          <a:p>
            <a:pPr algn="ctr" eaLnBrk="1" fontAlgn="base" hangingPunct="1">
              <a:spcBef>
                <a:spcPct val="0"/>
              </a:spcBef>
              <a:spcAft>
                <a:spcPct val="0"/>
              </a:spcAft>
              <a:buFontTx/>
              <a:buNone/>
            </a:pPr>
            <a:r>
              <a:rPr lang="en-US" altLang="en-US" sz="900" i="1">
                <a:solidFill>
                  <a:srgbClr val="000000"/>
                </a:solidFill>
              </a:rPr>
              <a:t>USNA</a:t>
            </a:r>
          </a:p>
          <a:p>
            <a:pPr algn="ctr" eaLnBrk="1" fontAlgn="base" hangingPunct="1">
              <a:spcBef>
                <a:spcPct val="0"/>
              </a:spcBef>
              <a:spcAft>
                <a:spcPct val="0"/>
              </a:spcAft>
              <a:buFontTx/>
              <a:buNone/>
            </a:pPr>
            <a:r>
              <a:rPr lang="en-US" altLang="en-US" sz="900" i="1">
                <a:solidFill>
                  <a:srgbClr val="000000"/>
                </a:solidFill>
              </a:rPr>
              <a:t>ROTC</a:t>
            </a:r>
          </a:p>
          <a:p>
            <a:pPr algn="ctr" eaLnBrk="1" fontAlgn="base" hangingPunct="1">
              <a:spcBef>
                <a:spcPct val="0"/>
              </a:spcBef>
              <a:spcAft>
                <a:spcPct val="0"/>
              </a:spcAft>
              <a:buFontTx/>
              <a:buNone/>
            </a:pPr>
            <a:r>
              <a:rPr lang="en-US" altLang="en-US" sz="900" i="1">
                <a:solidFill>
                  <a:srgbClr val="000000"/>
                </a:solidFill>
              </a:rPr>
              <a:t>PEP </a:t>
            </a:r>
          </a:p>
          <a:p>
            <a:pPr algn="ctr" eaLnBrk="1" fontAlgn="base" hangingPunct="1">
              <a:spcBef>
                <a:spcPct val="0"/>
              </a:spcBef>
              <a:spcAft>
                <a:spcPct val="0"/>
              </a:spcAft>
              <a:buFontTx/>
              <a:buNone/>
            </a:pPr>
            <a:r>
              <a:rPr lang="en-US" altLang="en-US" sz="900" i="1">
                <a:solidFill>
                  <a:srgbClr val="000000"/>
                </a:solidFill>
              </a:rPr>
              <a:t>Staff</a:t>
            </a:r>
          </a:p>
        </p:txBody>
      </p:sp>
      <p:sp>
        <p:nvSpPr>
          <p:cNvPr id="16404" name="AutoShape 50"/>
          <p:cNvSpPr>
            <a:spLocks noChangeArrowheads="1"/>
          </p:cNvSpPr>
          <p:nvPr/>
        </p:nvSpPr>
        <p:spPr bwMode="auto">
          <a:xfrm>
            <a:off x="2790825" y="2998788"/>
            <a:ext cx="622300" cy="673100"/>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900" i="1">
                <a:solidFill>
                  <a:srgbClr val="000000"/>
                </a:solidFill>
              </a:rPr>
              <a:t>Ship</a:t>
            </a:r>
          </a:p>
          <a:p>
            <a:pPr algn="ctr" eaLnBrk="1" fontAlgn="base" hangingPunct="1">
              <a:spcBef>
                <a:spcPct val="0"/>
              </a:spcBef>
              <a:spcAft>
                <a:spcPct val="0"/>
              </a:spcAft>
              <a:buFontTx/>
              <a:buNone/>
            </a:pPr>
            <a:r>
              <a:rPr lang="en-US" altLang="en-US" sz="900" i="1">
                <a:solidFill>
                  <a:srgbClr val="000000"/>
                </a:solidFill>
              </a:rPr>
              <a:t>Afloat </a:t>
            </a:r>
          </a:p>
          <a:p>
            <a:pPr algn="ctr" eaLnBrk="1" fontAlgn="base" hangingPunct="1">
              <a:spcBef>
                <a:spcPct val="0"/>
              </a:spcBef>
              <a:spcAft>
                <a:spcPct val="0"/>
              </a:spcAft>
              <a:buFontTx/>
              <a:buNone/>
            </a:pPr>
            <a:r>
              <a:rPr lang="en-US" altLang="en-US" sz="900" i="1">
                <a:solidFill>
                  <a:srgbClr val="000000"/>
                </a:solidFill>
              </a:rPr>
              <a:t>Staff</a:t>
            </a:r>
          </a:p>
          <a:p>
            <a:pPr algn="ctr" eaLnBrk="1" fontAlgn="base" hangingPunct="1">
              <a:spcBef>
                <a:spcPct val="0"/>
              </a:spcBef>
              <a:spcAft>
                <a:spcPct val="0"/>
              </a:spcAft>
              <a:buFontTx/>
              <a:buNone/>
            </a:pPr>
            <a:r>
              <a:rPr lang="en-US" altLang="en-US" sz="900" i="1">
                <a:solidFill>
                  <a:srgbClr val="000000"/>
                </a:solidFill>
              </a:rPr>
              <a:t>Squadron</a:t>
            </a:r>
          </a:p>
        </p:txBody>
      </p:sp>
      <p:sp>
        <p:nvSpPr>
          <p:cNvPr id="16405" name="AutoShape 51"/>
          <p:cNvSpPr>
            <a:spLocks noChangeArrowheads="1"/>
          </p:cNvSpPr>
          <p:nvPr/>
        </p:nvSpPr>
        <p:spPr bwMode="auto">
          <a:xfrm>
            <a:off x="3530600" y="3487738"/>
            <a:ext cx="787400" cy="774700"/>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900" i="1">
                <a:solidFill>
                  <a:srgbClr val="000000"/>
                </a:solidFill>
              </a:rPr>
              <a:t>Staff</a:t>
            </a:r>
          </a:p>
          <a:p>
            <a:pPr algn="ctr" eaLnBrk="1" fontAlgn="base" hangingPunct="1">
              <a:spcBef>
                <a:spcPct val="0"/>
              </a:spcBef>
              <a:spcAft>
                <a:spcPct val="0"/>
              </a:spcAft>
              <a:buFontTx/>
              <a:buNone/>
            </a:pPr>
            <a:r>
              <a:rPr lang="en-US" altLang="en-US" sz="900" i="1">
                <a:solidFill>
                  <a:srgbClr val="000000"/>
                </a:solidFill>
              </a:rPr>
              <a:t>Educ/JPME</a:t>
            </a:r>
          </a:p>
          <a:p>
            <a:pPr algn="ctr" eaLnBrk="1" fontAlgn="base" hangingPunct="1">
              <a:spcBef>
                <a:spcPct val="0"/>
              </a:spcBef>
              <a:spcAft>
                <a:spcPct val="0"/>
              </a:spcAft>
              <a:buFontTx/>
              <a:buNone/>
            </a:pPr>
            <a:r>
              <a:rPr lang="en-US" altLang="en-US" sz="900" i="1">
                <a:solidFill>
                  <a:srgbClr val="000000"/>
                </a:solidFill>
              </a:rPr>
              <a:t>Afloat Staff</a:t>
            </a:r>
          </a:p>
          <a:p>
            <a:pPr algn="ctr" eaLnBrk="1" fontAlgn="base" hangingPunct="1">
              <a:spcBef>
                <a:spcPct val="0"/>
              </a:spcBef>
              <a:spcAft>
                <a:spcPct val="0"/>
              </a:spcAft>
              <a:buFontTx/>
              <a:buNone/>
            </a:pPr>
            <a:r>
              <a:rPr lang="en-US" altLang="en-US" sz="900" i="1">
                <a:solidFill>
                  <a:srgbClr val="000000"/>
                </a:solidFill>
              </a:rPr>
              <a:t>Ship</a:t>
            </a:r>
          </a:p>
          <a:p>
            <a:pPr algn="ctr" eaLnBrk="1" fontAlgn="base" hangingPunct="1">
              <a:spcBef>
                <a:spcPct val="0"/>
              </a:spcBef>
              <a:spcAft>
                <a:spcPct val="0"/>
              </a:spcAft>
              <a:buFontTx/>
              <a:buNone/>
            </a:pPr>
            <a:endParaRPr lang="en-US" altLang="en-US" sz="900" i="1">
              <a:solidFill>
                <a:srgbClr val="000000"/>
              </a:solidFill>
            </a:endParaRPr>
          </a:p>
        </p:txBody>
      </p:sp>
      <p:sp>
        <p:nvSpPr>
          <p:cNvPr id="16406" name="AutoShape 52"/>
          <p:cNvSpPr>
            <a:spLocks noChangeArrowheads="1"/>
          </p:cNvSpPr>
          <p:nvPr/>
        </p:nvSpPr>
        <p:spPr bwMode="auto">
          <a:xfrm>
            <a:off x="4356100" y="3619500"/>
            <a:ext cx="762000" cy="650875"/>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900" i="1">
                <a:solidFill>
                  <a:srgbClr val="000000"/>
                </a:solidFill>
              </a:rPr>
              <a:t>DC</a:t>
            </a:r>
          </a:p>
          <a:p>
            <a:pPr algn="ctr" eaLnBrk="1" fontAlgn="base" hangingPunct="1">
              <a:spcBef>
                <a:spcPct val="0"/>
              </a:spcBef>
              <a:spcAft>
                <a:spcPct val="0"/>
              </a:spcAft>
              <a:buFontTx/>
              <a:buNone/>
            </a:pPr>
            <a:r>
              <a:rPr lang="en-US" altLang="en-US" sz="900" i="1">
                <a:solidFill>
                  <a:srgbClr val="000000"/>
                </a:solidFill>
              </a:rPr>
              <a:t>JOINT</a:t>
            </a:r>
          </a:p>
          <a:p>
            <a:pPr algn="ctr" eaLnBrk="1" fontAlgn="base" hangingPunct="1">
              <a:spcBef>
                <a:spcPct val="0"/>
              </a:spcBef>
              <a:spcAft>
                <a:spcPct val="0"/>
              </a:spcAft>
              <a:buFontTx/>
              <a:buNone/>
            </a:pPr>
            <a:r>
              <a:rPr lang="en-US" altLang="en-US" sz="900" i="1">
                <a:solidFill>
                  <a:srgbClr val="000000"/>
                </a:solidFill>
              </a:rPr>
              <a:t>Staff</a:t>
            </a:r>
          </a:p>
          <a:p>
            <a:pPr algn="ctr" eaLnBrk="1" fontAlgn="base" hangingPunct="1">
              <a:spcBef>
                <a:spcPct val="0"/>
              </a:spcBef>
              <a:spcAft>
                <a:spcPct val="0"/>
              </a:spcAft>
              <a:buFontTx/>
              <a:buNone/>
            </a:pPr>
            <a:r>
              <a:rPr lang="en-US" altLang="en-US" sz="900" i="1">
                <a:solidFill>
                  <a:srgbClr val="000000"/>
                </a:solidFill>
              </a:rPr>
              <a:t>JPME</a:t>
            </a:r>
          </a:p>
        </p:txBody>
      </p:sp>
      <p:sp>
        <p:nvSpPr>
          <p:cNvPr id="16407" name="AutoShape 53"/>
          <p:cNvSpPr>
            <a:spLocks noChangeArrowheads="1"/>
          </p:cNvSpPr>
          <p:nvPr/>
        </p:nvSpPr>
        <p:spPr bwMode="auto">
          <a:xfrm>
            <a:off x="5867400" y="3289300"/>
            <a:ext cx="800100" cy="973138"/>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900" i="1">
                <a:solidFill>
                  <a:srgbClr val="000000"/>
                </a:solidFill>
              </a:rPr>
              <a:t>DC</a:t>
            </a:r>
          </a:p>
          <a:p>
            <a:pPr algn="ctr" eaLnBrk="1" fontAlgn="base" hangingPunct="1">
              <a:spcBef>
                <a:spcPct val="0"/>
              </a:spcBef>
              <a:spcAft>
                <a:spcPct val="0"/>
              </a:spcAft>
              <a:buFontTx/>
              <a:buNone/>
            </a:pPr>
            <a:r>
              <a:rPr lang="en-US" altLang="en-US" sz="900" i="1">
                <a:solidFill>
                  <a:srgbClr val="000000"/>
                </a:solidFill>
              </a:rPr>
              <a:t>JOINT</a:t>
            </a:r>
          </a:p>
          <a:p>
            <a:pPr algn="ctr" eaLnBrk="1" fontAlgn="base" hangingPunct="1">
              <a:spcBef>
                <a:spcPct val="0"/>
              </a:spcBef>
              <a:spcAft>
                <a:spcPct val="0"/>
              </a:spcAft>
              <a:buFontTx/>
              <a:buNone/>
            </a:pPr>
            <a:r>
              <a:rPr lang="en-US" altLang="en-US" sz="900" i="1">
                <a:solidFill>
                  <a:srgbClr val="000000"/>
                </a:solidFill>
              </a:rPr>
              <a:t>Staff</a:t>
            </a:r>
          </a:p>
          <a:p>
            <a:pPr algn="ctr" eaLnBrk="1" fontAlgn="base" hangingPunct="1">
              <a:spcBef>
                <a:spcPct val="0"/>
              </a:spcBef>
              <a:spcAft>
                <a:spcPct val="0"/>
              </a:spcAft>
              <a:buFontTx/>
              <a:buNone/>
            </a:pPr>
            <a:r>
              <a:rPr lang="en-US" altLang="en-US" sz="900" i="1">
                <a:solidFill>
                  <a:srgbClr val="000000"/>
                </a:solidFill>
              </a:rPr>
              <a:t>Navigator</a:t>
            </a:r>
          </a:p>
          <a:p>
            <a:pPr algn="ctr" eaLnBrk="1" fontAlgn="base" hangingPunct="1">
              <a:spcBef>
                <a:spcPct val="0"/>
              </a:spcBef>
              <a:spcAft>
                <a:spcPct val="0"/>
              </a:spcAft>
              <a:buFontTx/>
              <a:buNone/>
            </a:pPr>
            <a:r>
              <a:rPr lang="en-US" altLang="en-US" sz="900" i="1">
                <a:solidFill>
                  <a:srgbClr val="000000"/>
                </a:solidFill>
              </a:rPr>
              <a:t>Amphib </a:t>
            </a:r>
          </a:p>
          <a:p>
            <a:pPr algn="ctr" eaLnBrk="1" fontAlgn="base" hangingPunct="1">
              <a:spcBef>
                <a:spcPct val="0"/>
              </a:spcBef>
              <a:spcAft>
                <a:spcPct val="0"/>
              </a:spcAft>
              <a:buFontTx/>
              <a:buNone/>
            </a:pPr>
            <a:r>
              <a:rPr lang="en-US" altLang="en-US" sz="900" i="1">
                <a:solidFill>
                  <a:srgbClr val="000000"/>
                </a:solidFill>
              </a:rPr>
              <a:t>Air Boss</a:t>
            </a:r>
          </a:p>
        </p:txBody>
      </p:sp>
      <p:sp>
        <p:nvSpPr>
          <p:cNvPr id="16408" name="Rectangle 54"/>
          <p:cNvSpPr>
            <a:spLocks noChangeArrowheads="1"/>
          </p:cNvSpPr>
          <p:nvPr/>
        </p:nvSpPr>
        <p:spPr bwMode="auto">
          <a:xfrm>
            <a:off x="1968500" y="2376488"/>
            <a:ext cx="8509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a:solidFill>
                  <a:srgbClr val="000000"/>
                </a:solidFill>
              </a:rPr>
              <a:t>1</a:t>
            </a:r>
            <a:r>
              <a:rPr lang="en-US" altLang="en-US" sz="1200" i="1" baseline="30000">
                <a:solidFill>
                  <a:srgbClr val="000000"/>
                </a:solidFill>
              </a:rPr>
              <a:t>st</a:t>
            </a:r>
            <a:r>
              <a:rPr lang="en-US" altLang="en-US" sz="1200" i="1">
                <a:solidFill>
                  <a:srgbClr val="000000"/>
                </a:solidFill>
              </a:rPr>
              <a:t> SHORE</a:t>
            </a:r>
          </a:p>
        </p:txBody>
      </p:sp>
      <p:sp>
        <p:nvSpPr>
          <p:cNvPr id="16409" name="Rectangle 55"/>
          <p:cNvSpPr>
            <a:spLocks noChangeArrowheads="1"/>
          </p:cNvSpPr>
          <p:nvPr/>
        </p:nvSpPr>
        <p:spPr bwMode="auto">
          <a:xfrm>
            <a:off x="3429000" y="2757488"/>
            <a:ext cx="914400" cy="533400"/>
          </a:xfrm>
          <a:prstGeom prst="rect">
            <a:avLst/>
          </a:prstGeom>
          <a:solidFill>
            <a:srgbClr val="FFCC66"/>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000000"/>
                </a:solidFill>
              </a:rPr>
              <a:t>SHORE/ SEA</a:t>
            </a:r>
          </a:p>
        </p:txBody>
      </p:sp>
      <p:sp>
        <p:nvSpPr>
          <p:cNvPr id="16410" name="Rectangle 56"/>
          <p:cNvSpPr>
            <a:spLocks noChangeArrowheads="1"/>
          </p:cNvSpPr>
          <p:nvPr/>
        </p:nvSpPr>
        <p:spPr bwMode="auto">
          <a:xfrm>
            <a:off x="4267200" y="2757488"/>
            <a:ext cx="914400" cy="533400"/>
          </a:xfrm>
          <a:prstGeom prst="rect">
            <a:avLst/>
          </a:prstGeom>
          <a:solidFill>
            <a:srgbClr val="FFCC66"/>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000000"/>
                </a:solidFill>
              </a:rPr>
              <a:t>SHORE</a:t>
            </a:r>
          </a:p>
        </p:txBody>
      </p:sp>
      <p:sp>
        <p:nvSpPr>
          <p:cNvPr id="16411" name="Rectangle 57"/>
          <p:cNvSpPr>
            <a:spLocks noChangeArrowheads="1"/>
          </p:cNvSpPr>
          <p:nvPr/>
        </p:nvSpPr>
        <p:spPr bwMode="auto">
          <a:xfrm>
            <a:off x="5181600" y="2743200"/>
            <a:ext cx="660400" cy="533400"/>
          </a:xfrm>
          <a:prstGeom prst="rect">
            <a:avLst/>
          </a:prstGeom>
          <a:solidFill>
            <a:srgbClr val="FFCC66"/>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900" i="1">
                <a:solidFill>
                  <a:srgbClr val="000000"/>
                </a:solidFill>
              </a:rPr>
              <a:t>SEA/</a:t>
            </a:r>
          </a:p>
          <a:p>
            <a:pPr algn="ctr" eaLnBrk="1" fontAlgn="base" hangingPunct="1">
              <a:spcBef>
                <a:spcPct val="50000"/>
              </a:spcBef>
              <a:spcAft>
                <a:spcPct val="0"/>
              </a:spcAft>
              <a:buFontTx/>
              <a:buNone/>
            </a:pPr>
            <a:r>
              <a:rPr lang="en-US" altLang="en-US" sz="900" i="1">
                <a:solidFill>
                  <a:srgbClr val="000000"/>
                </a:solidFill>
              </a:rPr>
              <a:t>OVER-SEAS</a:t>
            </a:r>
          </a:p>
        </p:txBody>
      </p:sp>
      <p:sp>
        <p:nvSpPr>
          <p:cNvPr id="16412" name="Rectangle 58"/>
          <p:cNvSpPr>
            <a:spLocks noChangeArrowheads="1"/>
          </p:cNvSpPr>
          <p:nvPr/>
        </p:nvSpPr>
        <p:spPr bwMode="auto">
          <a:xfrm>
            <a:off x="914400" y="2376488"/>
            <a:ext cx="228600" cy="533400"/>
          </a:xfrm>
          <a:prstGeom prst="rect">
            <a:avLst/>
          </a:prstGeom>
          <a:solidFill>
            <a:srgbClr val="FFFF99"/>
          </a:solidFill>
          <a:ln w="12700">
            <a:solidFill>
              <a:schemeClr val="tx1"/>
            </a:solidFill>
            <a:miter lim="800000"/>
            <a:headEnd/>
            <a:tailEnd/>
          </a:ln>
        </p:spPr>
        <p:txBody>
          <a:bodyPr lIns="92075" tIns="46038" rIns="92075" bIns="46038"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a:solidFill>
                  <a:srgbClr val="000000"/>
                </a:solidFill>
              </a:rPr>
              <a:t>FRS</a:t>
            </a:r>
          </a:p>
        </p:txBody>
      </p:sp>
      <p:sp>
        <p:nvSpPr>
          <p:cNvPr id="16413" name="Rectangle 59"/>
          <p:cNvSpPr>
            <a:spLocks noChangeArrowheads="1"/>
          </p:cNvSpPr>
          <p:nvPr/>
        </p:nvSpPr>
        <p:spPr bwMode="auto">
          <a:xfrm>
            <a:off x="3429000" y="2209800"/>
            <a:ext cx="254000" cy="533400"/>
          </a:xfrm>
          <a:prstGeom prst="rect">
            <a:avLst/>
          </a:prstGeom>
          <a:solidFill>
            <a:srgbClr val="FFFF99"/>
          </a:solidFill>
          <a:ln w="12700">
            <a:solidFill>
              <a:schemeClr val="tx1"/>
            </a:solidFill>
            <a:miter lim="800000"/>
            <a:headEnd/>
            <a:tailEnd/>
          </a:ln>
        </p:spPr>
        <p:txBody>
          <a:bodyPr lIns="92075" tIns="46038" rIns="92075" bIns="46038"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a:solidFill>
                  <a:srgbClr val="000000"/>
                </a:solidFill>
              </a:rPr>
              <a:t>FRS</a:t>
            </a:r>
          </a:p>
        </p:txBody>
      </p:sp>
      <p:sp>
        <p:nvSpPr>
          <p:cNvPr id="16414" name="Rectangle 60"/>
          <p:cNvSpPr>
            <a:spLocks noChangeArrowheads="1"/>
          </p:cNvSpPr>
          <p:nvPr/>
        </p:nvSpPr>
        <p:spPr bwMode="auto">
          <a:xfrm>
            <a:off x="3657600" y="2211388"/>
            <a:ext cx="685800" cy="533400"/>
          </a:xfrm>
          <a:prstGeom prst="rect">
            <a:avLst/>
          </a:prstGeom>
          <a:solidFill>
            <a:srgbClr val="FFFF99"/>
          </a:solidFill>
          <a:ln w="12700">
            <a:solidFill>
              <a:schemeClr val="tx1"/>
            </a:solidFill>
            <a:miter lim="800000"/>
            <a:headEnd/>
            <a:tailEnd/>
          </a:ln>
        </p:spPr>
        <p:txBody>
          <a:bodyPr lIns="92075" tIns="46038" rIns="92075" bIns="46038"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a:solidFill>
                  <a:srgbClr val="000000"/>
                </a:solidFill>
              </a:rPr>
              <a:t>DH</a:t>
            </a:r>
          </a:p>
        </p:txBody>
      </p:sp>
      <p:sp>
        <p:nvSpPr>
          <p:cNvPr id="16415" name="Rectangle 61"/>
          <p:cNvSpPr>
            <a:spLocks noChangeArrowheads="1"/>
          </p:cNvSpPr>
          <p:nvPr/>
        </p:nvSpPr>
        <p:spPr bwMode="auto">
          <a:xfrm>
            <a:off x="4343400" y="2209800"/>
            <a:ext cx="8382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000000"/>
                </a:solidFill>
              </a:rPr>
              <a:t>2</a:t>
            </a:r>
            <a:r>
              <a:rPr lang="en-US" altLang="en-US" sz="1100" i="1" baseline="30000">
                <a:solidFill>
                  <a:srgbClr val="000000"/>
                </a:solidFill>
              </a:rPr>
              <a:t>nd</a:t>
            </a:r>
          </a:p>
          <a:p>
            <a:pPr algn="ctr" eaLnBrk="1" fontAlgn="base" hangingPunct="1">
              <a:spcBef>
                <a:spcPct val="50000"/>
              </a:spcBef>
              <a:spcAft>
                <a:spcPct val="0"/>
              </a:spcAft>
              <a:buFontTx/>
              <a:buNone/>
            </a:pPr>
            <a:r>
              <a:rPr lang="en-US" altLang="en-US" sz="1100" i="1">
                <a:solidFill>
                  <a:srgbClr val="000000"/>
                </a:solidFill>
              </a:rPr>
              <a:t>SHORE</a:t>
            </a:r>
          </a:p>
        </p:txBody>
      </p:sp>
      <p:sp>
        <p:nvSpPr>
          <p:cNvPr id="16416" name="Rectangle 62"/>
          <p:cNvSpPr>
            <a:spLocks noChangeArrowheads="1"/>
          </p:cNvSpPr>
          <p:nvPr/>
        </p:nvSpPr>
        <p:spPr bwMode="auto">
          <a:xfrm>
            <a:off x="5118100" y="2211388"/>
            <a:ext cx="215900" cy="533400"/>
          </a:xfrm>
          <a:prstGeom prst="rect">
            <a:avLst/>
          </a:prstGeom>
          <a:solidFill>
            <a:srgbClr val="FFFF99"/>
          </a:solidFill>
          <a:ln w="12700">
            <a:solidFill>
              <a:schemeClr val="tx1"/>
            </a:solidFill>
            <a:miter lim="800000"/>
            <a:headEnd/>
            <a:tailEnd/>
          </a:ln>
        </p:spPr>
        <p:txBody>
          <a:bodyPr lIns="92075" tIns="46038" rIns="92075" bIns="46038"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900" i="1">
                <a:solidFill>
                  <a:srgbClr val="000000"/>
                </a:solidFill>
              </a:rPr>
              <a:t>FRS</a:t>
            </a:r>
          </a:p>
        </p:txBody>
      </p:sp>
      <p:sp>
        <p:nvSpPr>
          <p:cNvPr id="16417" name="Rectangle 63"/>
          <p:cNvSpPr>
            <a:spLocks noChangeArrowheads="1"/>
          </p:cNvSpPr>
          <p:nvPr/>
        </p:nvSpPr>
        <p:spPr bwMode="auto">
          <a:xfrm>
            <a:off x="5835650" y="2743200"/>
            <a:ext cx="838200" cy="381000"/>
          </a:xfrm>
          <a:prstGeom prst="rect">
            <a:avLst/>
          </a:prstGeom>
          <a:solidFill>
            <a:srgbClr val="FFCC66"/>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000000"/>
                </a:solidFill>
              </a:rPr>
              <a:t>SHORE/ SEA</a:t>
            </a:r>
          </a:p>
        </p:txBody>
      </p:sp>
      <p:sp>
        <p:nvSpPr>
          <p:cNvPr id="16418" name="AutoShape 64"/>
          <p:cNvSpPr>
            <a:spLocks noChangeArrowheads="1"/>
          </p:cNvSpPr>
          <p:nvPr/>
        </p:nvSpPr>
        <p:spPr bwMode="auto">
          <a:xfrm>
            <a:off x="5137150" y="3475038"/>
            <a:ext cx="698500" cy="787400"/>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900" i="1">
                <a:solidFill>
                  <a:srgbClr val="000000"/>
                </a:solidFill>
              </a:rPr>
              <a:t>DC</a:t>
            </a:r>
          </a:p>
          <a:p>
            <a:pPr algn="ctr" eaLnBrk="1" fontAlgn="base" hangingPunct="1">
              <a:spcBef>
                <a:spcPct val="0"/>
              </a:spcBef>
              <a:spcAft>
                <a:spcPct val="0"/>
              </a:spcAft>
              <a:buFontTx/>
              <a:buNone/>
            </a:pPr>
            <a:r>
              <a:rPr lang="en-US" altLang="en-US" sz="900" i="1">
                <a:solidFill>
                  <a:srgbClr val="000000"/>
                </a:solidFill>
              </a:rPr>
              <a:t>Staff</a:t>
            </a:r>
          </a:p>
          <a:p>
            <a:pPr algn="ctr" eaLnBrk="1" fontAlgn="base" hangingPunct="1">
              <a:spcBef>
                <a:spcPct val="0"/>
              </a:spcBef>
              <a:spcAft>
                <a:spcPct val="0"/>
              </a:spcAft>
              <a:buFontTx/>
              <a:buNone/>
            </a:pPr>
            <a:r>
              <a:rPr lang="en-US" altLang="en-US" sz="900" i="1">
                <a:solidFill>
                  <a:srgbClr val="000000"/>
                </a:solidFill>
              </a:rPr>
              <a:t>CVN Sfty</a:t>
            </a:r>
          </a:p>
          <a:p>
            <a:pPr algn="ctr" eaLnBrk="1" fontAlgn="base" hangingPunct="1">
              <a:spcBef>
                <a:spcPct val="0"/>
              </a:spcBef>
              <a:spcAft>
                <a:spcPct val="0"/>
              </a:spcAft>
              <a:buFontTx/>
              <a:buNone/>
            </a:pPr>
            <a:r>
              <a:rPr lang="en-US" altLang="en-US" sz="900" i="1">
                <a:solidFill>
                  <a:srgbClr val="000000"/>
                </a:solidFill>
              </a:rPr>
              <a:t>CVN Wep</a:t>
            </a:r>
          </a:p>
        </p:txBody>
      </p:sp>
      <p:sp>
        <p:nvSpPr>
          <p:cNvPr id="16419" name="Rectangle 65"/>
          <p:cNvSpPr>
            <a:spLocks noChangeArrowheads="1"/>
          </p:cNvSpPr>
          <p:nvPr/>
        </p:nvSpPr>
        <p:spPr bwMode="auto">
          <a:xfrm>
            <a:off x="6629400" y="2743200"/>
            <a:ext cx="850900" cy="533400"/>
          </a:xfrm>
          <a:prstGeom prst="rect">
            <a:avLst/>
          </a:prstGeom>
          <a:solidFill>
            <a:srgbClr val="FFCC66"/>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a:solidFill>
                  <a:srgbClr val="000000"/>
                </a:solidFill>
              </a:rPr>
              <a:t>SHORE/SEA</a:t>
            </a:r>
          </a:p>
        </p:txBody>
      </p:sp>
      <p:sp>
        <p:nvSpPr>
          <p:cNvPr id="16420" name="AutoShape 66"/>
          <p:cNvSpPr>
            <a:spLocks noChangeArrowheads="1"/>
          </p:cNvSpPr>
          <p:nvPr/>
        </p:nvSpPr>
        <p:spPr bwMode="auto">
          <a:xfrm>
            <a:off x="3340100" y="4524375"/>
            <a:ext cx="165100" cy="304800"/>
          </a:xfrm>
          <a:prstGeom prst="diamond">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600" i="1">
              <a:solidFill>
                <a:srgbClr val="000000"/>
              </a:solidFill>
            </a:endParaRPr>
          </a:p>
        </p:txBody>
      </p:sp>
      <p:sp>
        <p:nvSpPr>
          <p:cNvPr id="16421" name="AutoShape 67"/>
          <p:cNvSpPr>
            <a:spLocks noChangeArrowheads="1"/>
          </p:cNvSpPr>
          <p:nvPr/>
        </p:nvSpPr>
        <p:spPr bwMode="auto">
          <a:xfrm>
            <a:off x="6540500" y="4524375"/>
            <a:ext cx="165100" cy="304800"/>
          </a:xfrm>
          <a:prstGeom prst="diamond">
            <a:avLst/>
          </a:prstGeom>
          <a:solidFill>
            <a:srgbClr val="00CC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600" i="1">
              <a:solidFill>
                <a:srgbClr val="000000"/>
              </a:solidFill>
            </a:endParaRPr>
          </a:p>
        </p:txBody>
      </p:sp>
      <p:sp>
        <p:nvSpPr>
          <p:cNvPr id="16422" name="AutoShape 68"/>
          <p:cNvSpPr>
            <a:spLocks noChangeArrowheads="1"/>
          </p:cNvSpPr>
          <p:nvPr/>
        </p:nvSpPr>
        <p:spPr bwMode="auto">
          <a:xfrm>
            <a:off x="4648200" y="4524375"/>
            <a:ext cx="165100" cy="304800"/>
          </a:xfrm>
          <a:prstGeom prst="diamond">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600" i="1">
              <a:solidFill>
                <a:srgbClr val="000000"/>
              </a:solidFill>
            </a:endParaRPr>
          </a:p>
        </p:txBody>
      </p:sp>
      <p:sp>
        <p:nvSpPr>
          <p:cNvPr id="16423" name="Text Box 69"/>
          <p:cNvSpPr txBox="1">
            <a:spLocks noChangeArrowheads="1"/>
          </p:cNvSpPr>
          <p:nvPr/>
        </p:nvSpPr>
        <p:spPr bwMode="auto">
          <a:xfrm>
            <a:off x="3124200" y="4953000"/>
            <a:ext cx="762000" cy="2616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FFFFFF"/>
                </a:solidFill>
              </a:rPr>
              <a:t>ADHSB</a:t>
            </a:r>
          </a:p>
        </p:txBody>
      </p:sp>
      <p:sp>
        <p:nvSpPr>
          <p:cNvPr id="16424" name="Text Box 70"/>
          <p:cNvSpPr txBox="1">
            <a:spLocks noChangeArrowheads="1"/>
          </p:cNvSpPr>
          <p:nvPr/>
        </p:nvSpPr>
        <p:spPr bwMode="auto">
          <a:xfrm>
            <a:off x="4114800" y="4953000"/>
            <a:ext cx="762000" cy="2616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FFFFFF"/>
                </a:solidFill>
              </a:rPr>
              <a:t>O5 BRD</a:t>
            </a:r>
          </a:p>
        </p:txBody>
      </p:sp>
      <p:sp>
        <p:nvSpPr>
          <p:cNvPr id="16425" name="Rectangle 72"/>
          <p:cNvSpPr>
            <a:spLocks noChangeArrowheads="1"/>
          </p:cNvSpPr>
          <p:nvPr/>
        </p:nvSpPr>
        <p:spPr bwMode="auto">
          <a:xfrm>
            <a:off x="762000" y="4064000"/>
            <a:ext cx="2667000" cy="203200"/>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400" i="1">
                <a:solidFill>
                  <a:srgbClr val="000000"/>
                </a:solidFill>
              </a:rPr>
              <a:t>MSR: Time After “Wings”</a:t>
            </a:r>
          </a:p>
        </p:txBody>
      </p:sp>
      <p:sp>
        <p:nvSpPr>
          <p:cNvPr id="16426" name="Text Box 87"/>
          <p:cNvSpPr txBox="1">
            <a:spLocks noChangeArrowheads="1"/>
          </p:cNvSpPr>
          <p:nvPr/>
        </p:nvSpPr>
        <p:spPr bwMode="auto">
          <a:xfrm>
            <a:off x="2852203" y="5562600"/>
            <a:ext cx="28680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200" i="1" u="sng">
                <a:solidFill>
                  <a:srgbClr val="000000"/>
                </a:solidFill>
              </a:rPr>
              <a:t>MSR</a:t>
            </a:r>
            <a:r>
              <a:rPr lang="en-US" altLang="en-US" sz="1200" i="1">
                <a:solidFill>
                  <a:srgbClr val="000000"/>
                </a:solidFill>
              </a:rPr>
              <a:t>: Minimum Service Requirement</a:t>
            </a:r>
          </a:p>
          <a:p>
            <a:pPr algn="ctr" eaLnBrk="1" fontAlgn="base" hangingPunct="1">
              <a:spcBef>
                <a:spcPct val="0"/>
              </a:spcBef>
              <a:spcAft>
                <a:spcPct val="0"/>
              </a:spcAft>
              <a:buFontTx/>
              <a:buNone/>
            </a:pPr>
            <a:r>
              <a:rPr lang="en-US" altLang="en-US" sz="1200" i="1">
                <a:solidFill>
                  <a:srgbClr val="000000"/>
                </a:solidFill>
              </a:rPr>
              <a:t>Pilot – 8 yrs</a:t>
            </a:r>
          </a:p>
          <a:p>
            <a:pPr algn="ctr" eaLnBrk="1" fontAlgn="base" hangingPunct="1">
              <a:spcBef>
                <a:spcPct val="0"/>
              </a:spcBef>
              <a:spcAft>
                <a:spcPct val="0"/>
              </a:spcAft>
              <a:buFontTx/>
              <a:buNone/>
            </a:pPr>
            <a:r>
              <a:rPr lang="en-US" altLang="en-US" sz="1200" i="1">
                <a:solidFill>
                  <a:srgbClr val="000000"/>
                </a:solidFill>
              </a:rPr>
              <a:t>NFO – 6 yrs</a:t>
            </a:r>
          </a:p>
        </p:txBody>
      </p:sp>
      <p:sp>
        <p:nvSpPr>
          <p:cNvPr id="16427" name="AutoShape 82"/>
          <p:cNvSpPr>
            <a:spLocks noChangeArrowheads="1"/>
          </p:cNvSpPr>
          <p:nvPr/>
        </p:nvSpPr>
        <p:spPr bwMode="auto">
          <a:xfrm>
            <a:off x="3035300" y="4524375"/>
            <a:ext cx="165100" cy="304800"/>
          </a:xfrm>
          <a:prstGeom prst="diamond">
            <a:avLst/>
          </a:prstGeom>
          <a:solidFill>
            <a:srgbClr val="00CC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600" i="1">
              <a:solidFill>
                <a:srgbClr val="000000"/>
              </a:solidFill>
            </a:endParaRPr>
          </a:p>
        </p:txBody>
      </p:sp>
      <p:sp>
        <p:nvSpPr>
          <p:cNvPr id="16428" name="AutoShape 85"/>
          <p:cNvSpPr>
            <a:spLocks noChangeArrowheads="1"/>
          </p:cNvSpPr>
          <p:nvPr/>
        </p:nvSpPr>
        <p:spPr bwMode="auto">
          <a:xfrm>
            <a:off x="4572000" y="4524375"/>
            <a:ext cx="165100" cy="304800"/>
          </a:xfrm>
          <a:prstGeom prst="diamond">
            <a:avLst/>
          </a:prstGeom>
          <a:solidFill>
            <a:srgbClr val="00CC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600" i="1">
              <a:solidFill>
                <a:srgbClr val="000000"/>
              </a:solidFill>
            </a:endParaRPr>
          </a:p>
        </p:txBody>
      </p:sp>
      <p:sp>
        <p:nvSpPr>
          <p:cNvPr id="16429" name="AutoShape 86"/>
          <p:cNvSpPr>
            <a:spLocks noChangeArrowheads="1"/>
          </p:cNvSpPr>
          <p:nvPr/>
        </p:nvSpPr>
        <p:spPr bwMode="auto">
          <a:xfrm>
            <a:off x="6769100" y="4519613"/>
            <a:ext cx="165100" cy="304800"/>
          </a:xfrm>
          <a:prstGeom prst="diamond">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600" i="1">
              <a:solidFill>
                <a:srgbClr val="000000"/>
              </a:solidFill>
            </a:endParaRPr>
          </a:p>
        </p:txBody>
      </p:sp>
      <p:sp>
        <p:nvSpPr>
          <p:cNvPr id="16430" name="Text Box 88"/>
          <p:cNvSpPr txBox="1">
            <a:spLocks noChangeArrowheads="1"/>
          </p:cNvSpPr>
          <p:nvPr/>
        </p:nvSpPr>
        <p:spPr bwMode="auto">
          <a:xfrm>
            <a:off x="2209800" y="4953000"/>
            <a:ext cx="838200" cy="2616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FFFFFF"/>
                </a:solidFill>
              </a:rPr>
              <a:t>O-4 BRD</a:t>
            </a:r>
          </a:p>
        </p:txBody>
      </p:sp>
      <p:sp>
        <p:nvSpPr>
          <p:cNvPr id="16431" name="Text Box 89"/>
          <p:cNvSpPr txBox="1">
            <a:spLocks noChangeArrowheads="1"/>
          </p:cNvSpPr>
          <p:nvPr/>
        </p:nvSpPr>
        <p:spPr bwMode="auto">
          <a:xfrm>
            <a:off x="4953000" y="4953000"/>
            <a:ext cx="685800" cy="2616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FFFFFF"/>
                </a:solidFill>
              </a:rPr>
              <a:t>ACSB</a:t>
            </a:r>
          </a:p>
        </p:txBody>
      </p:sp>
      <p:sp>
        <p:nvSpPr>
          <p:cNvPr id="16432" name="Text Box 90"/>
          <p:cNvSpPr txBox="1">
            <a:spLocks noChangeArrowheads="1"/>
          </p:cNvSpPr>
          <p:nvPr/>
        </p:nvSpPr>
        <p:spPr bwMode="auto">
          <a:xfrm>
            <a:off x="5829300" y="4953000"/>
            <a:ext cx="876300" cy="2616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FFFFFF"/>
                </a:solidFill>
              </a:rPr>
              <a:t>O6 BRD</a:t>
            </a:r>
          </a:p>
        </p:txBody>
      </p:sp>
      <p:sp>
        <p:nvSpPr>
          <p:cNvPr id="16433" name="Text Box 91"/>
          <p:cNvSpPr txBox="1">
            <a:spLocks noChangeArrowheads="1"/>
          </p:cNvSpPr>
          <p:nvPr/>
        </p:nvSpPr>
        <p:spPr bwMode="auto">
          <a:xfrm>
            <a:off x="6743700" y="4953000"/>
            <a:ext cx="876300" cy="2616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a:solidFill>
                  <a:srgbClr val="FFFFFF"/>
                </a:solidFill>
              </a:rPr>
              <a:t>AMCSB</a:t>
            </a:r>
          </a:p>
        </p:txBody>
      </p:sp>
      <p:sp>
        <p:nvSpPr>
          <p:cNvPr id="16434" name="Line 94"/>
          <p:cNvSpPr>
            <a:spLocks noChangeShapeType="1"/>
          </p:cNvSpPr>
          <p:nvPr/>
        </p:nvSpPr>
        <p:spPr bwMode="auto">
          <a:xfrm flipV="1">
            <a:off x="2847975" y="4800600"/>
            <a:ext cx="200025" cy="152400"/>
          </a:xfrm>
          <a:prstGeom prst="line">
            <a:avLst/>
          </a:prstGeom>
          <a:noFill/>
          <a:ln w="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b"/>
          <a:lstStyle/>
          <a:p>
            <a:pPr algn="ctr" eaLnBrk="0" fontAlgn="base" hangingPunct="0">
              <a:spcBef>
                <a:spcPct val="0"/>
              </a:spcBef>
              <a:spcAft>
                <a:spcPct val="0"/>
              </a:spcAft>
            </a:pPr>
            <a:endParaRPr lang="en-US" sz="3600" i="1">
              <a:solidFill>
                <a:srgbClr val="0000FF"/>
              </a:solidFill>
              <a:latin typeface="Times New Roman" pitchFamily="18" charset="0"/>
            </a:endParaRPr>
          </a:p>
        </p:txBody>
      </p:sp>
      <p:sp>
        <p:nvSpPr>
          <p:cNvPr id="16435" name="Line 95"/>
          <p:cNvSpPr>
            <a:spLocks noChangeShapeType="1"/>
          </p:cNvSpPr>
          <p:nvPr/>
        </p:nvSpPr>
        <p:spPr bwMode="auto">
          <a:xfrm flipH="1" flipV="1">
            <a:off x="3429000" y="4724400"/>
            <a:ext cx="152400" cy="228600"/>
          </a:xfrm>
          <a:prstGeom prst="line">
            <a:avLst/>
          </a:prstGeom>
          <a:noFill/>
          <a:ln w="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b"/>
          <a:lstStyle/>
          <a:p>
            <a:pPr algn="ctr" eaLnBrk="0" fontAlgn="base" hangingPunct="0">
              <a:spcBef>
                <a:spcPct val="0"/>
              </a:spcBef>
              <a:spcAft>
                <a:spcPct val="0"/>
              </a:spcAft>
            </a:pPr>
            <a:endParaRPr lang="en-US" sz="3600" i="1">
              <a:solidFill>
                <a:srgbClr val="0000FF"/>
              </a:solidFill>
              <a:latin typeface="Times New Roman" pitchFamily="18" charset="0"/>
            </a:endParaRPr>
          </a:p>
        </p:txBody>
      </p:sp>
      <p:sp>
        <p:nvSpPr>
          <p:cNvPr id="16436" name="Line 96"/>
          <p:cNvSpPr>
            <a:spLocks noChangeShapeType="1"/>
          </p:cNvSpPr>
          <p:nvPr/>
        </p:nvSpPr>
        <p:spPr bwMode="auto">
          <a:xfrm flipH="1" flipV="1">
            <a:off x="4648200" y="4800600"/>
            <a:ext cx="76200" cy="152400"/>
          </a:xfrm>
          <a:prstGeom prst="line">
            <a:avLst/>
          </a:prstGeom>
          <a:noFill/>
          <a:ln w="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b"/>
          <a:lstStyle/>
          <a:p>
            <a:pPr algn="ctr" eaLnBrk="0" fontAlgn="base" hangingPunct="0">
              <a:spcBef>
                <a:spcPct val="0"/>
              </a:spcBef>
              <a:spcAft>
                <a:spcPct val="0"/>
              </a:spcAft>
            </a:pPr>
            <a:endParaRPr lang="en-US" sz="3600" i="1">
              <a:solidFill>
                <a:srgbClr val="0000FF"/>
              </a:solidFill>
              <a:latin typeface="Times New Roman" pitchFamily="18" charset="0"/>
            </a:endParaRPr>
          </a:p>
        </p:txBody>
      </p:sp>
      <p:sp>
        <p:nvSpPr>
          <p:cNvPr id="16437" name="Line 98"/>
          <p:cNvSpPr>
            <a:spLocks noChangeShapeType="1"/>
          </p:cNvSpPr>
          <p:nvPr/>
        </p:nvSpPr>
        <p:spPr bwMode="auto">
          <a:xfrm flipH="1" flipV="1">
            <a:off x="4800600" y="4724400"/>
            <a:ext cx="228600" cy="228600"/>
          </a:xfrm>
          <a:prstGeom prst="line">
            <a:avLst/>
          </a:prstGeom>
          <a:noFill/>
          <a:ln w="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b"/>
          <a:lstStyle/>
          <a:p>
            <a:pPr algn="ctr" eaLnBrk="0" fontAlgn="base" hangingPunct="0">
              <a:spcBef>
                <a:spcPct val="0"/>
              </a:spcBef>
              <a:spcAft>
                <a:spcPct val="0"/>
              </a:spcAft>
            </a:pPr>
            <a:endParaRPr lang="en-US" sz="3600" i="1">
              <a:solidFill>
                <a:srgbClr val="0000FF"/>
              </a:solidFill>
              <a:latin typeface="Times New Roman" pitchFamily="18" charset="0"/>
            </a:endParaRPr>
          </a:p>
        </p:txBody>
      </p:sp>
      <p:sp>
        <p:nvSpPr>
          <p:cNvPr id="16438" name="Line 99"/>
          <p:cNvSpPr>
            <a:spLocks noChangeShapeType="1"/>
          </p:cNvSpPr>
          <p:nvPr/>
        </p:nvSpPr>
        <p:spPr bwMode="auto">
          <a:xfrm flipV="1">
            <a:off x="6400800" y="4800600"/>
            <a:ext cx="152400" cy="152400"/>
          </a:xfrm>
          <a:prstGeom prst="line">
            <a:avLst/>
          </a:prstGeom>
          <a:noFill/>
          <a:ln w="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b"/>
          <a:lstStyle/>
          <a:p>
            <a:pPr algn="ctr" eaLnBrk="0" fontAlgn="base" hangingPunct="0">
              <a:spcBef>
                <a:spcPct val="0"/>
              </a:spcBef>
              <a:spcAft>
                <a:spcPct val="0"/>
              </a:spcAft>
            </a:pPr>
            <a:endParaRPr lang="en-US" sz="3600" i="1">
              <a:solidFill>
                <a:srgbClr val="0000FF"/>
              </a:solidFill>
              <a:latin typeface="Times New Roman" pitchFamily="18" charset="0"/>
            </a:endParaRPr>
          </a:p>
        </p:txBody>
      </p:sp>
      <p:sp>
        <p:nvSpPr>
          <p:cNvPr id="16439" name="Line 100"/>
          <p:cNvSpPr>
            <a:spLocks noChangeShapeType="1"/>
          </p:cNvSpPr>
          <p:nvPr/>
        </p:nvSpPr>
        <p:spPr bwMode="auto">
          <a:xfrm flipH="1" flipV="1">
            <a:off x="6819900" y="4791075"/>
            <a:ext cx="38100" cy="161925"/>
          </a:xfrm>
          <a:prstGeom prst="line">
            <a:avLst/>
          </a:prstGeom>
          <a:noFill/>
          <a:ln w="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b"/>
          <a:lstStyle/>
          <a:p>
            <a:pPr algn="ctr" eaLnBrk="0" fontAlgn="base" hangingPunct="0">
              <a:spcBef>
                <a:spcPct val="0"/>
              </a:spcBef>
              <a:spcAft>
                <a:spcPct val="0"/>
              </a:spcAft>
            </a:pPr>
            <a:endParaRPr lang="en-US" sz="3600" i="1">
              <a:solidFill>
                <a:srgbClr val="0000FF"/>
              </a:solidFill>
              <a:latin typeface="Times New Roman" pitchFamily="18" charset="0"/>
            </a:endParaRPr>
          </a:p>
        </p:txBody>
      </p:sp>
      <p:sp>
        <p:nvSpPr>
          <p:cNvPr id="16440" name="Rectangle 63"/>
          <p:cNvSpPr>
            <a:spLocks noChangeArrowheads="1"/>
          </p:cNvSpPr>
          <p:nvPr/>
        </p:nvSpPr>
        <p:spPr bwMode="auto">
          <a:xfrm>
            <a:off x="6096000" y="2362200"/>
            <a:ext cx="609600" cy="3810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700" i="1">
                <a:solidFill>
                  <a:srgbClr val="000000"/>
                </a:solidFill>
              </a:rPr>
              <a:t>SHORE/</a:t>
            </a:r>
          </a:p>
          <a:p>
            <a:pPr algn="ctr" eaLnBrk="1" fontAlgn="base" hangingPunct="1">
              <a:spcBef>
                <a:spcPct val="50000"/>
              </a:spcBef>
              <a:spcAft>
                <a:spcPct val="0"/>
              </a:spcAft>
              <a:buFontTx/>
              <a:buNone/>
            </a:pPr>
            <a:r>
              <a:rPr lang="en-US" altLang="en-US" sz="700" i="1">
                <a:solidFill>
                  <a:srgbClr val="000000"/>
                </a:solidFill>
              </a:rPr>
              <a:t>SEA</a:t>
            </a:r>
          </a:p>
        </p:txBody>
      </p:sp>
      <p:sp>
        <p:nvSpPr>
          <p:cNvPr id="16441" name="TextBox 89"/>
          <p:cNvSpPr txBox="1">
            <a:spLocks noChangeArrowheads="1"/>
          </p:cNvSpPr>
          <p:nvPr/>
        </p:nvSpPr>
        <p:spPr bwMode="auto">
          <a:xfrm>
            <a:off x="3276600" y="1895475"/>
            <a:ext cx="1371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900" i="1" dirty="0">
                <a:solidFill>
                  <a:srgbClr val="000000"/>
                </a:solidFill>
              </a:rPr>
              <a:t>DUE COURSE</a:t>
            </a:r>
          </a:p>
        </p:txBody>
      </p:sp>
      <p:sp>
        <p:nvSpPr>
          <p:cNvPr id="16442" name="TextBox 91"/>
          <p:cNvSpPr txBox="1">
            <a:spLocks noChangeArrowheads="1"/>
          </p:cNvSpPr>
          <p:nvPr/>
        </p:nvSpPr>
        <p:spPr bwMode="auto">
          <a:xfrm>
            <a:off x="3429000" y="3276600"/>
            <a:ext cx="12192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700" i="1">
                <a:solidFill>
                  <a:srgbClr val="000000"/>
                </a:solidFill>
              </a:rPr>
              <a:t>NON DUE COURSE</a:t>
            </a:r>
          </a:p>
        </p:txBody>
      </p:sp>
      <p:cxnSp>
        <p:nvCxnSpPr>
          <p:cNvPr id="16443" name="Straight Connector 2"/>
          <p:cNvCxnSpPr>
            <a:cxnSpLocks noChangeShapeType="1"/>
            <a:endCxn id="16420" idx="0"/>
          </p:cNvCxnSpPr>
          <p:nvPr/>
        </p:nvCxnSpPr>
        <p:spPr bwMode="auto">
          <a:xfrm>
            <a:off x="3422650" y="1835150"/>
            <a:ext cx="0" cy="268922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16445" name="Straight Connector 3"/>
          <p:cNvCxnSpPr>
            <a:cxnSpLocks noChangeShapeType="1"/>
          </p:cNvCxnSpPr>
          <p:nvPr/>
        </p:nvCxnSpPr>
        <p:spPr bwMode="auto">
          <a:xfrm>
            <a:off x="3429000" y="2767013"/>
            <a:ext cx="4051300" cy="0"/>
          </a:xfrm>
          <a:prstGeom prst="line">
            <a:avLst/>
          </a:prstGeom>
          <a:noFill/>
          <a:ln w="25400" algn="ctr">
            <a:solidFill>
              <a:srgbClr val="0070C0"/>
            </a:solidFill>
            <a:prstDash val="dash"/>
            <a:round/>
            <a:headEnd/>
            <a:tailEnd/>
          </a:ln>
          <a:extLst>
            <a:ext uri="{909E8E84-426E-40DD-AFC4-6F175D3DCCD1}">
              <a14:hiddenFill xmlns:a14="http://schemas.microsoft.com/office/drawing/2010/main">
                <a:noFill/>
              </a14:hiddenFill>
            </a:ext>
          </a:extLst>
        </p:spPr>
      </p:cxnSp>
      <p:sp>
        <p:nvSpPr>
          <p:cNvPr id="16446" name="Down Arrow 1"/>
          <p:cNvSpPr>
            <a:spLocks noChangeArrowheads="1"/>
          </p:cNvSpPr>
          <p:nvPr/>
        </p:nvSpPr>
        <p:spPr bwMode="auto">
          <a:xfrm>
            <a:off x="1878013" y="1836738"/>
            <a:ext cx="190500" cy="525462"/>
          </a:xfrm>
          <a:prstGeom prst="downArrow">
            <a:avLst>
              <a:gd name="adj1" fmla="val 50000"/>
              <a:gd name="adj2" fmla="val 49944"/>
            </a:avLst>
          </a:prstGeom>
          <a:solidFill>
            <a:srgbClr val="00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Aft>
                <a:spcPct val="0"/>
              </a:spcAft>
            </a:pPr>
            <a:endParaRPr lang="en-US" altLang="en-US" sz="1600" i="1">
              <a:solidFill>
                <a:srgbClr val="000000"/>
              </a:solidFill>
            </a:endParaRPr>
          </a:p>
        </p:txBody>
      </p:sp>
      <p:sp>
        <p:nvSpPr>
          <p:cNvPr id="16447" name="TextBox 2"/>
          <p:cNvSpPr txBox="1">
            <a:spLocks noChangeArrowheads="1"/>
          </p:cNvSpPr>
          <p:nvPr/>
        </p:nvSpPr>
        <p:spPr bwMode="auto">
          <a:xfrm>
            <a:off x="152400" y="1371600"/>
            <a:ext cx="2813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600" i="1" dirty="0">
                <a:solidFill>
                  <a:srgbClr val="000000"/>
                </a:solidFill>
              </a:rPr>
              <a:t>Critical Decision Point</a:t>
            </a:r>
          </a:p>
          <a:p>
            <a:pPr algn="ctr" eaLnBrk="1" fontAlgn="base" hangingPunct="1">
              <a:spcBef>
                <a:spcPct val="0"/>
              </a:spcBef>
              <a:spcAft>
                <a:spcPct val="0"/>
              </a:spcAft>
              <a:buFontTx/>
              <a:buNone/>
            </a:pPr>
            <a:r>
              <a:rPr lang="en-US" altLang="en-US" sz="1600" i="1" dirty="0">
                <a:solidFill>
                  <a:srgbClr val="000000"/>
                </a:solidFill>
              </a:rPr>
              <a:t> 1</a:t>
            </a:r>
            <a:r>
              <a:rPr lang="en-US" altLang="en-US" sz="1600" i="1" baseline="30000" dirty="0">
                <a:solidFill>
                  <a:srgbClr val="000000"/>
                </a:solidFill>
              </a:rPr>
              <a:t>st</a:t>
            </a:r>
            <a:r>
              <a:rPr lang="en-US" altLang="en-US" sz="1600" i="1" dirty="0">
                <a:solidFill>
                  <a:srgbClr val="000000"/>
                </a:solidFill>
              </a:rPr>
              <a:t> contact w/ detailer</a:t>
            </a:r>
          </a:p>
        </p:txBody>
      </p:sp>
      <p:sp>
        <p:nvSpPr>
          <p:cNvPr id="16448" name="Curved Right Arrow 3"/>
          <p:cNvSpPr>
            <a:spLocks noChangeArrowheads="1"/>
          </p:cNvSpPr>
          <p:nvPr/>
        </p:nvSpPr>
        <p:spPr bwMode="auto">
          <a:xfrm rot="2958298">
            <a:off x="1590676" y="1924050"/>
            <a:ext cx="296862" cy="477837"/>
          </a:xfrm>
          <a:prstGeom prst="curvedRightArrow">
            <a:avLst>
              <a:gd name="adj1" fmla="val 25001"/>
              <a:gd name="adj2" fmla="val 53229"/>
              <a:gd name="adj3" fmla="val 20227"/>
            </a:avLst>
          </a:prstGeom>
          <a:solidFill>
            <a:srgbClr val="00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Aft>
                <a:spcPct val="0"/>
              </a:spcAft>
            </a:pPr>
            <a:endParaRPr lang="en-US" altLang="en-US" sz="1600" i="1">
              <a:solidFill>
                <a:srgbClr val="000000"/>
              </a:solidFill>
            </a:endParaRPr>
          </a:p>
        </p:txBody>
      </p:sp>
    </p:spTree>
    <p:extLst>
      <p:ext uri="{BB962C8B-B14F-4D97-AF65-F5344CB8AC3E}">
        <p14:creationId xmlns:p14="http://schemas.microsoft.com/office/powerpoint/2010/main" val="2499717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16280" y="268288"/>
            <a:ext cx="685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4000" i="1" dirty="0">
                <a:solidFill>
                  <a:srgbClr val="0000FF"/>
                </a:solidFill>
                <a:latin typeface="Times New Roman"/>
              </a:rPr>
              <a:t>AVIATION CAREER PATH</a:t>
            </a:r>
          </a:p>
        </p:txBody>
      </p:sp>
      <p:sp>
        <p:nvSpPr>
          <p:cNvPr id="16387" name="Rectangle 3"/>
          <p:cNvSpPr>
            <a:spLocks noChangeArrowheads="1"/>
          </p:cNvSpPr>
          <p:nvPr/>
        </p:nvSpPr>
        <p:spPr bwMode="auto">
          <a:xfrm>
            <a:off x="8969375" y="6681788"/>
            <a:ext cx="141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200" i="1">
                <a:solidFill>
                  <a:srgbClr val="000000"/>
                </a:solidFill>
                <a:cs typeface="Times New Roman" pitchFamily="18" charset="0"/>
              </a:rPr>
              <a:t>6</a:t>
            </a:r>
            <a:endParaRPr lang="en-US" altLang="en-US" sz="1800" i="1">
              <a:solidFill>
                <a:srgbClr val="000000"/>
              </a:solidFill>
              <a:cs typeface="Times New Roman" pitchFamily="18" charset="0"/>
            </a:endParaRPr>
          </a:p>
        </p:txBody>
      </p:sp>
      <p:sp>
        <p:nvSpPr>
          <p:cNvPr id="16391" name="Rectangle 7"/>
          <p:cNvSpPr>
            <a:spLocks noChangeArrowheads="1"/>
          </p:cNvSpPr>
          <p:nvPr/>
        </p:nvSpPr>
        <p:spPr bwMode="auto">
          <a:xfrm>
            <a:off x="-304800" y="0"/>
            <a:ext cx="94519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800" i="1">
              <a:solidFill>
                <a:srgbClr val="000000"/>
              </a:solidFill>
            </a:endParaRPr>
          </a:p>
        </p:txBody>
      </p:sp>
      <p:sp>
        <p:nvSpPr>
          <p:cNvPr id="16392" name="Rectangle 8"/>
          <p:cNvSpPr>
            <a:spLocks noChangeArrowheads="1"/>
          </p:cNvSpPr>
          <p:nvPr/>
        </p:nvSpPr>
        <p:spPr bwMode="auto">
          <a:xfrm>
            <a:off x="8585200" y="6527800"/>
            <a:ext cx="533400" cy="304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800" i="1">
              <a:solidFill>
                <a:srgbClr val="000000"/>
              </a:solidFill>
            </a:endParaRPr>
          </a:p>
        </p:txBody>
      </p:sp>
      <p:grpSp>
        <p:nvGrpSpPr>
          <p:cNvPr id="95" name="Group 94"/>
          <p:cNvGrpSpPr/>
          <p:nvPr/>
        </p:nvGrpSpPr>
        <p:grpSpPr>
          <a:xfrm>
            <a:off x="227009" y="2025503"/>
            <a:ext cx="8664575" cy="4680097"/>
            <a:chOff x="152400" y="1598612"/>
            <a:chExt cx="8991600" cy="4757887"/>
          </a:xfrm>
        </p:grpSpPr>
        <p:sp>
          <p:nvSpPr>
            <p:cNvPr id="96" name="Rectangle 10"/>
            <p:cNvSpPr>
              <a:spLocks noChangeArrowheads="1"/>
            </p:cNvSpPr>
            <p:nvPr/>
          </p:nvSpPr>
          <p:spPr bwMode="auto">
            <a:xfrm>
              <a:off x="152400" y="4627563"/>
              <a:ext cx="8991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600" i="1" dirty="0">
                  <a:solidFill>
                    <a:srgbClr val="000000"/>
                  </a:solidFill>
                </a:rPr>
                <a:t> 0        2         4         6        8        10       12       14      16       18       20       22      24       26       28</a:t>
              </a:r>
            </a:p>
          </p:txBody>
        </p:sp>
        <p:grpSp>
          <p:nvGrpSpPr>
            <p:cNvPr id="97" name="Group 11"/>
            <p:cNvGrpSpPr>
              <a:grpSpLocks/>
            </p:cNvGrpSpPr>
            <p:nvPr/>
          </p:nvGrpSpPr>
          <p:grpSpPr bwMode="auto">
            <a:xfrm>
              <a:off x="153988" y="4343400"/>
              <a:ext cx="8837612" cy="317500"/>
              <a:chOff x="97" y="2713"/>
              <a:chExt cx="5567" cy="200"/>
            </a:xfrm>
          </p:grpSpPr>
          <p:sp>
            <p:nvSpPr>
              <p:cNvPr id="138" name="Line 12"/>
              <p:cNvSpPr>
                <a:spLocks noChangeShapeType="1"/>
              </p:cNvSpPr>
              <p:nvPr/>
            </p:nvSpPr>
            <p:spPr bwMode="auto">
              <a:xfrm>
                <a:off x="97" y="2809"/>
                <a:ext cx="5567" cy="0"/>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39" name="Line 13"/>
              <p:cNvSpPr>
                <a:spLocks noChangeShapeType="1"/>
              </p:cNvSpPr>
              <p:nvPr/>
            </p:nvSpPr>
            <p:spPr bwMode="auto">
              <a:xfrm>
                <a:off x="200" y="2722"/>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40" name="Line 14"/>
              <p:cNvSpPr>
                <a:spLocks noChangeShapeType="1"/>
              </p:cNvSpPr>
              <p:nvPr/>
            </p:nvSpPr>
            <p:spPr bwMode="auto">
              <a:xfrm>
                <a:off x="2880"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41" name="Line 15"/>
              <p:cNvSpPr>
                <a:spLocks noChangeShapeType="1"/>
              </p:cNvSpPr>
              <p:nvPr/>
            </p:nvSpPr>
            <p:spPr bwMode="auto">
              <a:xfrm>
                <a:off x="1152"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42" name="Line 16"/>
              <p:cNvSpPr>
                <a:spLocks noChangeShapeType="1"/>
              </p:cNvSpPr>
              <p:nvPr/>
            </p:nvSpPr>
            <p:spPr bwMode="auto">
              <a:xfrm>
                <a:off x="172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43" name="Line 17"/>
              <p:cNvSpPr>
                <a:spLocks noChangeShapeType="1"/>
              </p:cNvSpPr>
              <p:nvPr/>
            </p:nvSpPr>
            <p:spPr bwMode="auto">
              <a:xfrm>
                <a:off x="2304"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44" name="Line 18"/>
              <p:cNvSpPr>
                <a:spLocks noChangeShapeType="1"/>
              </p:cNvSpPr>
              <p:nvPr/>
            </p:nvSpPr>
            <p:spPr bwMode="auto">
              <a:xfrm>
                <a:off x="460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45" name="Line 19"/>
              <p:cNvSpPr>
                <a:spLocks noChangeShapeType="1"/>
              </p:cNvSpPr>
              <p:nvPr/>
            </p:nvSpPr>
            <p:spPr bwMode="auto">
              <a:xfrm>
                <a:off x="4032"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46" name="Line 20"/>
              <p:cNvSpPr>
                <a:spLocks noChangeShapeType="1"/>
              </p:cNvSpPr>
              <p:nvPr/>
            </p:nvSpPr>
            <p:spPr bwMode="auto">
              <a:xfrm>
                <a:off x="3264"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47" name="Line 21"/>
              <p:cNvSpPr>
                <a:spLocks noChangeShapeType="1"/>
              </p:cNvSpPr>
              <p:nvPr/>
            </p:nvSpPr>
            <p:spPr bwMode="auto">
              <a:xfrm>
                <a:off x="57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48" name="Line 22"/>
              <p:cNvSpPr>
                <a:spLocks noChangeShapeType="1"/>
              </p:cNvSpPr>
              <p:nvPr/>
            </p:nvSpPr>
            <p:spPr bwMode="auto">
              <a:xfrm>
                <a:off x="3072"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49" name="Line 23"/>
              <p:cNvSpPr>
                <a:spLocks noChangeShapeType="1"/>
              </p:cNvSpPr>
              <p:nvPr/>
            </p:nvSpPr>
            <p:spPr bwMode="auto">
              <a:xfrm>
                <a:off x="345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50" name="Line 24"/>
              <p:cNvSpPr>
                <a:spLocks noChangeShapeType="1"/>
              </p:cNvSpPr>
              <p:nvPr/>
            </p:nvSpPr>
            <p:spPr bwMode="auto">
              <a:xfrm>
                <a:off x="4224"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51" name="Line 25"/>
              <p:cNvSpPr>
                <a:spLocks noChangeShapeType="1"/>
              </p:cNvSpPr>
              <p:nvPr/>
            </p:nvSpPr>
            <p:spPr bwMode="auto">
              <a:xfrm>
                <a:off x="3840"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52" name="Line 26"/>
              <p:cNvSpPr>
                <a:spLocks noChangeShapeType="1"/>
              </p:cNvSpPr>
              <p:nvPr/>
            </p:nvSpPr>
            <p:spPr bwMode="auto">
              <a:xfrm>
                <a:off x="364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53" name="Line 27"/>
              <p:cNvSpPr>
                <a:spLocks noChangeShapeType="1"/>
              </p:cNvSpPr>
              <p:nvPr/>
            </p:nvSpPr>
            <p:spPr bwMode="auto">
              <a:xfrm>
                <a:off x="4992"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54" name="Line 28"/>
              <p:cNvSpPr>
                <a:spLocks noChangeShapeType="1"/>
              </p:cNvSpPr>
              <p:nvPr/>
            </p:nvSpPr>
            <p:spPr bwMode="auto">
              <a:xfrm>
                <a:off x="4800"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55" name="Line 29"/>
              <p:cNvSpPr>
                <a:spLocks noChangeShapeType="1"/>
              </p:cNvSpPr>
              <p:nvPr/>
            </p:nvSpPr>
            <p:spPr bwMode="auto">
              <a:xfrm>
                <a:off x="441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56" name="Line 30"/>
              <p:cNvSpPr>
                <a:spLocks noChangeShapeType="1"/>
              </p:cNvSpPr>
              <p:nvPr/>
            </p:nvSpPr>
            <p:spPr bwMode="auto">
              <a:xfrm>
                <a:off x="556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57" name="Line 31"/>
              <p:cNvSpPr>
                <a:spLocks noChangeShapeType="1"/>
              </p:cNvSpPr>
              <p:nvPr/>
            </p:nvSpPr>
            <p:spPr bwMode="auto">
              <a:xfrm>
                <a:off x="537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58" name="Line 32"/>
              <p:cNvSpPr>
                <a:spLocks noChangeShapeType="1"/>
              </p:cNvSpPr>
              <p:nvPr/>
            </p:nvSpPr>
            <p:spPr bwMode="auto">
              <a:xfrm>
                <a:off x="2112"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59" name="Line 33"/>
              <p:cNvSpPr>
                <a:spLocks noChangeShapeType="1"/>
              </p:cNvSpPr>
              <p:nvPr/>
            </p:nvSpPr>
            <p:spPr bwMode="auto">
              <a:xfrm>
                <a:off x="249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60" name="Line 34"/>
              <p:cNvSpPr>
                <a:spLocks noChangeShapeType="1"/>
              </p:cNvSpPr>
              <p:nvPr/>
            </p:nvSpPr>
            <p:spPr bwMode="auto">
              <a:xfrm>
                <a:off x="268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61" name="Line 35"/>
              <p:cNvSpPr>
                <a:spLocks noChangeShapeType="1"/>
              </p:cNvSpPr>
              <p:nvPr/>
            </p:nvSpPr>
            <p:spPr bwMode="auto">
              <a:xfrm>
                <a:off x="1344"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62" name="Line 36"/>
              <p:cNvSpPr>
                <a:spLocks noChangeShapeType="1"/>
              </p:cNvSpPr>
              <p:nvPr/>
            </p:nvSpPr>
            <p:spPr bwMode="auto">
              <a:xfrm>
                <a:off x="1536"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63" name="Line 37"/>
              <p:cNvSpPr>
                <a:spLocks noChangeShapeType="1"/>
              </p:cNvSpPr>
              <p:nvPr/>
            </p:nvSpPr>
            <p:spPr bwMode="auto">
              <a:xfrm>
                <a:off x="1920"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64" name="Line 38"/>
              <p:cNvSpPr>
                <a:spLocks noChangeShapeType="1"/>
              </p:cNvSpPr>
              <p:nvPr/>
            </p:nvSpPr>
            <p:spPr bwMode="auto">
              <a:xfrm>
                <a:off x="960"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65" name="Line 39"/>
              <p:cNvSpPr>
                <a:spLocks noChangeShapeType="1"/>
              </p:cNvSpPr>
              <p:nvPr/>
            </p:nvSpPr>
            <p:spPr bwMode="auto">
              <a:xfrm>
                <a:off x="768"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66" name="Line 40"/>
              <p:cNvSpPr>
                <a:spLocks noChangeShapeType="1"/>
              </p:cNvSpPr>
              <p:nvPr/>
            </p:nvSpPr>
            <p:spPr bwMode="auto">
              <a:xfrm>
                <a:off x="384" y="2714"/>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sp>
            <p:nvSpPr>
              <p:cNvPr id="167" name="Line 41"/>
              <p:cNvSpPr>
                <a:spLocks noChangeShapeType="1"/>
              </p:cNvSpPr>
              <p:nvPr/>
            </p:nvSpPr>
            <p:spPr bwMode="auto">
              <a:xfrm>
                <a:off x="5184" y="2713"/>
                <a:ext cx="0"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000" b="1" i="1" dirty="0">
                  <a:solidFill>
                    <a:srgbClr val="333399"/>
                  </a:solidFill>
                  <a:latin typeface="Times New Roman" pitchFamily="18" charset="0"/>
                </a:endParaRPr>
              </a:p>
            </p:txBody>
          </p:sp>
        </p:grpSp>
        <p:sp>
          <p:nvSpPr>
            <p:cNvPr id="100" name="AutoShape 49"/>
            <p:cNvSpPr>
              <a:spLocks noChangeArrowheads="1"/>
            </p:cNvSpPr>
            <p:nvPr/>
          </p:nvSpPr>
          <p:spPr bwMode="auto">
            <a:xfrm>
              <a:off x="3502025" y="1733581"/>
              <a:ext cx="1524000" cy="1231900"/>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200" i="1" dirty="0">
                <a:solidFill>
                  <a:srgbClr val="000000"/>
                </a:solidFill>
                <a:latin typeface="Arial"/>
                <a:cs typeface="Times New Roman" panose="02020603050405020304" pitchFamily="18" charset="0"/>
              </a:endParaRPr>
            </a:p>
            <a:p>
              <a:pPr algn="ctr" eaLnBrk="1" fontAlgn="base" hangingPunct="1">
                <a:spcBef>
                  <a:spcPct val="0"/>
                </a:spcBef>
                <a:spcAft>
                  <a:spcPct val="0"/>
                </a:spcAft>
                <a:buFontTx/>
                <a:buNone/>
              </a:pPr>
              <a:r>
                <a:rPr lang="en-US" altLang="en-US" sz="1200" i="1" dirty="0">
                  <a:solidFill>
                    <a:srgbClr val="000000"/>
                  </a:solidFill>
                  <a:latin typeface="Arial"/>
                  <a:cs typeface="Times New Roman" panose="02020603050405020304" pitchFamily="18" charset="0"/>
                </a:rPr>
                <a:t>War College</a:t>
              </a:r>
            </a:p>
            <a:p>
              <a:pPr algn="ctr" eaLnBrk="1" fontAlgn="base" hangingPunct="1">
                <a:spcBef>
                  <a:spcPct val="0"/>
                </a:spcBef>
                <a:spcAft>
                  <a:spcPct val="0"/>
                </a:spcAft>
                <a:buFontTx/>
                <a:buNone/>
              </a:pPr>
              <a:r>
                <a:rPr lang="en-US" altLang="en-US" sz="1200" i="1" dirty="0">
                  <a:solidFill>
                    <a:srgbClr val="000000"/>
                  </a:solidFill>
                  <a:latin typeface="Arial"/>
                  <a:cs typeface="Times New Roman" panose="02020603050405020304" pitchFamily="18" charset="0"/>
                </a:rPr>
                <a:t>NPS</a:t>
              </a:r>
              <a:br>
                <a:rPr lang="en-US" altLang="en-US" sz="1200" i="1" dirty="0">
                  <a:solidFill>
                    <a:srgbClr val="000000"/>
                  </a:solidFill>
                  <a:latin typeface="Arial"/>
                  <a:cs typeface="Times New Roman" panose="02020603050405020304" pitchFamily="18" charset="0"/>
                </a:rPr>
              </a:br>
              <a:r>
                <a:rPr lang="en-US" altLang="en-US" sz="1200" i="1" dirty="0">
                  <a:solidFill>
                    <a:srgbClr val="000000"/>
                  </a:solidFill>
                  <a:latin typeface="Arial"/>
                  <a:cs typeface="Times New Roman" panose="02020603050405020304" pitchFamily="18" charset="0"/>
                </a:rPr>
                <a:t>Civilian Grad Ed</a:t>
              </a:r>
            </a:p>
            <a:p>
              <a:pPr algn="ctr" eaLnBrk="1" fontAlgn="base" hangingPunct="1">
                <a:spcBef>
                  <a:spcPct val="0"/>
                </a:spcBef>
                <a:spcAft>
                  <a:spcPct val="0"/>
                </a:spcAft>
                <a:buFontTx/>
                <a:buNone/>
              </a:pPr>
              <a:r>
                <a:rPr lang="en-US" altLang="en-US" sz="1200" i="1" dirty="0">
                  <a:solidFill>
                    <a:srgbClr val="000000"/>
                  </a:solidFill>
                  <a:latin typeface="Arial"/>
                  <a:cs typeface="Times New Roman" panose="02020603050405020304" pitchFamily="18" charset="0"/>
                </a:rPr>
                <a:t>Tours with Industry</a:t>
              </a:r>
            </a:p>
            <a:p>
              <a:pPr algn="ctr" eaLnBrk="1" fontAlgn="base" hangingPunct="1">
                <a:spcBef>
                  <a:spcPct val="0"/>
                </a:spcBef>
                <a:spcAft>
                  <a:spcPct val="0"/>
                </a:spcAft>
                <a:buFontTx/>
                <a:buNone/>
              </a:pPr>
              <a:endParaRPr lang="en-US" altLang="en-US" sz="1200" i="1" dirty="0">
                <a:solidFill>
                  <a:srgbClr val="000000"/>
                </a:solidFill>
                <a:latin typeface="Arial"/>
                <a:cs typeface="Times New Roman" panose="02020603050405020304" pitchFamily="18" charset="0"/>
              </a:endParaRPr>
            </a:p>
            <a:p>
              <a:pPr algn="ctr" eaLnBrk="1" fontAlgn="base" hangingPunct="1">
                <a:spcBef>
                  <a:spcPct val="0"/>
                </a:spcBef>
                <a:spcAft>
                  <a:spcPct val="0"/>
                </a:spcAft>
                <a:buFontTx/>
                <a:buNone/>
              </a:pPr>
              <a:endParaRPr lang="en-US" altLang="en-US" sz="1200" i="1" dirty="0">
                <a:solidFill>
                  <a:srgbClr val="000000"/>
                </a:solidFill>
                <a:latin typeface="Arial"/>
                <a:cs typeface="Times New Roman" panose="02020603050405020304" pitchFamily="18" charset="0"/>
              </a:endParaRPr>
            </a:p>
            <a:p>
              <a:pPr algn="ctr" eaLnBrk="1" fontAlgn="base" hangingPunct="1">
                <a:spcBef>
                  <a:spcPct val="0"/>
                </a:spcBef>
                <a:spcAft>
                  <a:spcPct val="0"/>
                </a:spcAft>
                <a:buFontTx/>
                <a:buNone/>
              </a:pPr>
              <a:endParaRPr lang="en-US" altLang="en-US" sz="1200" i="1" dirty="0">
                <a:solidFill>
                  <a:srgbClr val="000000"/>
                </a:solidFill>
                <a:latin typeface="Arial"/>
                <a:cs typeface="Times New Roman" panose="02020603050405020304" pitchFamily="18" charset="0"/>
              </a:endParaRPr>
            </a:p>
          </p:txBody>
        </p:sp>
        <p:sp>
          <p:nvSpPr>
            <p:cNvPr id="101" name="AutoShape 51"/>
            <p:cNvSpPr>
              <a:spLocks noChangeArrowheads="1"/>
            </p:cNvSpPr>
            <p:nvPr/>
          </p:nvSpPr>
          <p:spPr bwMode="auto">
            <a:xfrm>
              <a:off x="5854700" y="1733581"/>
              <a:ext cx="1224873" cy="1236661"/>
            </a:xfrm>
            <a:prstGeom prst="roundRect">
              <a:avLst>
                <a:gd name="adj" fmla="val 16667"/>
              </a:avLst>
            </a:prstGeom>
            <a:solidFill>
              <a:srgbClr val="CCECFF"/>
            </a:solidFill>
            <a:ln w="9525">
              <a:solidFill>
                <a:schemeClr val="tx1"/>
              </a:solidFill>
              <a:round/>
              <a:headEnd/>
              <a:tailEnd/>
            </a:ln>
          </p:spPr>
          <p:txBody>
            <a:bodyPr wrap="none" anchor="ctr"/>
            <a:lstStyle/>
            <a:p>
              <a:pPr algn="ctr" eaLnBrk="0" fontAlgn="base" hangingPunct="0">
                <a:spcBef>
                  <a:spcPct val="0"/>
                </a:spcBef>
                <a:spcAft>
                  <a:spcPct val="0"/>
                </a:spcAft>
              </a:pPr>
              <a:r>
                <a:rPr lang="en-US" altLang="en-US" sz="1200" b="1" i="1" dirty="0">
                  <a:solidFill>
                    <a:srgbClr val="000000"/>
                  </a:solidFill>
                  <a:latin typeface="Times New Roman" pitchFamily="18" charset="0"/>
                  <a:cs typeface="Times New Roman" panose="02020603050405020304" pitchFamily="18" charset="0"/>
                </a:rPr>
                <a:t>War College</a:t>
              </a:r>
            </a:p>
            <a:p>
              <a:pPr algn="ctr" eaLnBrk="0" fontAlgn="base" hangingPunct="0">
                <a:spcBef>
                  <a:spcPct val="0"/>
                </a:spcBef>
                <a:spcAft>
                  <a:spcPct val="0"/>
                </a:spcAft>
              </a:pPr>
              <a:r>
                <a:rPr lang="en-US" altLang="en-US" sz="1200" b="1" i="1" dirty="0">
                  <a:solidFill>
                    <a:srgbClr val="000000"/>
                  </a:solidFill>
                  <a:latin typeface="Times New Roman" pitchFamily="18" charset="0"/>
                  <a:cs typeface="Times New Roman" panose="02020603050405020304" pitchFamily="18" charset="0"/>
                </a:rPr>
                <a:t>Fellowships</a:t>
              </a:r>
            </a:p>
            <a:p>
              <a:pPr algn="ctr" eaLnBrk="0" fontAlgn="base" hangingPunct="0">
                <a:spcBef>
                  <a:spcPct val="0"/>
                </a:spcBef>
                <a:spcAft>
                  <a:spcPct val="0"/>
                </a:spcAft>
              </a:pPr>
              <a:endParaRPr lang="en-US" altLang="en-US" sz="1000" b="1" i="1" dirty="0">
                <a:solidFill>
                  <a:srgbClr val="000000"/>
                </a:solidFill>
                <a:latin typeface="Times New Roman" pitchFamily="18" charset="0"/>
              </a:endParaRPr>
            </a:p>
          </p:txBody>
        </p:sp>
        <p:sp>
          <p:nvSpPr>
            <p:cNvPr id="102" name="AutoShape 66"/>
            <p:cNvSpPr>
              <a:spLocks noChangeArrowheads="1"/>
            </p:cNvSpPr>
            <p:nvPr/>
          </p:nvSpPr>
          <p:spPr bwMode="auto">
            <a:xfrm>
              <a:off x="3340100" y="4495006"/>
              <a:ext cx="165100" cy="304800"/>
            </a:xfrm>
            <a:prstGeom prst="diamond">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800" i="1" dirty="0">
                <a:solidFill>
                  <a:srgbClr val="000000"/>
                </a:solidFill>
              </a:endParaRPr>
            </a:p>
          </p:txBody>
        </p:sp>
        <p:sp>
          <p:nvSpPr>
            <p:cNvPr id="103" name="AutoShape 67"/>
            <p:cNvSpPr>
              <a:spLocks noChangeArrowheads="1"/>
            </p:cNvSpPr>
            <p:nvPr/>
          </p:nvSpPr>
          <p:spPr bwMode="auto">
            <a:xfrm>
              <a:off x="6680198" y="4495006"/>
              <a:ext cx="165100" cy="304800"/>
            </a:xfrm>
            <a:prstGeom prst="diamond">
              <a:avLst/>
            </a:prstGeom>
            <a:solidFill>
              <a:srgbClr val="00CC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800" i="1" dirty="0">
                <a:solidFill>
                  <a:srgbClr val="000000"/>
                </a:solidFill>
              </a:endParaRPr>
            </a:p>
          </p:txBody>
        </p:sp>
        <p:sp>
          <p:nvSpPr>
            <p:cNvPr id="104" name="AutoShape 68"/>
            <p:cNvSpPr>
              <a:spLocks noChangeArrowheads="1"/>
            </p:cNvSpPr>
            <p:nvPr/>
          </p:nvSpPr>
          <p:spPr bwMode="auto">
            <a:xfrm>
              <a:off x="4648200" y="4495006"/>
              <a:ext cx="165100" cy="304800"/>
            </a:xfrm>
            <a:prstGeom prst="diamond">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800" i="1" dirty="0">
                <a:solidFill>
                  <a:srgbClr val="000000"/>
                </a:solidFill>
              </a:endParaRPr>
            </a:p>
          </p:txBody>
        </p:sp>
        <p:sp>
          <p:nvSpPr>
            <p:cNvPr id="105" name="Text Box 69"/>
            <p:cNvSpPr txBox="1">
              <a:spLocks noChangeArrowheads="1"/>
            </p:cNvSpPr>
            <p:nvPr/>
          </p:nvSpPr>
          <p:spPr bwMode="auto">
            <a:xfrm>
              <a:off x="3277815" y="4953000"/>
              <a:ext cx="762000" cy="276225"/>
            </a:xfrm>
            <a:prstGeom prst="rect">
              <a:avLst/>
            </a:prstGeom>
            <a:solidFill>
              <a:srgbClr val="FFFF00"/>
            </a:solidFill>
            <a:ln>
              <a:solidFill>
                <a:schemeClr val="tx1"/>
              </a:solidFill>
            </a:ln>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dirty="0">
                  <a:solidFill>
                    <a:srgbClr val="000000"/>
                  </a:solidFill>
                </a:rPr>
                <a:t>ADHSB</a:t>
              </a:r>
            </a:p>
          </p:txBody>
        </p:sp>
        <p:sp>
          <p:nvSpPr>
            <p:cNvPr id="106" name="Text Box 70"/>
            <p:cNvSpPr txBox="1">
              <a:spLocks noChangeArrowheads="1"/>
            </p:cNvSpPr>
            <p:nvPr/>
          </p:nvSpPr>
          <p:spPr bwMode="auto">
            <a:xfrm>
              <a:off x="4076619" y="4953000"/>
              <a:ext cx="808940" cy="281603"/>
            </a:xfrm>
            <a:prstGeom prst="rect">
              <a:avLst/>
            </a:prstGeom>
            <a:solidFill>
              <a:srgbClr val="00CC00"/>
            </a:solidFill>
            <a:ln>
              <a:solidFill>
                <a:schemeClr val="tx1"/>
              </a:solidFill>
            </a:ln>
            <a:extLst/>
          </p:spPr>
          <p:txBody>
            <a:bodyPr wrap="square">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dirty="0">
                  <a:solidFill>
                    <a:srgbClr val="000000"/>
                  </a:solidFill>
                </a:rPr>
                <a:t>O5 BRD</a:t>
              </a:r>
            </a:p>
          </p:txBody>
        </p:sp>
        <p:sp>
          <p:nvSpPr>
            <p:cNvPr id="107" name="Rectangle 72"/>
            <p:cNvSpPr>
              <a:spLocks noChangeArrowheads="1"/>
            </p:cNvSpPr>
            <p:nvPr/>
          </p:nvSpPr>
          <p:spPr bwMode="auto">
            <a:xfrm>
              <a:off x="762000" y="4064000"/>
              <a:ext cx="2667000" cy="203200"/>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600" i="1" dirty="0">
                  <a:solidFill>
                    <a:srgbClr val="000000"/>
                  </a:solidFill>
                </a:rPr>
                <a:t>MSR: Time After “Wings”</a:t>
              </a:r>
            </a:p>
          </p:txBody>
        </p:sp>
        <p:sp>
          <p:nvSpPr>
            <p:cNvPr id="108" name="AutoShape 82"/>
            <p:cNvSpPr>
              <a:spLocks noChangeArrowheads="1"/>
            </p:cNvSpPr>
            <p:nvPr/>
          </p:nvSpPr>
          <p:spPr bwMode="auto">
            <a:xfrm>
              <a:off x="3035300" y="4495006"/>
              <a:ext cx="165100" cy="304800"/>
            </a:xfrm>
            <a:prstGeom prst="diamond">
              <a:avLst/>
            </a:prstGeom>
            <a:solidFill>
              <a:srgbClr val="00CC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800" i="1" dirty="0">
                <a:solidFill>
                  <a:srgbClr val="000000"/>
                </a:solidFill>
              </a:endParaRPr>
            </a:p>
          </p:txBody>
        </p:sp>
        <p:sp>
          <p:nvSpPr>
            <p:cNvPr id="109" name="AutoShape 85"/>
            <p:cNvSpPr>
              <a:spLocks noChangeArrowheads="1"/>
            </p:cNvSpPr>
            <p:nvPr/>
          </p:nvSpPr>
          <p:spPr bwMode="auto">
            <a:xfrm>
              <a:off x="4572000" y="4495006"/>
              <a:ext cx="165100" cy="304800"/>
            </a:xfrm>
            <a:prstGeom prst="diamond">
              <a:avLst/>
            </a:prstGeom>
            <a:solidFill>
              <a:srgbClr val="00CC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800" i="1" dirty="0">
                <a:solidFill>
                  <a:srgbClr val="000000"/>
                </a:solidFill>
              </a:endParaRPr>
            </a:p>
          </p:txBody>
        </p:sp>
        <p:sp>
          <p:nvSpPr>
            <p:cNvPr id="110" name="AutoShape 86"/>
            <p:cNvSpPr>
              <a:spLocks noChangeArrowheads="1"/>
            </p:cNvSpPr>
            <p:nvPr/>
          </p:nvSpPr>
          <p:spPr bwMode="auto">
            <a:xfrm>
              <a:off x="6851650" y="4495006"/>
              <a:ext cx="150091" cy="304800"/>
            </a:xfrm>
            <a:prstGeom prst="diamond">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endParaRPr lang="en-US" altLang="en-US" sz="1800" i="1" dirty="0">
                <a:solidFill>
                  <a:srgbClr val="000000"/>
                </a:solidFill>
              </a:endParaRPr>
            </a:p>
          </p:txBody>
        </p:sp>
        <p:sp>
          <p:nvSpPr>
            <p:cNvPr id="111" name="Text Box 88"/>
            <p:cNvSpPr txBox="1">
              <a:spLocks noChangeArrowheads="1"/>
            </p:cNvSpPr>
            <p:nvPr/>
          </p:nvSpPr>
          <p:spPr bwMode="auto">
            <a:xfrm>
              <a:off x="2363415" y="4953000"/>
              <a:ext cx="838200" cy="276225"/>
            </a:xfrm>
            <a:prstGeom prst="rect">
              <a:avLst/>
            </a:prstGeom>
            <a:solidFill>
              <a:srgbClr val="00CC00"/>
            </a:solidFill>
            <a:ln>
              <a:solidFill>
                <a:schemeClr val="tx1"/>
              </a:solidFill>
            </a:ln>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dirty="0">
                  <a:solidFill>
                    <a:srgbClr val="000000"/>
                  </a:solidFill>
                </a:rPr>
                <a:t>O4 BRD</a:t>
              </a:r>
            </a:p>
          </p:txBody>
        </p:sp>
        <p:sp>
          <p:nvSpPr>
            <p:cNvPr id="112" name="Text Box 89"/>
            <p:cNvSpPr txBox="1">
              <a:spLocks noChangeArrowheads="1"/>
            </p:cNvSpPr>
            <p:nvPr/>
          </p:nvSpPr>
          <p:spPr bwMode="auto">
            <a:xfrm>
              <a:off x="4923740" y="4953000"/>
              <a:ext cx="685800" cy="276225"/>
            </a:xfrm>
            <a:prstGeom prst="rect">
              <a:avLst/>
            </a:prstGeom>
            <a:solidFill>
              <a:srgbClr val="FFFF00"/>
            </a:solidFill>
            <a:ln>
              <a:solidFill>
                <a:schemeClr val="tx1"/>
              </a:solidFill>
            </a:ln>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dirty="0">
                  <a:solidFill>
                    <a:srgbClr val="000000"/>
                  </a:solidFill>
                </a:rPr>
                <a:t>ACSB</a:t>
              </a:r>
            </a:p>
          </p:txBody>
        </p:sp>
        <p:sp>
          <p:nvSpPr>
            <p:cNvPr id="113" name="Text Box 90"/>
            <p:cNvSpPr txBox="1">
              <a:spLocks noChangeArrowheads="1"/>
            </p:cNvSpPr>
            <p:nvPr/>
          </p:nvSpPr>
          <p:spPr bwMode="auto">
            <a:xfrm>
              <a:off x="5975600" y="4953000"/>
              <a:ext cx="876300" cy="276225"/>
            </a:xfrm>
            <a:prstGeom prst="rect">
              <a:avLst/>
            </a:prstGeom>
            <a:solidFill>
              <a:srgbClr val="00CC00"/>
            </a:solidFill>
            <a:ln>
              <a:solidFill>
                <a:schemeClr val="tx1"/>
              </a:solidFill>
            </a:ln>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dirty="0">
                  <a:solidFill>
                    <a:srgbClr val="000000"/>
                  </a:solidFill>
                </a:rPr>
                <a:t>O6 BRD</a:t>
              </a:r>
            </a:p>
          </p:txBody>
        </p:sp>
        <p:sp>
          <p:nvSpPr>
            <p:cNvPr id="114" name="Text Box 91"/>
            <p:cNvSpPr txBox="1">
              <a:spLocks noChangeArrowheads="1"/>
            </p:cNvSpPr>
            <p:nvPr/>
          </p:nvSpPr>
          <p:spPr bwMode="auto">
            <a:xfrm>
              <a:off x="6890000" y="4953000"/>
              <a:ext cx="876300" cy="276225"/>
            </a:xfrm>
            <a:prstGeom prst="rect">
              <a:avLst/>
            </a:prstGeom>
            <a:solidFill>
              <a:srgbClr val="FFFF00"/>
            </a:solidFill>
            <a:ln>
              <a:solidFill>
                <a:schemeClr val="tx1"/>
              </a:solidFill>
            </a:ln>
            <a:extLst/>
          </p:spPr>
          <p:txBody>
            <a:bodyPr>
              <a:spAutoFit/>
            </a:bodyP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i="1" dirty="0">
                  <a:solidFill>
                    <a:srgbClr val="000000"/>
                  </a:solidFill>
                </a:rPr>
                <a:t>AMCSB</a:t>
              </a:r>
            </a:p>
          </p:txBody>
        </p:sp>
        <p:sp>
          <p:nvSpPr>
            <p:cNvPr id="115" name="Rectangle 42"/>
            <p:cNvSpPr>
              <a:spLocks noChangeArrowheads="1"/>
            </p:cNvSpPr>
            <p:nvPr/>
          </p:nvSpPr>
          <p:spPr bwMode="auto">
            <a:xfrm>
              <a:off x="304800" y="3490913"/>
              <a:ext cx="6096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900" i="1" dirty="0">
                  <a:solidFill>
                    <a:srgbClr val="000000"/>
                  </a:solidFill>
                </a:rPr>
                <a:t>FLT</a:t>
              </a:r>
            </a:p>
            <a:p>
              <a:pPr algn="ctr" eaLnBrk="1" fontAlgn="base" hangingPunct="1">
                <a:spcBef>
                  <a:spcPct val="50000"/>
                </a:spcBef>
                <a:spcAft>
                  <a:spcPct val="0"/>
                </a:spcAft>
                <a:buFontTx/>
                <a:buNone/>
              </a:pPr>
              <a:r>
                <a:rPr lang="en-US" altLang="en-US" sz="900" i="1" dirty="0">
                  <a:solidFill>
                    <a:srgbClr val="000000"/>
                  </a:solidFill>
                </a:rPr>
                <a:t>TRNG</a:t>
              </a:r>
            </a:p>
          </p:txBody>
        </p:sp>
        <p:sp>
          <p:nvSpPr>
            <p:cNvPr id="116" name="Rectangle 43"/>
            <p:cNvSpPr>
              <a:spLocks noChangeArrowheads="1"/>
            </p:cNvSpPr>
            <p:nvPr/>
          </p:nvSpPr>
          <p:spPr bwMode="auto">
            <a:xfrm>
              <a:off x="2819400" y="3490913"/>
              <a:ext cx="6096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2</a:t>
              </a:r>
              <a:r>
                <a:rPr lang="en-US" altLang="en-US" sz="1100" i="1" baseline="30000" dirty="0">
                  <a:solidFill>
                    <a:srgbClr val="000000"/>
                  </a:solidFill>
                </a:rPr>
                <a:t>nd</a:t>
              </a:r>
              <a:r>
                <a:rPr lang="en-US" altLang="en-US" sz="1100" i="1" dirty="0">
                  <a:solidFill>
                    <a:srgbClr val="000000"/>
                  </a:solidFill>
                </a:rPr>
                <a:t> SEA</a:t>
              </a:r>
            </a:p>
          </p:txBody>
        </p:sp>
        <p:sp>
          <p:nvSpPr>
            <p:cNvPr id="117" name="Rectangle 45"/>
            <p:cNvSpPr>
              <a:spLocks noChangeArrowheads="1"/>
            </p:cNvSpPr>
            <p:nvPr/>
          </p:nvSpPr>
          <p:spPr bwMode="auto">
            <a:xfrm>
              <a:off x="1130300" y="3490913"/>
              <a:ext cx="8509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1</a:t>
              </a:r>
              <a:r>
                <a:rPr lang="en-US" altLang="en-US" sz="1100" i="1" baseline="30000" dirty="0">
                  <a:solidFill>
                    <a:srgbClr val="000000"/>
                  </a:solidFill>
                </a:rPr>
                <a:t>st</a:t>
              </a:r>
              <a:r>
                <a:rPr lang="en-US" altLang="en-US" sz="1100" i="1" dirty="0">
                  <a:solidFill>
                    <a:srgbClr val="000000"/>
                  </a:solidFill>
                </a:rPr>
                <a:t> SEA</a:t>
              </a:r>
            </a:p>
          </p:txBody>
        </p:sp>
        <p:sp>
          <p:nvSpPr>
            <p:cNvPr id="118" name="Rectangle 46"/>
            <p:cNvSpPr>
              <a:spLocks noChangeArrowheads="1"/>
            </p:cNvSpPr>
            <p:nvPr/>
          </p:nvSpPr>
          <p:spPr bwMode="auto">
            <a:xfrm>
              <a:off x="6705600" y="3325813"/>
              <a:ext cx="7620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MAJOR</a:t>
              </a:r>
            </a:p>
          </p:txBody>
        </p:sp>
        <p:sp>
          <p:nvSpPr>
            <p:cNvPr id="119" name="Rectangle 47"/>
            <p:cNvSpPr>
              <a:spLocks noChangeArrowheads="1"/>
            </p:cNvSpPr>
            <p:nvPr/>
          </p:nvSpPr>
          <p:spPr bwMode="auto">
            <a:xfrm>
              <a:off x="5334000" y="3325813"/>
              <a:ext cx="7620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XO/CO</a:t>
              </a:r>
            </a:p>
          </p:txBody>
        </p:sp>
        <p:sp>
          <p:nvSpPr>
            <p:cNvPr id="120" name="Rectangle 54"/>
            <p:cNvSpPr>
              <a:spLocks noChangeArrowheads="1"/>
            </p:cNvSpPr>
            <p:nvPr/>
          </p:nvSpPr>
          <p:spPr bwMode="auto">
            <a:xfrm>
              <a:off x="1968500" y="3490913"/>
              <a:ext cx="8509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1</a:t>
              </a:r>
              <a:r>
                <a:rPr lang="en-US" altLang="en-US" sz="1100" i="1" baseline="30000" dirty="0">
                  <a:solidFill>
                    <a:srgbClr val="000000"/>
                  </a:solidFill>
                </a:rPr>
                <a:t>st</a:t>
              </a:r>
              <a:r>
                <a:rPr lang="en-US" altLang="en-US" sz="1100" i="1" dirty="0">
                  <a:solidFill>
                    <a:srgbClr val="000000"/>
                  </a:solidFill>
                </a:rPr>
                <a:t> SHORE</a:t>
              </a:r>
            </a:p>
          </p:txBody>
        </p:sp>
        <p:sp>
          <p:nvSpPr>
            <p:cNvPr id="121" name="Rectangle 55"/>
            <p:cNvSpPr>
              <a:spLocks noChangeArrowheads="1"/>
            </p:cNvSpPr>
            <p:nvPr/>
          </p:nvSpPr>
          <p:spPr bwMode="auto">
            <a:xfrm>
              <a:off x="3429000" y="3862388"/>
              <a:ext cx="914400" cy="533400"/>
            </a:xfrm>
            <a:prstGeom prst="rect">
              <a:avLst/>
            </a:prstGeom>
            <a:solidFill>
              <a:srgbClr val="FFCC66"/>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SHORE/ SEA</a:t>
              </a:r>
            </a:p>
          </p:txBody>
        </p:sp>
        <p:sp>
          <p:nvSpPr>
            <p:cNvPr id="122" name="Rectangle 56"/>
            <p:cNvSpPr>
              <a:spLocks noChangeArrowheads="1"/>
            </p:cNvSpPr>
            <p:nvPr/>
          </p:nvSpPr>
          <p:spPr bwMode="auto">
            <a:xfrm>
              <a:off x="4267200" y="3862388"/>
              <a:ext cx="914400" cy="533400"/>
            </a:xfrm>
            <a:prstGeom prst="rect">
              <a:avLst/>
            </a:prstGeom>
            <a:solidFill>
              <a:srgbClr val="FFCC66"/>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SHORE</a:t>
              </a:r>
            </a:p>
          </p:txBody>
        </p:sp>
        <p:sp>
          <p:nvSpPr>
            <p:cNvPr id="123" name="Rectangle 57"/>
            <p:cNvSpPr>
              <a:spLocks noChangeArrowheads="1"/>
            </p:cNvSpPr>
            <p:nvPr/>
          </p:nvSpPr>
          <p:spPr bwMode="auto">
            <a:xfrm>
              <a:off x="5181600" y="3857625"/>
              <a:ext cx="660400" cy="533400"/>
            </a:xfrm>
            <a:prstGeom prst="rect">
              <a:avLst/>
            </a:prstGeom>
            <a:solidFill>
              <a:srgbClr val="FFCC66"/>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SEA/</a:t>
              </a:r>
            </a:p>
            <a:p>
              <a:pPr algn="ctr" eaLnBrk="1" fontAlgn="base" hangingPunct="1">
                <a:spcBef>
                  <a:spcPct val="50000"/>
                </a:spcBef>
                <a:spcAft>
                  <a:spcPct val="0"/>
                </a:spcAft>
                <a:buFontTx/>
                <a:buNone/>
              </a:pPr>
              <a:r>
                <a:rPr lang="en-US" altLang="en-US" sz="1100" i="1" dirty="0">
                  <a:solidFill>
                    <a:srgbClr val="000000"/>
                  </a:solidFill>
                </a:rPr>
                <a:t>OVER-SEAS</a:t>
              </a:r>
            </a:p>
          </p:txBody>
        </p:sp>
        <p:sp>
          <p:nvSpPr>
            <p:cNvPr id="124" name="Rectangle 58"/>
            <p:cNvSpPr>
              <a:spLocks noChangeArrowheads="1"/>
            </p:cNvSpPr>
            <p:nvPr/>
          </p:nvSpPr>
          <p:spPr bwMode="auto">
            <a:xfrm>
              <a:off x="914400" y="3490913"/>
              <a:ext cx="228600" cy="533400"/>
            </a:xfrm>
            <a:prstGeom prst="rect">
              <a:avLst/>
            </a:prstGeom>
            <a:solidFill>
              <a:srgbClr val="FFFF99"/>
            </a:solidFill>
            <a:ln w="12700">
              <a:solidFill>
                <a:schemeClr val="tx1"/>
              </a:solidFill>
              <a:miter lim="800000"/>
              <a:headEnd/>
              <a:tailEnd/>
            </a:ln>
          </p:spPr>
          <p:txBody>
            <a:bodyPr lIns="92075" tIns="46038" rIns="92075" bIns="46038"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FRS</a:t>
              </a:r>
            </a:p>
          </p:txBody>
        </p:sp>
        <p:sp>
          <p:nvSpPr>
            <p:cNvPr id="125" name="Rectangle 59"/>
            <p:cNvSpPr>
              <a:spLocks noChangeArrowheads="1"/>
            </p:cNvSpPr>
            <p:nvPr/>
          </p:nvSpPr>
          <p:spPr bwMode="auto">
            <a:xfrm>
              <a:off x="3429000" y="3325813"/>
              <a:ext cx="254000" cy="533400"/>
            </a:xfrm>
            <a:prstGeom prst="rect">
              <a:avLst/>
            </a:prstGeom>
            <a:solidFill>
              <a:srgbClr val="FFFF99"/>
            </a:solidFill>
            <a:ln w="12700">
              <a:solidFill>
                <a:schemeClr val="tx1"/>
              </a:solidFill>
              <a:miter lim="800000"/>
              <a:headEnd/>
              <a:tailEnd/>
            </a:ln>
          </p:spPr>
          <p:txBody>
            <a:bodyPr lIns="92075" tIns="46038" rIns="92075" bIns="46038"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FRS</a:t>
              </a:r>
            </a:p>
          </p:txBody>
        </p:sp>
        <p:sp>
          <p:nvSpPr>
            <p:cNvPr id="126" name="Rectangle 60"/>
            <p:cNvSpPr>
              <a:spLocks noChangeArrowheads="1"/>
            </p:cNvSpPr>
            <p:nvPr/>
          </p:nvSpPr>
          <p:spPr bwMode="auto">
            <a:xfrm>
              <a:off x="3657600" y="3325813"/>
              <a:ext cx="685800" cy="533400"/>
            </a:xfrm>
            <a:prstGeom prst="rect">
              <a:avLst/>
            </a:prstGeom>
            <a:solidFill>
              <a:srgbClr val="FFFF99"/>
            </a:solidFill>
            <a:ln w="12700">
              <a:solidFill>
                <a:schemeClr val="tx1"/>
              </a:solidFill>
              <a:miter lim="800000"/>
              <a:headEnd/>
              <a:tailEnd/>
            </a:ln>
          </p:spPr>
          <p:txBody>
            <a:bodyPr lIns="92075" tIns="46038" rIns="92075" bIns="46038"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DH</a:t>
              </a:r>
            </a:p>
          </p:txBody>
        </p:sp>
        <p:sp>
          <p:nvSpPr>
            <p:cNvPr id="127" name="Rectangle 61"/>
            <p:cNvSpPr>
              <a:spLocks noChangeArrowheads="1"/>
            </p:cNvSpPr>
            <p:nvPr/>
          </p:nvSpPr>
          <p:spPr bwMode="auto">
            <a:xfrm>
              <a:off x="4343400" y="3325813"/>
              <a:ext cx="838200" cy="5334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2</a:t>
              </a:r>
              <a:r>
                <a:rPr lang="en-US" altLang="en-US" sz="1100" i="1" baseline="30000" dirty="0">
                  <a:solidFill>
                    <a:srgbClr val="000000"/>
                  </a:solidFill>
                </a:rPr>
                <a:t>nd</a:t>
              </a:r>
            </a:p>
            <a:p>
              <a:pPr algn="ctr" eaLnBrk="1" fontAlgn="base" hangingPunct="1">
                <a:spcBef>
                  <a:spcPct val="50000"/>
                </a:spcBef>
                <a:spcAft>
                  <a:spcPct val="0"/>
                </a:spcAft>
                <a:buFontTx/>
                <a:buNone/>
              </a:pPr>
              <a:r>
                <a:rPr lang="en-US" altLang="en-US" sz="1100" i="1" dirty="0">
                  <a:solidFill>
                    <a:srgbClr val="000000"/>
                  </a:solidFill>
                </a:rPr>
                <a:t>SHORE</a:t>
              </a:r>
            </a:p>
          </p:txBody>
        </p:sp>
        <p:sp>
          <p:nvSpPr>
            <p:cNvPr id="128" name="Rectangle 62"/>
            <p:cNvSpPr>
              <a:spLocks noChangeArrowheads="1"/>
            </p:cNvSpPr>
            <p:nvPr/>
          </p:nvSpPr>
          <p:spPr bwMode="auto">
            <a:xfrm>
              <a:off x="5118100" y="3325813"/>
              <a:ext cx="215900" cy="533400"/>
            </a:xfrm>
            <a:prstGeom prst="rect">
              <a:avLst/>
            </a:prstGeom>
            <a:solidFill>
              <a:srgbClr val="FFFF99"/>
            </a:solidFill>
            <a:ln w="12700">
              <a:solidFill>
                <a:schemeClr val="tx1"/>
              </a:solidFill>
              <a:miter lim="800000"/>
              <a:headEnd/>
              <a:tailEnd/>
            </a:ln>
          </p:spPr>
          <p:txBody>
            <a:bodyPr lIns="92075" tIns="46038" rIns="92075" bIns="46038"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FRS</a:t>
              </a:r>
            </a:p>
          </p:txBody>
        </p:sp>
        <p:sp>
          <p:nvSpPr>
            <p:cNvPr id="129" name="Rectangle 63"/>
            <p:cNvSpPr>
              <a:spLocks noChangeArrowheads="1"/>
            </p:cNvSpPr>
            <p:nvPr/>
          </p:nvSpPr>
          <p:spPr bwMode="auto">
            <a:xfrm>
              <a:off x="5835650" y="3857625"/>
              <a:ext cx="838200" cy="381000"/>
            </a:xfrm>
            <a:prstGeom prst="rect">
              <a:avLst/>
            </a:prstGeom>
            <a:solidFill>
              <a:srgbClr val="FFCC66"/>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SHORE/ SEA</a:t>
              </a:r>
            </a:p>
          </p:txBody>
        </p:sp>
        <p:sp>
          <p:nvSpPr>
            <p:cNvPr id="130" name="Rectangle 65"/>
            <p:cNvSpPr>
              <a:spLocks noChangeArrowheads="1"/>
            </p:cNvSpPr>
            <p:nvPr/>
          </p:nvSpPr>
          <p:spPr bwMode="auto">
            <a:xfrm>
              <a:off x="6629400" y="3857625"/>
              <a:ext cx="850900" cy="533400"/>
            </a:xfrm>
            <a:prstGeom prst="rect">
              <a:avLst/>
            </a:prstGeom>
            <a:solidFill>
              <a:srgbClr val="FFCC66"/>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100" i="1" dirty="0">
                  <a:solidFill>
                    <a:srgbClr val="000000"/>
                  </a:solidFill>
                </a:rPr>
                <a:t>SHORE/SEA</a:t>
              </a:r>
            </a:p>
          </p:txBody>
        </p:sp>
        <p:sp>
          <p:nvSpPr>
            <p:cNvPr id="131" name="Rectangle 63"/>
            <p:cNvSpPr>
              <a:spLocks noChangeArrowheads="1"/>
            </p:cNvSpPr>
            <p:nvPr/>
          </p:nvSpPr>
          <p:spPr bwMode="auto">
            <a:xfrm>
              <a:off x="6096000" y="3470898"/>
              <a:ext cx="609600" cy="381000"/>
            </a:xfrm>
            <a:prstGeom prst="rect">
              <a:avLst/>
            </a:prstGeom>
            <a:solidFill>
              <a:srgbClr val="FFFF99"/>
            </a:solidFill>
            <a:ln w="12700">
              <a:solidFill>
                <a:schemeClr val="tx1"/>
              </a:solidFill>
              <a:miter lim="800000"/>
              <a:headEnd/>
              <a:tailEnd/>
            </a:ln>
          </p:spPr>
          <p:txBody>
            <a:bodyPr lIns="92075" tIns="136525" rIns="92075" bIns="136525" anchor="ctr" anchorCtr="1"/>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800" i="1" dirty="0">
                  <a:solidFill>
                    <a:srgbClr val="000000"/>
                  </a:solidFill>
                </a:rPr>
                <a:t>SHORE/</a:t>
              </a:r>
            </a:p>
            <a:p>
              <a:pPr algn="ctr" eaLnBrk="1" fontAlgn="base" hangingPunct="1">
                <a:spcBef>
                  <a:spcPct val="50000"/>
                </a:spcBef>
                <a:spcAft>
                  <a:spcPct val="0"/>
                </a:spcAft>
                <a:buFontTx/>
                <a:buNone/>
              </a:pPr>
              <a:r>
                <a:rPr lang="en-US" altLang="en-US" sz="800" i="1" dirty="0">
                  <a:solidFill>
                    <a:srgbClr val="000000"/>
                  </a:solidFill>
                </a:rPr>
                <a:t>SEA</a:t>
              </a:r>
            </a:p>
          </p:txBody>
        </p:sp>
        <p:cxnSp>
          <p:nvCxnSpPr>
            <p:cNvPr id="132" name="Straight Connector 2"/>
            <p:cNvCxnSpPr>
              <a:cxnSpLocks noChangeShapeType="1"/>
            </p:cNvCxnSpPr>
            <p:nvPr/>
          </p:nvCxnSpPr>
          <p:spPr bwMode="auto">
            <a:xfrm flipH="1">
              <a:off x="3422650" y="1598612"/>
              <a:ext cx="6350" cy="32400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133" name="AutoShape 48"/>
            <p:cNvSpPr>
              <a:spLocks noChangeArrowheads="1"/>
            </p:cNvSpPr>
            <p:nvPr/>
          </p:nvSpPr>
          <p:spPr bwMode="auto">
            <a:xfrm>
              <a:off x="936345" y="1733581"/>
              <a:ext cx="914400" cy="1209675"/>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050" i="1" dirty="0">
                  <a:solidFill>
                    <a:srgbClr val="000000"/>
                  </a:solidFill>
                  <a:latin typeface="Arial"/>
                </a:rPr>
                <a:t>T/M/S</a:t>
              </a:r>
            </a:p>
            <a:p>
              <a:pPr algn="ctr" eaLnBrk="1" fontAlgn="base" hangingPunct="1">
                <a:spcBef>
                  <a:spcPct val="0"/>
                </a:spcBef>
                <a:spcAft>
                  <a:spcPct val="0"/>
                </a:spcAft>
                <a:buFontTx/>
                <a:buNone/>
              </a:pPr>
              <a:r>
                <a:rPr lang="en-US" altLang="en-US" sz="1050" i="1" dirty="0">
                  <a:solidFill>
                    <a:srgbClr val="000000"/>
                  </a:solidFill>
                  <a:latin typeface="Arial"/>
                </a:rPr>
                <a:t>Tactical</a:t>
              </a:r>
            </a:p>
            <a:p>
              <a:pPr algn="ctr" eaLnBrk="1" fontAlgn="base" hangingPunct="1">
                <a:spcBef>
                  <a:spcPct val="0"/>
                </a:spcBef>
                <a:spcAft>
                  <a:spcPct val="0"/>
                </a:spcAft>
                <a:buFontTx/>
                <a:buNone/>
              </a:pPr>
              <a:r>
                <a:rPr lang="en-US" altLang="en-US" sz="1050" i="1" dirty="0">
                  <a:solidFill>
                    <a:srgbClr val="000000"/>
                  </a:solidFill>
                  <a:latin typeface="Arial"/>
                </a:rPr>
                <a:t>Quals</a:t>
              </a:r>
            </a:p>
            <a:p>
              <a:pPr algn="ctr" eaLnBrk="1" fontAlgn="base" hangingPunct="1">
                <a:spcBef>
                  <a:spcPct val="0"/>
                </a:spcBef>
                <a:spcAft>
                  <a:spcPct val="0"/>
                </a:spcAft>
                <a:buFontTx/>
                <a:buNone/>
              </a:pPr>
              <a:r>
                <a:rPr lang="en-US" altLang="en-US" sz="1050" i="1" dirty="0">
                  <a:solidFill>
                    <a:srgbClr val="000000"/>
                  </a:solidFill>
                  <a:latin typeface="Arial"/>
                </a:rPr>
                <a:t>Progression</a:t>
              </a:r>
            </a:p>
          </p:txBody>
        </p:sp>
        <p:sp>
          <p:nvSpPr>
            <p:cNvPr id="134" name="AutoShape 49"/>
            <p:cNvSpPr>
              <a:spLocks noChangeArrowheads="1"/>
            </p:cNvSpPr>
            <p:nvPr/>
          </p:nvSpPr>
          <p:spPr bwMode="auto">
            <a:xfrm>
              <a:off x="1885950" y="1733581"/>
              <a:ext cx="971550" cy="1209675"/>
            </a:xfrm>
            <a:prstGeom prst="roundRect">
              <a:avLst>
                <a:gd name="adj" fmla="val 16667"/>
              </a:avLst>
            </a:prstGeom>
            <a:solidFill>
              <a:srgbClr val="CCECFF"/>
            </a:solidFill>
            <a:ln w="9525">
              <a:solidFill>
                <a:schemeClr val="tx1"/>
              </a:solidFill>
              <a:round/>
              <a:headEnd/>
              <a:tailEnd/>
            </a:ln>
          </p:spPr>
          <p:txBody>
            <a:bodyPr wrap="none" anchor="ctr"/>
            <a:lstStyle/>
            <a:p>
              <a:pPr algn="ctr" eaLnBrk="0" fontAlgn="base" hangingPunct="0">
                <a:spcBef>
                  <a:spcPct val="0"/>
                </a:spcBef>
                <a:spcAft>
                  <a:spcPct val="0"/>
                </a:spcAft>
              </a:pPr>
              <a:r>
                <a:rPr lang="en-US" altLang="en-US" sz="1050" b="1" i="1" dirty="0">
                  <a:solidFill>
                    <a:srgbClr val="000000"/>
                  </a:solidFill>
                  <a:latin typeface="Times New Roman" pitchFamily="18" charset="0"/>
                </a:rPr>
                <a:t>Production</a:t>
              </a:r>
            </a:p>
            <a:p>
              <a:pPr algn="ctr" eaLnBrk="0" fontAlgn="base" hangingPunct="0">
                <a:spcBef>
                  <a:spcPct val="0"/>
                </a:spcBef>
                <a:spcAft>
                  <a:spcPct val="0"/>
                </a:spcAft>
              </a:pPr>
              <a:r>
                <a:rPr lang="en-US" altLang="en-US" sz="1050" b="1" i="1" dirty="0">
                  <a:solidFill>
                    <a:srgbClr val="000000"/>
                  </a:solidFill>
                  <a:latin typeface="Times New Roman" pitchFamily="18" charset="0"/>
                </a:rPr>
                <a:t>WTI</a:t>
              </a:r>
            </a:p>
            <a:p>
              <a:pPr algn="ctr" eaLnBrk="0" fontAlgn="base" hangingPunct="0">
                <a:spcBef>
                  <a:spcPct val="0"/>
                </a:spcBef>
                <a:spcAft>
                  <a:spcPct val="0"/>
                </a:spcAft>
              </a:pPr>
              <a:r>
                <a:rPr lang="en-US" altLang="en-US" sz="1050" b="1" i="1" dirty="0">
                  <a:solidFill>
                    <a:srgbClr val="000000"/>
                  </a:solidFill>
                  <a:latin typeface="Times New Roman" pitchFamily="18" charset="0"/>
                </a:rPr>
                <a:t>TEST</a:t>
              </a:r>
            </a:p>
          </p:txBody>
        </p:sp>
        <p:sp>
          <p:nvSpPr>
            <p:cNvPr id="135" name="AutoShape 50"/>
            <p:cNvSpPr>
              <a:spLocks noChangeArrowheads="1"/>
            </p:cNvSpPr>
            <p:nvPr/>
          </p:nvSpPr>
          <p:spPr bwMode="auto">
            <a:xfrm>
              <a:off x="2889250" y="1733581"/>
              <a:ext cx="500063" cy="1209674"/>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spcBef>
                  <a:spcPct val="20000"/>
                </a:spcBef>
                <a:buChar char="•"/>
                <a:defRPr sz="3200" b="1">
                  <a:solidFill>
                    <a:schemeClr val="tx1"/>
                  </a:solidFill>
                  <a:latin typeface="Arial" pitchFamily="34" charset="0"/>
                  <a:cs typeface="Arial" pitchFamily="34" charset="0"/>
                </a:defRPr>
              </a:lvl1pPr>
              <a:lvl2pPr marL="742950" indent="-285750" eaLnBrk="0" hangingPunct="0">
                <a:spcBef>
                  <a:spcPct val="20000"/>
                </a:spcBef>
                <a:buChar char="–"/>
                <a:defRPr sz="2800" b="1">
                  <a:solidFill>
                    <a:schemeClr val="tx1"/>
                  </a:solidFill>
                  <a:latin typeface="Arial" pitchFamily="34" charset="0"/>
                  <a:cs typeface="Arial" pitchFamily="34" charset="0"/>
                </a:defRPr>
              </a:lvl2pPr>
              <a:lvl3pPr marL="1143000" indent="-228600" eaLnBrk="0" hangingPunct="0">
                <a:spcBef>
                  <a:spcPct val="20000"/>
                </a:spcBef>
                <a:buFont typeface="Wingdings" pitchFamily="2" charset="2"/>
                <a:buChar char="Ø"/>
                <a:defRPr sz="2400" b="1">
                  <a:solidFill>
                    <a:schemeClr val="tx1"/>
                  </a:solidFill>
                  <a:latin typeface="Arial" pitchFamily="34" charset="0"/>
                  <a:cs typeface="Arial" pitchFamily="34" charset="0"/>
                </a:defRPr>
              </a:lvl3pPr>
              <a:lvl4pPr marL="1600200" indent="-228600" eaLnBrk="0" hangingPunct="0">
                <a:spcBef>
                  <a:spcPct val="20000"/>
                </a:spcBef>
                <a:buChar char="o"/>
                <a:defRPr sz="2000" b="1">
                  <a:solidFill>
                    <a:schemeClr val="tx1"/>
                  </a:solidFill>
                  <a:latin typeface="Arial" pitchFamily="34" charset="0"/>
                  <a:cs typeface="Arial" pitchFamily="34" charset="0"/>
                </a:defRPr>
              </a:lvl4pPr>
              <a:lvl5pPr marL="2057400" indent="-228600" eaLnBrk="0" hangingPunct="0">
                <a:spcBef>
                  <a:spcPct val="20000"/>
                </a:spcBef>
                <a:buFont typeface="Wingdings" pitchFamily="2" charset="2"/>
                <a:buChar char="§"/>
                <a:defRPr sz="2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en-US" sz="1050" i="1" dirty="0">
                  <a:solidFill>
                    <a:srgbClr val="000000"/>
                  </a:solidFill>
                  <a:latin typeface="Arial"/>
                </a:rPr>
                <a:t>Ship</a:t>
              </a:r>
            </a:p>
            <a:p>
              <a:pPr algn="ctr" eaLnBrk="1" fontAlgn="base" hangingPunct="1">
                <a:spcBef>
                  <a:spcPct val="0"/>
                </a:spcBef>
                <a:spcAft>
                  <a:spcPct val="0"/>
                </a:spcAft>
                <a:buFontTx/>
                <a:buNone/>
              </a:pPr>
              <a:r>
                <a:rPr lang="en-US" altLang="en-US" sz="1050" i="1" dirty="0">
                  <a:solidFill>
                    <a:srgbClr val="000000"/>
                  </a:solidFill>
                  <a:latin typeface="Arial"/>
                </a:rPr>
                <a:t>Afloat </a:t>
              </a:r>
            </a:p>
            <a:p>
              <a:pPr algn="ctr" eaLnBrk="1" fontAlgn="base" hangingPunct="1">
                <a:spcBef>
                  <a:spcPct val="0"/>
                </a:spcBef>
                <a:spcAft>
                  <a:spcPct val="0"/>
                </a:spcAft>
                <a:buFontTx/>
                <a:buNone/>
              </a:pPr>
              <a:r>
                <a:rPr lang="en-US" altLang="en-US" sz="1050" i="1" dirty="0">
                  <a:solidFill>
                    <a:srgbClr val="000000"/>
                  </a:solidFill>
                  <a:latin typeface="Arial"/>
                </a:rPr>
                <a:t>Staff</a:t>
              </a:r>
            </a:p>
            <a:p>
              <a:pPr algn="ctr" eaLnBrk="1" fontAlgn="base" hangingPunct="1">
                <a:spcBef>
                  <a:spcPct val="0"/>
                </a:spcBef>
                <a:spcAft>
                  <a:spcPct val="0"/>
                </a:spcAft>
                <a:buFontTx/>
                <a:buNone/>
              </a:pPr>
              <a:endParaRPr lang="en-US" altLang="en-US" sz="1000" i="1" dirty="0">
                <a:solidFill>
                  <a:srgbClr val="000000"/>
                </a:solidFill>
                <a:latin typeface="Arial"/>
              </a:endParaRPr>
            </a:p>
          </p:txBody>
        </p:sp>
        <p:sp>
          <p:nvSpPr>
            <p:cNvPr id="136" name="AutoShape 51"/>
            <p:cNvSpPr>
              <a:spLocks noChangeArrowheads="1"/>
            </p:cNvSpPr>
            <p:nvPr/>
          </p:nvSpPr>
          <p:spPr bwMode="auto">
            <a:xfrm>
              <a:off x="1850745" y="3036078"/>
              <a:ext cx="3026055" cy="248414"/>
            </a:xfrm>
            <a:prstGeom prst="roundRect">
              <a:avLst>
                <a:gd name="adj" fmla="val 16667"/>
              </a:avLst>
            </a:prstGeom>
            <a:solidFill>
              <a:srgbClr val="CCECFF"/>
            </a:solidFill>
            <a:ln w="9525">
              <a:solidFill>
                <a:schemeClr val="tx1"/>
              </a:solidFill>
              <a:round/>
              <a:headEnd/>
              <a:tailEnd/>
            </a:ln>
          </p:spPr>
          <p:txBody>
            <a:bodyPr wrap="none" anchor="ctr"/>
            <a:lstStyle/>
            <a:p>
              <a:pPr algn="ctr" eaLnBrk="0" fontAlgn="base" hangingPunct="0">
                <a:spcBef>
                  <a:spcPct val="0"/>
                </a:spcBef>
                <a:spcAft>
                  <a:spcPct val="0"/>
                </a:spcAft>
              </a:pPr>
              <a:r>
                <a:rPr lang="en-US" altLang="en-US" sz="1200" b="1" i="1" dirty="0">
                  <a:solidFill>
                    <a:srgbClr val="000000"/>
                  </a:solidFill>
                  <a:latin typeface="Times New Roman" pitchFamily="18" charset="0"/>
                  <a:cs typeface="Times New Roman" panose="02020603050405020304" pitchFamily="18" charset="0"/>
                </a:rPr>
                <a:t>CIP</a:t>
              </a:r>
              <a:endParaRPr lang="en-US" altLang="en-US" sz="1000" b="1" i="1" dirty="0">
                <a:solidFill>
                  <a:srgbClr val="000000"/>
                </a:solidFill>
                <a:latin typeface="Times New Roman" pitchFamily="18" charset="0"/>
              </a:endParaRPr>
            </a:p>
          </p:txBody>
        </p:sp>
        <p:sp>
          <p:nvSpPr>
            <p:cNvPr id="137" name="TextBox 136"/>
            <p:cNvSpPr txBox="1"/>
            <p:nvPr/>
          </p:nvSpPr>
          <p:spPr>
            <a:xfrm>
              <a:off x="3391001" y="5525502"/>
              <a:ext cx="5410007" cy="830997"/>
            </a:xfrm>
            <a:prstGeom prst="rect">
              <a:avLst/>
            </a:prstGeom>
            <a:noFill/>
          </p:spPr>
          <p:txBody>
            <a:bodyPr wrap="none" rtlCol="0">
              <a:spAutoFit/>
            </a:bodyPr>
            <a:lstStyle/>
            <a:p>
              <a:pPr algn="ctr" eaLnBrk="0" fontAlgn="base" hangingPunct="0">
                <a:spcBef>
                  <a:spcPct val="0"/>
                </a:spcBef>
                <a:spcAft>
                  <a:spcPct val="0"/>
                </a:spcAft>
              </a:pPr>
              <a:r>
                <a:rPr lang="en-US" sz="4800" b="1" i="1" dirty="0">
                  <a:solidFill>
                    <a:srgbClr val="000000"/>
                  </a:solidFill>
                  <a:latin typeface="Times New Roman" pitchFamily="18" charset="0"/>
                </a:rPr>
                <a:t>FLY, FIGHT, LEAD</a:t>
              </a:r>
            </a:p>
          </p:txBody>
        </p:sp>
      </p:grpSp>
      <p:sp>
        <p:nvSpPr>
          <p:cNvPr id="168" name="AutoShape 48"/>
          <p:cNvSpPr>
            <a:spLocks noChangeArrowheads="1"/>
          </p:cNvSpPr>
          <p:nvPr/>
        </p:nvSpPr>
        <p:spPr bwMode="auto">
          <a:xfrm>
            <a:off x="999214" y="1616880"/>
            <a:ext cx="2411413" cy="408623"/>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50000"/>
              </a:spcBef>
              <a:spcAft>
                <a:spcPct val="0"/>
              </a:spcAft>
            </a:pPr>
            <a:r>
              <a:rPr lang="en-US" altLang="en-US" b="1" i="1" dirty="0">
                <a:solidFill>
                  <a:srgbClr val="FFFFFF"/>
                </a:solidFill>
                <a:cs typeface="Arial"/>
              </a:rPr>
              <a:t>Warfare Area Focus</a:t>
            </a:r>
          </a:p>
        </p:txBody>
      </p:sp>
    </p:spTree>
    <p:extLst>
      <p:ext uri="{BB962C8B-B14F-4D97-AF65-F5344CB8AC3E}">
        <p14:creationId xmlns:p14="http://schemas.microsoft.com/office/powerpoint/2010/main" val="3332349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3883" name="Text Box 59"/>
          <p:cNvSpPr txBox="1">
            <a:spLocks noChangeArrowheads="1"/>
          </p:cNvSpPr>
          <p:nvPr/>
        </p:nvSpPr>
        <p:spPr bwMode="auto">
          <a:xfrm>
            <a:off x="114300" y="3038475"/>
            <a:ext cx="838200" cy="466725"/>
          </a:xfrm>
          <a:prstGeom prst="rect">
            <a:avLst/>
          </a:prstGeom>
          <a:solidFill>
            <a:schemeClr val="bg2">
              <a:alpha val="50000"/>
            </a:schemeClr>
          </a:solidFill>
          <a:ln w="12700" algn="ctr">
            <a:solidFill>
              <a:schemeClr val="tx1"/>
            </a:solidFill>
            <a:miter lim="800000"/>
            <a:headEnd/>
            <a:tailEnd/>
          </a:ln>
          <a:effectLst/>
        </p:spPr>
        <p:txBody>
          <a:bodyPr lIns="90488" tIns="44450" rIns="90488" bIns="44450" anchor="b">
            <a:spAutoFit/>
          </a:bodyPr>
          <a:lstStyle/>
          <a:p>
            <a:pPr algn="ctr" eaLnBrk="0" fontAlgn="base" hangingPunct="0">
              <a:spcBef>
                <a:spcPct val="50000"/>
              </a:spcBef>
              <a:spcAft>
                <a:spcPct val="0"/>
              </a:spcAft>
            </a:pPr>
            <a:r>
              <a:rPr lang="en-US" sz="2400" i="1" dirty="0">
                <a:solidFill>
                  <a:srgbClr val="0000FF"/>
                </a:solidFill>
                <a:latin typeface="Times New Roman" pitchFamily="18" charset="0"/>
              </a:rPr>
              <a:t>2015</a:t>
            </a:r>
          </a:p>
        </p:txBody>
      </p:sp>
      <p:sp>
        <p:nvSpPr>
          <p:cNvPr id="333884" name="Text Box 60"/>
          <p:cNvSpPr txBox="1">
            <a:spLocks noChangeArrowheads="1"/>
          </p:cNvSpPr>
          <p:nvPr/>
        </p:nvSpPr>
        <p:spPr bwMode="auto">
          <a:xfrm>
            <a:off x="1409700" y="3038475"/>
            <a:ext cx="838200" cy="466725"/>
          </a:xfrm>
          <a:prstGeom prst="rect">
            <a:avLst/>
          </a:prstGeom>
          <a:solidFill>
            <a:schemeClr val="bg2">
              <a:alpha val="50000"/>
            </a:schemeClr>
          </a:solidFill>
          <a:ln w="12700" algn="ctr">
            <a:solidFill>
              <a:schemeClr val="tx1"/>
            </a:solidFill>
            <a:miter lim="800000"/>
            <a:headEnd/>
            <a:tailEnd/>
          </a:ln>
          <a:effectLst/>
        </p:spPr>
        <p:txBody>
          <a:bodyPr lIns="90488" tIns="44450" rIns="90488" bIns="44450" anchor="b">
            <a:spAutoFit/>
          </a:bodyPr>
          <a:lstStyle/>
          <a:p>
            <a:pPr algn="ctr" eaLnBrk="0" fontAlgn="base" hangingPunct="0">
              <a:spcBef>
                <a:spcPct val="50000"/>
              </a:spcBef>
              <a:spcAft>
                <a:spcPct val="0"/>
              </a:spcAft>
            </a:pPr>
            <a:r>
              <a:rPr lang="en-US" sz="2400" i="1" dirty="0">
                <a:solidFill>
                  <a:srgbClr val="0000FF"/>
                </a:solidFill>
                <a:latin typeface="Times New Roman" pitchFamily="18" charset="0"/>
              </a:rPr>
              <a:t>2016</a:t>
            </a:r>
          </a:p>
        </p:txBody>
      </p:sp>
      <p:sp>
        <p:nvSpPr>
          <p:cNvPr id="333885" name="Text Box 61"/>
          <p:cNvSpPr txBox="1">
            <a:spLocks noChangeArrowheads="1"/>
          </p:cNvSpPr>
          <p:nvPr/>
        </p:nvSpPr>
        <p:spPr bwMode="auto">
          <a:xfrm>
            <a:off x="2844800" y="3048000"/>
            <a:ext cx="838200" cy="466725"/>
          </a:xfrm>
          <a:prstGeom prst="rect">
            <a:avLst/>
          </a:prstGeom>
          <a:solidFill>
            <a:schemeClr val="bg2">
              <a:alpha val="50000"/>
            </a:schemeClr>
          </a:solidFill>
          <a:ln w="12700" algn="ctr">
            <a:solidFill>
              <a:schemeClr val="tx1"/>
            </a:solidFill>
            <a:miter lim="800000"/>
            <a:headEnd/>
            <a:tailEnd/>
          </a:ln>
          <a:effectLst/>
        </p:spPr>
        <p:txBody>
          <a:bodyPr lIns="90488" tIns="44450" rIns="90488" bIns="44450" anchor="b">
            <a:spAutoFit/>
          </a:bodyPr>
          <a:lstStyle/>
          <a:p>
            <a:pPr algn="ctr" eaLnBrk="0" fontAlgn="base" hangingPunct="0">
              <a:spcBef>
                <a:spcPct val="50000"/>
              </a:spcBef>
              <a:spcAft>
                <a:spcPct val="0"/>
              </a:spcAft>
            </a:pPr>
            <a:r>
              <a:rPr lang="en-US" sz="2400" i="1" dirty="0">
                <a:solidFill>
                  <a:srgbClr val="0000FF"/>
                </a:solidFill>
                <a:latin typeface="Times New Roman" pitchFamily="18" charset="0"/>
              </a:rPr>
              <a:t>2017</a:t>
            </a:r>
          </a:p>
        </p:txBody>
      </p:sp>
      <p:sp>
        <p:nvSpPr>
          <p:cNvPr id="333886" name="Text Box 62"/>
          <p:cNvSpPr txBox="1">
            <a:spLocks noChangeArrowheads="1"/>
          </p:cNvSpPr>
          <p:nvPr/>
        </p:nvSpPr>
        <p:spPr bwMode="auto">
          <a:xfrm>
            <a:off x="4292600" y="3048000"/>
            <a:ext cx="838200" cy="466725"/>
          </a:xfrm>
          <a:prstGeom prst="rect">
            <a:avLst/>
          </a:prstGeom>
          <a:solidFill>
            <a:schemeClr val="bg2">
              <a:alpha val="50000"/>
            </a:schemeClr>
          </a:solidFill>
          <a:ln w="12700" algn="ctr">
            <a:solidFill>
              <a:schemeClr val="tx1"/>
            </a:solidFill>
            <a:miter lim="800000"/>
            <a:headEnd/>
            <a:tailEnd/>
          </a:ln>
          <a:effectLst/>
        </p:spPr>
        <p:txBody>
          <a:bodyPr lIns="90488" tIns="44450" rIns="90488" bIns="44450" anchor="b">
            <a:spAutoFit/>
          </a:bodyPr>
          <a:lstStyle/>
          <a:p>
            <a:pPr algn="ctr" eaLnBrk="0" fontAlgn="base" hangingPunct="0">
              <a:spcBef>
                <a:spcPct val="50000"/>
              </a:spcBef>
              <a:spcAft>
                <a:spcPct val="0"/>
              </a:spcAft>
            </a:pPr>
            <a:r>
              <a:rPr lang="en-US" sz="2400" i="1" dirty="0">
                <a:solidFill>
                  <a:srgbClr val="0000FF"/>
                </a:solidFill>
                <a:latin typeface="Times New Roman" pitchFamily="18" charset="0"/>
              </a:rPr>
              <a:t>2018</a:t>
            </a:r>
          </a:p>
        </p:txBody>
      </p:sp>
      <p:sp>
        <p:nvSpPr>
          <p:cNvPr id="333887" name="Text Box 63"/>
          <p:cNvSpPr txBox="1">
            <a:spLocks noChangeArrowheads="1"/>
          </p:cNvSpPr>
          <p:nvPr/>
        </p:nvSpPr>
        <p:spPr bwMode="auto">
          <a:xfrm>
            <a:off x="5740400" y="3048000"/>
            <a:ext cx="838200" cy="466725"/>
          </a:xfrm>
          <a:prstGeom prst="rect">
            <a:avLst/>
          </a:prstGeom>
          <a:solidFill>
            <a:schemeClr val="bg2">
              <a:alpha val="50000"/>
            </a:schemeClr>
          </a:solidFill>
          <a:ln w="12700" algn="ctr">
            <a:solidFill>
              <a:schemeClr val="tx1"/>
            </a:solidFill>
            <a:miter lim="800000"/>
            <a:headEnd/>
            <a:tailEnd/>
          </a:ln>
          <a:effectLst/>
        </p:spPr>
        <p:txBody>
          <a:bodyPr lIns="90488" tIns="44450" rIns="90488" bIns="44450" anchor="b">
            <a:spAutoFit/>
          </a:bodyPr>
          <a:lstStyle/>
          <a:p>
            <a:pPr algn="ctr" eaLnBrk="0" fontAlgn="base" hangingPunct="0">
              <a:spcBef>
                <a:spcPct val="50000"/>
              </a:spcBef>
              <a:spcAft>
                <a:spcPct val="0"/>
              </a:spcAft>
            </a:pPr>
            <a:r>
              <a:rPr lang="en-US" sz="2400" i="1" dirty="0">
                <a:solidFill>
                  <a:srgbClr val="0000FF"/>
                </a:solidFill>
                <a:latin typeface="Times New Roman" pitchFamily="18" charset="0"/>
              </a:rPr>
              <a:t>2019</a:t>
            </a:r>
          </a:p>
        </p:txBody>
      </p:sp>
      <p:sp>
        <p:nvSpPr>
          <p:cNvPr id="333888" name="Text Box 64"/>
          <p:cNvSpPr txBox="1">
            <a:spLocks noChangeArrowheads="1"/>
          </p:cNvSpPr>
          <p:nvPr/>
        </p:nvSpPr>
        <p:spPr bwMode="auto">
          <a:xfrm>
            <a:off x="7112000" y="3048000"/>
            <a:ext cx="838200" cy="466725"/>
          </a:xfrm>
          <a:prstGeom prst="rect">
            <a:avLst/>
          </a:prstGeom>
          <a:solidFill>
            <a:schemeClr val="bg2">
              <a:alpha val="50000"/>
            </a:schemeClr>
          </a:solidFill>
          <a:ln w="12700" algn="ctr">
            <a:solidFill>
              <a:schemeClr val="tx1"/>
            </a:solidFill>
            <a:miter lim="800000"/>
            <a:headEnd/>
            <a:tailEnd/>
          </a:ln>
          <a:effectLst/>
        </p:spPr>
        <p:txBody>
          <a:bodyPr lIns="90488" tIns="44450" rIns="90488" bIns="44450" anchor="b">
            <a:spAutoFit/>
          </a:bodyPr>
          <a:lstStyle/>
          <a:p>
            <a:pPr algn="ctr" eaLnBrk="0" fontAlgn="base" hangingPunct="0">
              <a:spcBef>
                <a:spcPct val="50000"/>
              </a:spcBef>
              <a:spcAft>
                <a:spcPct val="0"/>
              </a:spcAft>
            </a:pPr>
            <a:r>
              <a:rPr lang="en-US" sz="2400" i="1" dirty="0">
                <a:solidFill>
                  <a:srgbClr val="0000FF"/>
                </a:solidFill>
                <a:latin typeface="Times New Roman" pitchFamily="18" charset="0"/>
              </a:rPr>
              <a:t>2020</a:t>
            </a:r>
          </a:p>
        </p:txBody>
      </p:sp>
      <p:sp>
        <p:nvSpPr>
          <p:cNvPr id="333889" name="Text Box 65"/>
          <p:cNvSpPr txBox="1">
            <a:spLocks noChangeArrowheads="1"/>
          </p:cNvSpPr>
          <p:nvPr/>
        </p:nvSpPr>
        <p:spPr bwMode="auto">
          <a:xfrm>
            <a:off x="8229600" y="3048000"/>
            <a:ext cx="838200" cy="466725"/>
          </a:xfrm>
          <a:prstGeom prst="rect">
            <a:avLst/>
          </a:prstGeom>
          <a:solidFill>
            <a:schemeClr val="bg2">
              <a:alpha val="50000"/>
            </a:schemeClr>
          </a:solidFill>
          <a:ln w="12700" algn="ctr">
            <a:solidFill>
              <a:schemeClr val="tx1"/>
            </a:solidFill>
            <a:miter lim="800000"/>
            <a:headEnd/>
            <a:tailEnd/>
          </a:ln>
          <a:effectLst/>
        </p:spPr>
        <p:txBody>
          <a:bodyPr lIns="90488" tIns="44450" rIns="90488" bIns="44450" anchor="b">
            <a:spAutoFit/>
          </a:bodyPr>
          <a:lstStyle/>
          <a:p>
            <a:pPr algn="ctr" eaLnBrk="0" fontAlgn="base" hangingPunct="0">
              <a:spcBef>
                <a:spcPct val="50000"/>
              </a:spcBef>
              <a:spcAft>
                <a:spcPct val="0"/>
              </a:spcAft>
            </a:pPr>
            <a:r>
              <a:rPr lang="en-US" sz="2400" i="1" dirty="0">
                <a:solidFill>
                  <a:srgbClr val="0000FF"/>
                </a:solidFill>
                <a:latin typeface="Times New Roman" pitchFamily="18" charset="0"/>
              </a:rPr>
              <a:t>2021</a:t>
            </a:r>
          </a:p>
        </p:txBody>
      </p:sp>
      <p:sp>
        <p:nvSpPr>
          <p:cNvPr id="333826" name="Rectangle 2"/>
          <p:cNvSpPr>
            <a:spLocks noGrp="1" noChangeArrowheads="1"/>
          </p:cNvSpPr>
          <p:nvPr>
            <p:ph type="title"/>
          </p:nvPr>
        </p:nvSpPr>
        <p:spPr/>
        <p:txBody>
          <a:bodyPr/>
          <a:lstStyle/>
          <a:p>
            <a:r>
              <a:rPr lang="en-US" dirty="0"/>
              <a:t>DH TIMING</a:t>
            </a:r>
          </a:p>
        </p:txBody>
      </p:sp>
      <p:grpSp>
        <p:nvGrpSpPr>
          <p:cNvPr id="333890" name="Group 66"/>
          <p:cNvGrpSpPr>
            <a:grpSpLocks/>
          </p:cNvGrpSpPr>
          <p:nvPr/>
        </p:nvGrpSpPr>
        <p:grpSpPr bwMode="auto">
          <a:xfrm>
            <a:off x="7543800" y="1778000"/>
            <a:ext cx="1374775" cy="2908300"/>
            <a:chOff x="4752" y="1792"/>
            <a:chExt cx="866" cy="1832"/>
          </a:xfrm>
        </p:grpSpPr>
        <p:sp>
          <p:nvSpPr>
            <p:cNvPr id="333829" name="Text Box 5"/>
            <p:cNvSpPr txBox="1">
              <a:spLocks noChangeArrowheads="1"/>
            </p:cNvSpPr>
            <p:nvPr/>
          </p:nvSpPr>
          <p:spPr bwMode="auto">
            <a:xfrm>
              <a:off x="4812" y="3255"/>
              <a:ext cx="679" cy="355"/>
            </a:xfrm>
            <a:prstGeom prst="rect">
              <a:avLst/>
            </a:prstGeom>
            <a:noFill/>
            <a:ln w="12700">
              <a:noFill/>
              <a:miter lim="800000"/>
              <a:headEnd/>
              <a:tailEnd/>
            </a:ln>
            <a:effectLst/>
          </p:spPr>
          <p:txBody>
            <a:bodyPr wrap="none" lIns="90488" tIns="44450" rIns="90488" bIns="44450">
              <a:spAutoFit/>
            </a:bodyPr>
            <a:lstStyle/>
            <a:p>
              <a:pPr algn="ctr" eaLnBrk="0" fontAlgn="base" hangingPunct="0">
                <a:spcBef>
                  <a:spcPct val="20000"/>
                </a:spcBef>
                <a:spcAft>
                  <a:spcPct val="0"/>
                </a:spcAft>
              </a:pPr>
              <a:r>
                <a:rPr lang="en-US" sz="1400" b="1" dirty="0">
                  <a:solidFill>
                    <a:srgbClr val="000000"/>
                  </a:solidFill>
                  <a:latin typeface="Times New Roman" pitchFamily="18" charset="0"/>
                </a:rPr>
                <a:t>O</a:t>
              </a:r>
              <a:r>
                <a:rPr lang="en-US" sz="700" b="1" dirty="0">
                  <a:solidFill>
                    <a:srgbClr val="000000"/>
                  </a:solidFill>
                  <a:latin typeface="Times New Roman" pitchFamily="18" charset="0"/>
                </a:rPr>
                <a:t> </a:t>
              </a:r>
              <a:r>
                <a:rPr lang="en-US" sz="1400" b="1" dirty="0">
                  <a:solidFill>
                    <a:srgbClr val="000000"/>
                  </a:solidFill>
                  <a:latin typeface="Times New Roman" pitchFamily="18" charset="0"/>
                </a:rPr>
                <a:t>-</a:t>
              </a:r>
              <a:r>
                <a:rPr lang="en-US" sz="700" b="1" dirty="0">
                  <a:solidFill>
                    <a:srgbClr val="000000"/>
                  </a:solidFill>
                  <a:latin typeface="Times New Roman" pitchFamily="18" charset="0"/>
                </a:rPr>
                <a:t> </a:t>
              </a:r>
              <a:r>
                <a:rPr lang="en-US" sz="1400" b="1" dirty="0">
                  <a:solidFill>
                    <a:srgbClr val="000000"/>
                  </a:solidFill>
                  <a:latin typeface="Times New Roman" pitchFamily="18" charset="0"/>
                </a:rPr>
                <a:t>5 Screen</a:t>
              </a:r>
            </a:p>
            <a:p>
              <a:pPr algn="ctr" eaLnBrk="0" fontAlgn="base" hangingPunct="0">
                <a:spcBef>
                  <a:spcPct val="20000"/>
                </a:spcBef>
                <a:spcAft>
                  <a:spcPct val="0"/>
                </a:spcAft>
              </a:pPr>
              <a:r>
                <a:rPr lang="en-US" sz="1400" b="1" dirty="0">
                  <a:solidFill>
                    <a:srgbClr val="000000"/>
                  </a:solidFill>
                  <a:latin typeface="Times New Roman" pitchFamily="18" charset="0"/>
                </a:rPr>
                <a:t>(Feb)</a:t>
              </a:r>
            </a:p>
          </p:txBody>
        </p:sp>
        <p:sp>
          <p:nvSpPr>
            <p:cNvPr id="333830" name="Text Box 6"/>
            <p:cNvSpPr txBox="1">
              <a:spLocks noChangeArrowheads="1"/>
            </p:cNvSpPr>
            <p:nvPr/>
          </p:nvSpPr>
          <p:spPr bwMode="auto">
            <a:xfrm>
              <a:off x="4867" y="1810"/>
              <a:ext cx="751" cy="351"/>
            </a:xfrm>
            <a:prstGeom prst="rect">
              <a:avLst/>
            </a:prstGeom>
            <a:noFill/>
            <a:ln w="12700">
              <a:noFill/>
              <a:miter lim="800000"/>
              <a:headEnd/>
              <a:tailEnd/>
            </a:ln>
            <a:effectLst/>
          </p:spPr>
          <p:txBody>
            <a:bodyPr wrap="none" lIns="90488" tIns="44450" rIns="90488" bIns="44450">
              <a:spAutoFit/>
            </a:bodyPr>
            <a:lstStyle/>
            <a:p>
              <a:pPr algn="ctr" eaLnBrk="0" fontAlgn="base" hangingPunct="0">
                <a:spcBef>
                  <a:spcPct val="20000"/>
                </a:spcBef>
                <a:spcAft>
                  <a:spcPct val="0"/>
                </a:spcAft>
              </a:pPr>
              <a:r>
                <a:rPr lang="en-US" sz="1400" b="1" dirty="0">
                  <a:solidFill>
                    <a:srgbClr val="000000"/>
                  </a:solidFill>
                  <a:latin typeface="Times New Roman" pitchFamily="18" charset="0"/>
                </a:rPr>
                <a:t>Command</a:t>
              </a:r>
            </a:p>
            <a:p>
              <a:pPr algn="ctr" eaLnBrk="0" fontAlgn="base" hangingPunct="0">
                <a:spcBef>
                  <a:spcPct val="20000"/>
                </a:spcBef>
                <a:spcAft>
                  <a:spcPct val="0"/>
                </a:spcAft>
              </a:pPr>
              <a:r>
                <a:rPr lang="en-US" sz="1400" b="1" dirty="0">
                  <a:solidFill>
                    <a:srgbClr val="000000"/>
                  </a:solidFill>
                  <a:latin typeface="Times New Roman" pitchFamily="18" charset="0"/>
                </a:rPr>
                <a:t>Screen (Mar)</a:t>
              </a:r>
            </a:p>
          </p:txBody>
        </p:sp>
        <p:sp>
          <p:nvSpPr>
            <p:cNvPr id="333850" name="Rectangle 26"/>
            <p:cNvSpPr>
              <a:spLocks noChangeArrowheads="1"/>
            </p:cNvSpPr>
            <p:nvPr/>
          </p:nvSpPr>
          <p:spPr bwMode="auto">
            <a:xfrm>
              <a:off x="4848" y="1792"/>
              <a:ext cx="768" cy="384"/>
            </a:xfrm>
            <a:prstGeom prst="rect">
              <a:avLst/>
            </a:prstGeom>
            <a:noFill/>
            <a:ln w="9525">
              <a:solidFill>
                <a:schemeClr val="tx1"/>
              </a:solidFill>
              <a:miter lim="800000"/>
              <a:headEnd/>
              <a:tailEn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53" name="Rectangle 29"/>
            <p:cNvSpPr>
              <a:spLocks noChangeArrowheads="1"/>
            </p:cNvSpPr>
            <p:nvPr/>
          </p:nvSpPr>
          <p:spPr bwMode="auto">
            <a:xfrm>
              <a:off x="4752" y="3240"/>
              <a:ext cx="768" cy="384"/>
            </a:xfrm>
            <a:prstGeom prst="rect">
              <a:avLst/>
            </a:prstGeom>
            <a:noFill/>
            <a:ln w="9525">
              <a:solidFill>
                <a:schemeClr val="tx1"/>
              </a:solidFill>
              <a:miter lim="800000"/>
              <a:headEnd/>
              <a:tailEn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56" name="Line 32"/>
            <p:cNvSpPr>
              <a:spLocks noChangeShapeType="1"/>
            </p:cNvSpPr>
            <p:nvPr/>
          </p:nvSpPr>
          <p:spPr bwMode="auto">
            <a:xfrm>
              <a:off x="5088" y="2224"/>
              <a:ext cx="0" cy="192"/>
            </a:xfrm>
            <a:prstGeom prst="line">
              <a:avLst/>
            </a:prstGeom>
            <a:noFill/>
            <a:ln w="6350">
              <a:solidFill>
                <a:schemeClr val="tx1"/>
              </a:solidFill>
              <a:round/>
              <a:headEnd/>
              <a:tailEnd type="triangle" w="med" len="me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57" name="Line 33"/>
            <p:cNvSpPr>
              <a:spLocks noChangeShapeType="1"/>
            </p:cNvSpPr>
            <p:nvPr/>
          </p:nvSpPr>
          <p:spPr bwMode="auto">
            <a:xfrm flipV="1">
              <a:off x="4970" y="3015"/>
              <a:ext cx="0" cy="192"/>
            </a:xfrm>
            <a:prstGeom prst="line">
              <a:avLst/>
            </a:prstGeom>
            <a:noFill/>
            <a:ln w="6350">
              <a:solidFill>
                <a:schemeClr val="tx1"/>
              </a:solidFill>
              <a:round/>
              <a:headEnd/>
              <a:tailEnd type="triangle" w="med" len="me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grpSp>
      <p:grpSp>
        <p:nvGrpSpPr>
          <p:cNvPr id="333881" name="Group 57"/>
          <p:cNvGrpSpPr>
            <a:grpSpLocks/>
          </p:cNvGrpSpPr>
          <p:nvPr/>
        </p:nvGrpSpPr>
        <p:grpSpPr bwMode="auto">
          <a:xfrm>
            <a:off x="1900238" y="1795462"/>
            <a:ext cx="1219200" cy="947738"/>
            <a:chOff x="1197" y="1803"/>
            <a:chExt cx="768" cy="597"/>
          </a:xfrm>
        </p:grpSpPr>
        <p:sp>
          <p:nvSpPr>
            <p:cNvPr id="333834" name="Text Box 10"/>
            <p:cNvSpPr txBox="1">
              <a:spLocks noChangeArrowheads="1"/>
            </p:cNvSpPr>
            <p:nvPr/>
          </p:nvSpPr>
          <p:spPr bwMode="auto">
            <a:xfrm>
              <a:off x="1272" y="1803"/>
              <a:ext cx="638" cy="355"/>
            </a:xfrm>
            <a:prstGeom prst="rect">
              <a:avLst/>
            </a:prstGeom>
            <a:noFill/>
            <a:ln w="12700">
              <a:noFill/>
              <a:miter lim="800000"/>
              <a:headEnd/>
              <a:tailEnd/>
            </a:ln>
            <a:effectLst/>
          </p:spPr>
          <p:txBody>
            <a:bodyPr wrap="none" lIns="90488" tIns="44450" rIns="90488" bIns="44450">
              <a:spAutoFit/>
            </a:bodyPr>
            <a:lstStyle/>
            <a:p>
              <a:pPr algn="ctr" eaLnBrk="0" fontAlgn="base" hangingPunct="0">
                <a:spcBef>
                  <a:spcPct val="20000"/>
                </a:spcBef>
                <a:spcAft>
                  <a:spcPct val="0"/>
                </a:spcAft>
              </a:pPr>
              <a:r>
                <a:rPr lang="en-US" sz="1400" b="1" dirty="0">
                  <a:solidFill>
                    <a:srgbClr val="000000"/>
                  </a:solidFill>
                  <a:latin typeface="Times New Roman" pitchFamily="18" charset="0"/>
                </a:rPr>
                <a:t>DH Screen</a:t>
              </a:r>
            </a:p>
            <a:p>
              <a:pPr algn="ctr" eaLnBrk="0" fontAlgn="base" hangingPunct="0">
                <a:spcBef>
                  <a:spcPct val="20000"/>
                </a:spcBef>
                <a:spcAft>
                  <a:spcPct val="0"/>
                </a:spcAft>
              </a:pPr>
              <a:r>
                <a:rPr lang="en-US" sz="1400" b="1" dirty="0">
                  <a:solidFill>
                    <a:srgbClr val="000000"/>
                  </a:solidFill>
                  <a:latin typeface="Times New Roman" pitchFamily="18" charset="0"/>
                </a:rPr>
                <a:t>(Apr)</a:t>
              </a:r>
            </a:p>
          </p:txBody>
        </p:sp>
        <p:sp>
          <p:nvSpPr>
            <p:cNvPr id="333862" name="Line 38"/>
            <p:cNvSpPr>
              <a:spLocks noChangeShapeType="1"/>
            </p:cNvSpPr>
            <p:nvPr/>
          </p:nvSpPr>
          <p:spPr bwMode="auto">
            <a:xfrm>
              <a:off x="1584" y="2208"/>
              <a:ext cx="0" cy="192"/>
            </a:xfrm>
            <a:prstGeom prst="line">
              <a:avLst/>
            </a:prstGeom>
            <a:noFill/>
            <a:ln w="6350">
              <a:solidFill>
                <a:schemeClr val="tx1"/>
              </a:solidFill>
              <a:round/>
              <a:headEnd/>
              <a:tailEnd type="triangle" w="med" len="me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64" name="Rectangle 40"/>
            <p:cNvSpPr>
              <a:spLocks noChangeArrowheads="1"/>
            </p:cNvSpPr>
            <p:nvPr/>
          </p:nvSpPr>
          <p:spPr bwMode="auto">
            <a:xfrm>
              <a:off x="1197" y="1803"/>
              <a:ext cx="768" cy="366"/>
            </a:xfrm>
            <a:prstGeom prst="rect">
              <a:avLst/>
            </a:prstGeom>
            <a:noFill/>
            <a:ln w="9525">
              <a:solidFill>
                <a:schemeClr val="tx1"/>
              </a:solidFill>
              <a:miter lim="800000"/>
              <a:headEnd/>
              <a:tailEn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grpSp>
      <p:grpSp>
        <p:nvGrpSpPr>
          <p:cNvPr id="333892" name="Group 68"/>
          <p:cNvGrpSpPr>
            <a:grpSpLocks/>
          </p:cNvGrpSpPr>
          <p:nvPr/>
        </p:nvGrpSpPr>
        <p:grpSpPr bwMode="auto">
          <a:xfrm>
            <a:off x="3671888" y="1752600"/>
            <a:ext cx="4176712" cy="3124200"/>
            <a:chOff x="2313" y="1776"/>
            <a:chExt cx="2631" cy="1968"/>
          </a:xfrm>
        </p:grpSpPr>
        <p:grpSp>
          <p:nvGrpSpPr>
            <p:cNvPr id="333891" name="Group 67"/>
            <p:cNvGrpSpPr>
              <a:grpSpLocks/>
            </p:cNvGrpSpPr>
            <p:nvPr/>
          </p:nvGrpSpPr>
          <p:grpSpPr bwMode="auto">
            <a:xfrm>
              <a:off x="2688" y="1792"/>
              <a:ext cx="2256" cy="1952"/>
              <a:chOff x="2688" y="1792"/>
              <a:chExt cx="2256" cy="1952"/>
            </a:xfrm>
          </p:grpSpPr>
          <p:sp>
            <p:nvSpPr>
              <p:cNvPr id="333831" name="Text Box 7"/>
              <p:cNvSpPr txBox="1">
                <a:spLocks noChangeArrowheads="1"/>
              </p:cNvSpPr>
              <p:nvPr/>
            </p:nvSpPr>
            <p:spPr bwMode="auto">
              <a:xfrm>
                <a:off x="4094" y="1801"/>
                <a:ext cx="525" cy="351"/>
              </a:xfrm>
              <a:prstGeom prst="rect">
                <a:avLst/>
              </a:prstGeom>
              <a:noFill/>
              <a:ln w="12700">
                <a:noFill/>
                <a:miter lim="800000"/>
                <a:headEnd/>
                <a:tailEnd/>
              </a:ln>
              <a:effectLst/>
            </p:spPr>
            <p:txBody>
              <a:bodyPr wrap="none" lIns="90488" tIns="44450" rIns="90488" bIns="44450">
                <a:spAutoFit/>
              </a:bodyPr>
              <a:lstStyle/>
              <a:p>
                <a:pPr algn="ctr" eaLnBrk="0" fontAlgn="base" hangingPunct="0">
                  <a:spcBef>
                    <a:spcPct val="20000"/>
                  </a:spcBef>
                  <a:spcAft>
                    <a:spcPct val="0"/>
                  </a:spcAft>
                </a:pPr>
                <a:r>
                  <a:rPr lang="en-US" sz="1400" b="1" dirty="0">
                    <a:solidFill>
                      <a:srgbClr val="000000"/>
                    </a:solidFill>
                    <a:latin typeface="Times New Roman" pitchFamily="18" charset="0"/>
                  </a:rPr>
                  <a:t>31 Oct</a:t>
                </a:r>
              </a:p>
              <a:p>
                <a:pPr algn="ctr" eaLnBrk="0" fontAlgn="base" hangingPunct="0">
                  <a:spcBef>
                    <a:spcPct val="20000"/>
                  </a:spcBef>
                  <a:spcAft>
                    <a:spcPct val="0"/>
                  </a:spcAft>
                </a:pPr>
                <a:r>
                  <a:rPr lang="en-US" sz="1400" b="1" dirty="0">
                    <a:solidFill>
                      <a:srgbClr val="000000"/>
                    </a:solidFill>
                    <a:latin typeface="Times New Roman" pitchFamily="18" charset="0"/>
                  </a:rPr>
                  <a:t>FITREP</a:t>
                </a:r>
              </a:p>
            </p:txBody>
          </p:sp>
          <p:sp>
            <p:nvSpPr>
              <p:cNvPr id="333832" name="Text Box 8"/>
              <p:cNvSpPr txBox="1">
                <a:spLocks noChangeArrowheads="1"/>
              </p:cNvSpPr>
              <p:nvPr/>
            </p:nvSpPr>
            <p:spPr bwMode="auto">
              <a:xfrm>
                <a:off x="3516" y="3376"/>
                <a:ext cx="578" cy="351"/>
              </a:xfrm>
              <a:prstGeom prst="rect">
                <a:avLst/>
              </a:prstGeom>
              <a:noFill/>
              <a:ln w="12700">
                <a:noFill/>
                <a:miter lim="800000"/>
                <a:headEnd/>
                <a:tailEnd/>
              </a:ln>
              <a:effectLst/>
            </p:spPr>
            <p:txBody>
              <a:bodyPr wrap="none" lIns="90488" tIns="44450" rIns="90488" bIns="44450">
                <a:spAutoFit/>
              </a:bodyPr>
              <a:lstStyle/>
              <a:p>
                <a:pPr algn="ctr" eaLnBrk="0" fontAlgn="base" hangingPunct="0">
                  <a:spcBef>
                    <a:spcPct val="20000"/>
                  </a:spcBef>
                  <a:spcAft>
                    <a:spcPct val="0"/>
                  </a:spcAft>
                </a:pPr>
                <a:r>
                  <a:rPr lang="en-US" sz="1400" b="1" dirty="0">
                    <a:solidFill>
                      <a:srgbClr val="000000"/>
                    </a:solidFill>
                    <a:latin typeface="Times New Roman" pitchFamily="18" charset="0"/>
                  </a:rPr>
                  <a:t>30 Month</a:t>
                </a:r>
              </a:p>
              <a:p>
                <a:pPr algn="ctr" eaLnBrk="0" fontAlgn="base" hangingPunct="0">
                  <a:spcBef>
                    <a:spcPct val="20000"/>
                  </a:spcBef>
                  <a:spcAft>
                    <a:spcPct val="0"/>
                  </a:spcAft>
                </a:pPr>
                <a:r>
                  <a:rPr lang="en-US" sz="1400" b="1" dirty="0">
                    <a:solidFill>
                      <a:srgbClr val="000000"/>
                    </a:solidFill>
                    <a:latin typeface="Times New Roman" pitchFamily="18" charset="0"/>
                  </a:rPr>
                  <a:t>DH Tour</a:t>
                </a:r>
              </a:p>
            </p:txBody>
          </p:sp>
          <p:sp>
            <p:nvSpPr>
              <p:cNvPr id="333852" name="Rectangle 28"/>
              <p:cNvSpPr>
                <a:spLocks noChangeArrowheads="1"/>
              </p:cNvSpPr>
              <p:nvPr/>
            </p:nvSpPr>
            <p:spPr bwMode="auto">
              <a:xfrm>
                <a:off x="3984" y="1792"/>
                <a:ext cx="768" cy="384"/>
              </a:xfrm>
              <a:prstGeom prst="rect">
                <a:avLst/>
              </a:prstGeom>
              <a:noFill/>
              <a:ln w="9525">
                <a:solidFill>
                  <a:schemeClr val="tx1"/>
                </a:solidFill>
                <a:miter lim="800000"/>
                <a:headEnd/>
                <a:tailEn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55" name="Rectangle 31"/>
              <p:cNvSpPr>
                <a:spLocks noChangeArrowheads="1"/>
              </p:cNvSpPr>
              <p:nvPr/>
            </p:nvSpPr>
            <p:spPr bwMode="auto">
              <a:xfrm>
                <a:off x="3408" y="3312"/>
                <a:ext cx="768" cy="432"/>
              </a:xfrm>
              <a:prstGeom prst="rect">
                <a:avLst/>
              </a:prstGeom>
              <a:noFill/>
              <a:ln w="9525">
                <a:solidFill>
                  <a:schemeClr val="tx1"/>
                </a:solidFill>
                <a:miter lim="800000"/>
                <a:headEnd/>
                <a:tailEn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58" name="Line 34"/>
              <p:cNvSpPr>
                <a:spLocks noChangeShapeType="1"/>
              </p:cNvSpPr>
              <p:nvPr/>
            </p:nvSpPr>
            <p:spPr bwMode="auto">
              <a:xfrm>
                <a:off x="4512" y="2203"/>
                <a:ext cx="0" cy="192"/>
              </a:xfrm>
              <a:prstGeom prst="line">
                <a:avLst/>
              </a:prstGeom>
              <a:noFill/>
              <a:ln w="6350">
                <a:solidFill>
                  <a:schemeClr val="tx1"/>
                </a:solidFill>
                <a:round/>
                <a:headEnd/>
                <a:tailEnd type="triangle" w="med" len="me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60" name="AutoShape 36"/>
              <p:cNvSpPr>
                <a:spLocks/>
              </p:cNvSpPr>
              <p:nvPr/>
            </p:nvSpPr>
            <p:spPr bwMode="auto">
              <a:xfrm rot="5384014">
                <a:off x="3670" y="1946"/>
                <a:ext cx="292" cy="2256"/>
              </a:xfrm>
              <a:prstGeom prst="rightBrace">
                <a:avLst>
                  <a:gd name="adj1" fmla="val 64384"/>
                  <a:gd name="adj2" fmla="val 50000"/>
                </a:avLst>
              </a:prstGeom>
              <a:noFill/>
              <a:ln w="28575">
                <a:solidFill>
                  <a:schemeClr val="tx1"/>
                </a:solidFill>
                <a:round/>
                <a:headEnd/>
                <a:tailEn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grpSp>
        <p:grpSp>
          <p:nvGrpSpPr>
            <p:cNvPr id="333871" name="Group 47"/>
            <p:cNvGrpSpPr>
              <a:grpSpLocks/>
            </p:cNvGrpSpPr>
            <p:nvPr/>
          </p:nvGrpSpPr>
          <p:grpSpPr bwMode="auto">
            <a:xfrm>
              <a:off x="2313" y="1776"/>
              <a:ext cx="720" cy="642"/>
              <a:chOff x="2313" y="1758"/>
              <a:chExt cx="720" cy="642"/>
            </a:xfrm>
          </p:grpSpPr>
          <p:sp>
            <p:nvSpPr>
              <p:cNvPr id="333833" name="Text Box 9"/>
              <p:cNvSpPr txBox="1">
                <a:spLocks noChangeArrowheads="1"/>
              </p:cNvSpPr>
              <p:nvPr/>
            </p:nvSpPr>
            <p:spPr bwMode="auto">
              <a:xfrm>
                <a:off x="2409" y="1806"/>
                <a:ext cx="540" cy="351"/>
              </a:xfrm>
              <a:prstGeom prst="rect">
                <a:avLst/>
              </a:prstGeom>
              <a:noFill/>
              <a:ln w="12700">
                <a:noFill/>
                <a:miter lim="800000"/>
                <a:headEnd/>
                <a:tailEnd/>
              </a:ln>
              <a:effectLst/>
            </p:spPr>
            <p:txBody>
              <a:bodyPr wrap="none" lIns="90488" tIns="44450" rIns="90488" bIns="44450">
                <a:spAutoFit/>
              </a:bodyPr>
              <a:lstStyle/>
              <a:p>
                <a:pPr algn="ctr" eaLnBrk="0" fontAlgn="base" hangingPunct="0">
                  <a:spcBef>
                    <a:spcPct val="20000"/>
                  </a:spcBef>
                  <a:spcAft>
                    <a:spcPct val="0"/>
                  </a:spcAft>
                </a:pPr>
                <a:r>
                  <a:rPr lang="en-US" sz="1400" b="1" dirty="0">
                    <a:solidFill>
                      <a:srgbClr val="000000"/>
                    </a:solidFill>
                    <a:latin typeface="Times New Roman" pitchFamily="18" charset="0"/>
                  </a:rPr>
                  <a:t>NLT DH</a:t>
                </a:r>
              </a:p>
              <a:p>
                <a:pPr algn="ctr" eaLnBrk="0" fontAlgn="base" hangingPunct="0">
                  <a:spcBef>
                    <a:spcPct val="20000"/>
                  </a:spcBef>
                  <a:spcAft>
                    <a:spcPct val="0"/>
                  </a:spcAft>
                </a:pPr>
                <a:r>
                  <a:rPr lang="en-US" sz="1400" b="1" dirty="0">
                    <a:solidFill>
                      <a:srgbClr val="000000"/>
                    </a:solidFill>
                    <a:latin typeface="Times New Roman" pitchFamily="18" charset="0"/>
                  </a:rPr>
                  <a:t>(Oct)</a:t>
                </a:r>
              </a:p>
            </p:txBody>
          </p:sp>
          <p:sp>
            <p:nvSpPr>
              <p:cNvPr id="333851" name="Rectangle 27"/>
              <p:cNvSpPr>
                <a:spLocks noChangeArrowheads="1"/>
              </p:cNvSpPr>
              <p:nvPr/>
            </p:nvSpPr>
            <p:spPr bwMode="auto">
              <a:xfrm>
                <a:off x="2313" y="1758"/>
                <a:ext cx="720" cy="432"/>
              </a:xfrm>
              <a:prstGeom prst="rect">
                <a:avLst/>
              </a:prstGeom>
              <a:noFill/>
              <a:ln w="9525">
                <a:solidFill>
                  <a:schemeClr val="tx1"/>
                </a:solidFill>
                <a:miter lim="800000"/>
                <a:headEnd/>
                <a:tailEn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65" name="Line 41"/>
              <p:cNvSpPr>
                <a:spLocks noChangeShapeType="1"/>
              </p:cNvSpPr>
              <p:nvPr/>
            </p:nvSpPr>
            <p:spPr bwMode="auto">
              <a:xfrm>
                <a:off x="2688" y="2208"/>
                <a:ext cx="0" cy="192"/>
              </a:xfrm>
              <a:prstGeom prst="line">
                <a:avLst/>
              </a:prstGeom>
              <a:noFill/>
              <a:ln w="6350">
                <a:solidFill>
                  <a:schemeClr val="tx1"/>
                </a:solidFill>
                <a:round/>
                <a:headEnd/>
                <a:tailEnd type="triangle" w="med" len="me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grpSp>
      </p:grpSp>
      <p:grpSp>
        <p:nvGrpSpPr>
          <p:cNvPr id="333882" name="Group 58"/>
          <p:cNvGrpSpPr>
            <a:grpSpLocks/>
          </p:cNvGrpSpPr>
          <p:nvPr/>
        </p:nvGrpSpPr>
        <p:grpSpPr bwMode="auto">
          <a:xfrm>
            <a:off x="304800" y="1771650"/>
            <a:ext cx="1219200" cy="971550"/>
            <a:chOff x="192" y="1788"/>
            <a:chExt cx="768" cy="612"/>
          </a:xfrm>
        </p:grpSpPr>
        <p:sp>
          <p:nvSpPr>
            <p:cNvPr id="333835" name="Text Box 11"/>
            <p:cNvSpPr txBox="1">
              <a:spLocks noChangeArrowheads="1"/>
            </p:cNvSpPr>
            <p:nvPr/>
          </p:nvSpPr>
          <p:spPr bwMode="auto">
            <a:xfrm>
              <a:off x="218" y="1788"/>
              <a:ext cx="693" cy="355"/>
            </a:xfrm>
            <a:prstGeom prst="rect">
              <a:avLst/>
            </a:prstGeom>
            <a:noFill/>
            <a:ln w="12700">
              <a:noFill/>
              <a:miter lim="800000"/>
              <a:headEnd/>
              <a:tailEnd/>
            </a:ln>
            <a:effectLst/>
          </p:spPr>
          <p:txBody>
            <a:bodyPr wrap="none" lIns="90488" tIns="44450" rIns="90488" bIns="44450">
              <a:spAutoFit/>
            </a:bodyPr>
            <a:lstStyle/>
            <a:p>
              <a:pPr algn="ctr" eaLnBrk="0" fontAlgn="base" hangingPunct="0">
                <a:spcBef>
                  <a:spcPct val="20000"/>
                </a:spcBef>
                <a:spcAft>
                  <a:spcPct val="0"/>
                </a:spcAft>
              </a:pPr>
              <a:r>
                <a:rPr lang="en-US" sz="1400" b="1" dirty="0">
                  <a:solidFill>
                    <a:srgbClr val="000000"/>
                  </a:solidFill>
                  <a:latin typeface="Times New Roman" pitchFamily="18" charset="0"/>
                </a:rPr>
                <a:t>O</a:t>
              </a:r>
              <a:r>
                <a:rPr lang="en-US" sz="700" b="1" dirty="0">
                  <a:solidFill>
                    <a:srgbClr val="000000"/>
                  </a:solidFill>
                  <a:latin typeface="Times New Roman" pitchFamily="18" charset="0"/>
                </a:rPr>
                <a:t> </a:t>
              </a:r>
              <a:r>
                <a:rPr lang="en-US" sz="1400" b="1" dirty="0">
                  <a:solidFill>
                    <a:srgbClr val="000000"/>
                  </a:solidFill>
                  <a:latin typeface="Times New Roman" pitchFamily="18" charset="0"/>
                </a:rPr>
                <a:t>-</a:t>
              </a:r>
              <a:r>
                <a:rPr lang="en-US" sz="700" b="1" dirty="0">
                  <a:solidFill>
                    <a:srgbClr val="000000"/>
                  </a:solidFill>
                  <a:latin typeface="Times New Roman" pitchFamily="18" charset="0"/>
                </a:rPr>
                <a:t> </a:t>
              </a:r>
              <a:r>
                <a:rPr lang="en-US" sz="1400" b="1" dirty="0">
                  <a:solidFill>
                    <a:srgbClr val="000000"/>
                  </a:solidFill>
                  <a:latin typeface="Times New Roman" pitchFamily="18" charset="0"/>
                </a:rPr>
                <a:t>4 Screen</a:t>
              </a:r>
            </a:p>
            <a:p>
              <a:pPr algn="ctr" eaLnBrk="0" fontAlgn="base" hangingPunct="0">
                <a:spcBef>
                  <a:spcPct val="20000"/>
                </a:spcBef>
                <a:spcAft>
                  <a:spcPct val="0"/>
                </a:spcAft>
              </a:pPr>
              <a:r>
                <a:rPr lang="en-US" sz="1400" b="1" dirty="0">
                  <a:solidFill>
                    <a:srgbClr val="000000"/>
                  </a:solidFill>
                  <a:latin typeface="Times New Roman" pitchFamily="18" charset="0"/>
                </a:rPr>
                <a:t>(May)</a:t>
              </a:r>
            </a:p>
          </p:txBody>
        </p:sp>
        <p:sp>
          <p:nvSpPr>
            <p:cNvPr id="333854" name="Rectangle 30"/>
            <p:cNvSpPr>
              <a:spLocks noChangeArrowheads="1"/>
            </p:cNvSpPr>
            <p:nvPr/>
          </p:nvSpPr>
          <p:spPr bwMode="auto">
            <a:xfrm>
              <a:off x="192" y="1788"/>
              <a:ext cx="768" cy="384"/>
            </a:xfrm>
            <a:prstGeom prst="rect">
              <a:avLst/>
            </a:prstGeom>
            <a:noFill/>
            <a:ln w="9525">
              <a:solidFill>
                <a:schemeClr val="tx1"/>
              </a:solidFill>
              <a:miter lim="800000"/>
              <a:headEnd/>
              <a:tailEn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66" name="Line 42"/>
            <p:cNvSpPr>
              <a:spLocks noChangeShapeType="1"/>
            </p:cNvSpPr>
            <p:nvPr/>
          </p:nvSpPr>
          <p:spPr bwMode="auto">
            <a:xfrm>
              <a:off x="576" y="2208"/>
              <a:ext cx="0" cy="192"/>
            </a:xfrm>
            <a:prstGeom prst="line">
              <a:avLst/>
            </a:prstGeom>
            <a:noFill/>
            <a:ln w="6350">
              <a:solidFill>
                <a:schemeClr val="tx1"/>
              </a:solidFill>
              <a:round/>
              <a:headEnd/>
              <a:tailEnd type="triangle" w="med" len="med"/>
            </a:ln>
            <a:effectLst/>
          </p:spPr>
          <p:txBody>
            <a:bodyPr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grpSp>
      <p:grpSp>
        <p:nvGrpSpPr>
          <p:cNvPr id="333878" name="Group 54"/>
          <p:cNvGrpSpPr>
            <a:grpSpLocks/>
          </p:cNvGrpSpPr>
          <p:nvPr/>
        </p:nvGrpSpPr>
        <p:grpSpPr bwMode="auto">
          <a:xfrm>
            <a:off x="152400" y="2724150"/>
            <a:ext cx="8839200" cy="309562"/>
            <a:chOff x="96" y="2388"/>
            <a:chExt cx="5568" cy="195"/>
          </a:xfrm>
        </p:grpSpPr>
        <p:sp>
          <p:nvSpPr>
            <p:cNvPr id="333840" name="Line 16"/>
            <p:cNvSpPr>
              <a:spLocks noChangeShapeType="1"/>
            </p:cNvSpPr>
            <p:nvPr/>
          </p:nvSpPr>
          <p:spPr bwMode="auto">
            <a:xfrm>
              <a:off x="4752" y="2388"/>
              <a:ext cx="0" cy="192"/>
            </a:xfrm>
            <a:prstGeom prst="line">
              <a:avLst/>
            </a:prstGeom>
            <a:noFill/>
            <a:ln w="38100">
              <a:solidFill>
                <a:schemeClr val="tx1"/>
              </a:solidFill>
              <a:round/>
              <a:headEnd/>
              <a:tailEnd/>
            </a:ln>
            <a:effectLst/>
          </p:spPr>
          <p:txBody>
            <a:bodyPr wrap="none" lIns="90488" tIns="44450" rIns="90488" bIns="44450"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41" name="Line 17"/>
            <p:cNvSpPr>
              <a:spLocks noChangeShapeType="1"/>
            </p:cNvSpPr>
            <p:nvPr/>
          </p:nvSpPr>
          <p:spPr bwMode="auto">
            <a:xfrm>
              <a:off x="3888" y="2388"/>
              <a:ext cx="0" cy="192"/>
            </a:xfrm>
            <a:prstGeom prst="line">
              <a:avLst/>
            </a:prstGeom>
            <a:noFill/>
            <a:ln w="38100">
              <a:solidFill>
                <a:schemeClr val="tx1"/>
              </a:solidFill>
              <a:round/>
              <a:headEnd/>
              <a:tailEnd/>
            </a:ln>
            <a:effectLst/>
          </p:spPr>
          <p:txBody>
            <a:bodyPr wrap="none" lIns="90488" tIns="44450" rIns="90488" bIns="44450"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42" name="Line 18"/>
            <p:cNvSpPr>
              <a:spLocks noChangeShapeType="1"/>
            </p:cNvSpPr>
            <p:nvPr/>
          </p:nvSpPr>
          <p:spPr bwMode="auto">
            <a:xfrm>
              <a:off x="2064" y="2391"/>
              <a:ext cx="0" cy="192"/>
            </a:xfrm>
            <a:prstGeom prst="line">
              <a:avLst/>
            </a:prstGeom>
            <a:noFill/>
            <a:ln w="38100">
              <a:solidFill>
                <a:schemeClr val="tx1"/>
              </a:solidFill>
              <a:round/>
              <a:headEnd/>
              <a:tailEnd/>
            </a:ln>
            <a:effectLst/>
          </p:spPr>
          <p:txBody>
            <a:bodyPr wrap="none" lIns="90488" tIns="44450" rIns="90488" bIns="44450"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43" name="Line 19"/>
            <p:cNvSpPr>
              <a:spLocks noChangeShapeType="1"/>
            </p:cNvSpPr>
            <p:nvPr/>
          </p:nvSpPr>
          <p:spPr bwMode="auto">
            <a:xfrm>
              <a:off x="336" y="2388"/>
              <a:ext cx="0" cy="192"/>
            </a:xfrm>
            <a:prstGeom prst="line">
              <a:avLst/>
            </a:prstGeom>
            <a:noFill/>
            <a:ln w="38100">
              <a:solidFill>
                <a:schemeClr val="tx1"/>
              </a:solidFill>
              <a:round/>
              <a:headEnd/>
              <a:tailEnd/>
            </a:ln>
            <a:effectLst/>
          </p:spPr>
          <p:txBody>
            <a:bodyPr wrap="none" lIns="90488" tIns="44450" rIns="90488" bIns="44450"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44" name="Line 20"/>
            <p:cNvSpPr>
              <a:spLocks noChangeShapeType="1"/>
            </p:cNvSpPr>
            <p:nvPr/>
          </p:nvSpPr>
          <p:spPr bwMode="auto">
            <a:xfrm>
              <a:off x="1152" y="2388"/>
              <a:ext cx="0" cy="192"/>
            </a:xfrm>
            <a:prstGeom prst="line">
              <a:avLst/>
            </a:prstGeom>
            <a:noFill/>
            <a:ln w="38100">
              <a:solidFill>
                <a:schemeClr val="tx1"/>
              </a:solidFill>
              <a:round/>
              <a:headEnd/>
              <a:tailEnd/>
            </a:ln>
            <a:effectLst/>
          </p:spPr>
          <p:txBody>
            <a:bodyPr wrap="none" lIns="90488" tIns="44450" rIns="90488" bIns="44450"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45" name="Line 21"/>
            <p:cNvSpPr>
              <a:spLocks noChangeShapeType="1"/>
            </p:cNvSpPr>
            <p:nvPr/>
          </p:nvSpPr>
          <p:spPr bwMode="auto">
            <a:xfrm>
              <a:off x="2976" y="2388"/>
              <a:ext cx="0" cy="192"/>
            </a:xfrm>
            <a:prstGeom prst="line">
              <a:avLst/>
            </a:prstGeom>
            <a:noFill/>
            <a:ln w="38100">
              <a:solidFill>
                <a:schemeClr val="tx1"/>
              </a:solidFill>
              <a:round/>
              <a:headEnd/>
              <a:tailEnd/>
            </a:ln>
            <a:effectLst/>
          </p:spPr>
          <p:txBody>
            <a:bodyPr wrap="none" lIns="90488" tIns="44450" rIns="90488" bIns="44450"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
          <p:nvSpPr>
            <p:cNvPr id="333868" name="Line 44"/>
            <p:cNvSpPr>
              <a:spLocks noChangeShapeType="1"/>
            </p:cNvSpPr>
            <p:nvPr/>
          </p:nvSpPr>
          <p:spPr bwMode="auto">
            <a:xfrm>
              <a:off x="96" y="2487"/>
              <a:ext cx="5568" cy="0"/>
            </a:xfrm>
            <a:prstGeom prst="line">
              <a:avLst/>
            </a:prstGeom>
            <a:noFill/>
            <a:ln w="38100">
              <a:solidFill>
                <a:schemeClr val="tx1"/>
              </a:solidFill>
              <a:round/>
              <a:headEnd type="triangle" w="med" len="med"/>
              <a:tailEnd type="triangle" w="med" len="med"/>
            </a:ln>
            <a:effectLst/>
          </p:spPr>
          <p:txBody>
            <a:bodyPr wrap="none" lIns="90488" tIns="44450" rIns="90488" bIns="44450" anchor="ctr">
              <a:spAutoFit/>
            </a:bodyP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grpSp>
      <p:sp>
        <p:nvSpPr>
          <p:cNvPr id="333893" name="Text Box 69"/>
          <p:cNvSpPr txBox="1">
            <a:spLocks noChangeArrowheads="1"/>
          </p:cNvSpPr>
          <p:nvPr/>
        </p:nvSpPr>
        <p:spPr bwMode="auto">
          <a:xfrm>
            <a:off x="152400" y="4176713"/>
            <a:ext cx="3657600" cy="1749425"/>
          </a:xfrm>
          <a:prstGeom prst="rect">
            <a:avLst/>
          </a:prstGeom>
          <a:solidFill>
            <a:schemeClr val="bg2">
              <a:alpha val="60001"/>
            </a:schemeClr>
          </a:solidFill>
          <a:ln w="12700" algn="ctr">
            <a:solidFill>
              <a:schemeClr val="tx1"/>
            </a:solidFill>
            <a:miter lim="800000"/>
            <a:headEnd/>
            <a:tailEnd/>
          </a:ln>
          <a:effectLst/>
        </p:spPr>
        <p:txBody>
          <a:bodyPr lIns="90488" tIns="44450" rIns="90488" bIns="44450" anchor="b">
            <a:spAutoFit/>
          </a:bodyPr>
          <a:lstStyle/>
          <a:p>
            <a:pPr algn="ctr" eaLnBrk="0" fontAlgn="base" hangingPunct="0">
              <a:spcBef>
                <a:spcPct val="0"/>
              </a:spcBef>
              <a:spcAft>
                <a:spcPct val="0"/>
              </a:spcAft>
            </a:pPr>
            <a:r>
              <a:rPr lang="en-US" b="1" u="sng" dirty="0">
                <a:solidFill>
                  <a:srgbClr val="0000FF"/>
                </a:solidFill>
                <a:latin typeface="Times New Roman" pitchFamily="18" charset="0"/>
              </a:rPr>
              <a:t>The Timing Equation</a:t>
            </a:r>
          </a:p>
          <a:p>
            <a:pPr eaLnBrk="0" fontAlgn="base" hangingPunct="0">
              <a:spcBef>
                <a:spcPct val="0"/>
              </a:spcBef>
              <a:spcAft>
                <a:spcPct val="0"/>
              </a:spcAft>
              <a:buFontTx/>
              <a:buChar char="•"/>
            </a:pPr>
            <a:r>
              <a:rPr lang="en-US" dirty="0">
                <a:solidFill>
                  <a:srgbClr val="000000"/>
                </a:solidFill>
                <a:latin typeface="Times New Roman" pitchFamily="18" charset="0"/>
              </a:rPr>
              <a:t> O</a:t>
            </a:r>
            <a:r>
              <a:rPr lang="en-US" sz="900" dirty="0">
                <a:solidFill>
                  <a:srgbClr val="000000"/>
                </a:solidFill>
                <a:latin typeface="Times New Roman" pitchFamily="18" charset="0"/>
              </a:rPr>
              <a:t> </a:t>
            </a:r>
            <a:r>
              <a:rPr lang="en-US" dirty="0">
                <a:solidFill>
                  <a:srgbClr val="000000"/>
                </a:solidFill>
                <a:latin typeface="Times New Roman" pitchFamily="18" charset="0"/>
              </a:rPr>
              <a:t>-</a:t>
            </a:r>
            <a:r>
              <a:rPr lang="en-US" sz="900" dirty="0">
                <a:solidFill>
                  <a:srgbClr val="000000"/>
                </a:solidFill>
                <a:latin typeface="Times New Roman" pitchFamily="18" charset="0"/>
              </a:rPr>
              <a:t> </a:t>
            </a:r>
            <a:r>
              <a:rPr lang="en-US" dirty="0">
                <a:solidFill>
                  <a:srgbClr val="000000"/>
                </a:solidFill>
                <a:latin typeface="Times New Roman" pitchFamily="18" charset="0"/>
              </a:rPr>
              <a:t>4 board:   	May 15</a:t>
            </a:r>
          </a:p>
          <a:p>
            <a:pPr eaLnBrk="0" fontAlgn="base" hangingPunct="0">
              <a:spcBef>
                <a:spcPct val="0"/>
              </a:spcBef>
              <a:spcAft>
                <a:spcPct val="0"/>
              </a:spcAft>
              <a:buFontTx/>
              <a:buChar char="•"/>
            </a:pPr>
            <a:r>
              <a:rPr lang="en-US" dirty="0">
                <a:solidFill>
                  <a:srgbClr val="000000"/>
                </a:solidFill>
                <a:latin typeface="Times New Roman" pitchFamily="18" charset="0"/>
              </a:rPr>
              <a:t> 1st</a:t>
            </a:r>
            <a:r>
              <a:rPr lang="en-US" sz="900" dirty="0">
                <a:solidFill>
                  <a:srgbClr val="000000"/>
                </a:solidFill>
                <a:latin typeface="Times New Roman" pitchFamily="18" charset="0"/>
              </a:rPr>
              <a:t> </a:t>
            </a:r>
            <a:r>
              <a:rPr lang="en-US" dirty="0">
                <a:solidFill>
                  <a:srgbClr val="000000"/>
                </a:solidFill>
                <a:latin typeface="Times New Roman" pitchFamily="18" charset="0"/>
              </a:rPr>
              <a:t>/</a:t>
            </a:r>
            <a:r>
              <a:rPr lang="en-US" sz="900" dirty="0">
                <a:solidFill>
                  <a:srgbClr val="000000"/>
                </a:solidFill>
                <a:latin typeface="Times New Roman" pitchFamily="18" charset="0"/>
              </a:rPr>
              <a:t> </a:t>
            </a:r>
            <a:r>
              <a:rPr lang="en-US" dirty="0">
                <a:solidFill>
                  <a:srgbClr val="000000"/>
                </a:solidFill>
                <a:latin typeface="Times New Roman" pitchFamily="18" charset="0"/>
              </a:rPr>
              <a:t>2nd DH board:</a:t>
            </a:r>
          </a:p>
          <a:p>
            <a:pPr lvl="1" eaLnBrk="0" fontAlgn="base" hangingPunct="0">
              <a:spcBef>
                <a:spcPct val="0"/>
              </a:spcBef>
              <a:spcAft>
                <a:spcPct val="0"/>
              </a:spcAft>
            </a:pPr>
            <a:r>
              <a:rPr lang="en-US" dirty="0">
                <a:solidFill>
                  <a:srgbClr val="000000"/>
                </a:solidFill>
                <a:latin typeface="Times New Roman" pitchFamily="18" charset="0"/>
              </a:rPr>
              <a:t>		Apr 16</a:t>
            </a:r>
            <a:r>
              <a:rPr lang="en-US" sz="900" dirty="0">
                <a:solidFill>
                  <a:srgbClr val="000000"/>
                </a:solidFill>
                <a:latin typeface="Times New Roman" pitchFamily="18" charset="0"/>
              </a:rPr>
              <a:t> </a:t>
            </a:r>
            <a:r>
              <a:rPr lang="en-US" dirty="0">
                <a:solidFill>
                  <a:srgbClr val="000000"/>
                </a:solidFill>
                <a:latin typeface="Times New Roman" pitchFamily="18" charset="0"/>
              </a:rPr>
              <a:t>/</a:t>
            </a:r>
            <a:r>
              <a:rPr lang="en-US" sz="900" dirty="0">
                <a:solidFill>
                  <a:srgbClr val="000000"/>
                </a:solidFill>
                <a:latin typeface="Times New Roman" pitchFamily="18" charset="0"/>
              </a:rPr>
              <a:t> </a:t>
            </a:r>
            <a:r>
              <a:rPr lang="en-US" dirty="0">
                <a:solidFill>
                  <a:srgbClr val="000000"/>
                </a:solidFill>
                <a:latin typeface="Times New Roman" pitchFamily="18" charset="0"/>
              </a:rPr>
              <a:t>Apr 17</a:t>
            </a:r>
          </a:p>
          <a:p>
            <a:pPr eaLnBrk="0" fontAlgn="base" hangingPunct="0">
              <a:spcBef>
                <a:spcPct val="0"/>
              </a:spcBef>
              <a:spcAft>
                <a:spcPct val="0"/>
              </a:spcAft>
              <a:buFontTx/>
              <a:buChar char="•"/>
            </a:pPr>
            <a:r>
              <a:rPr lang="en-US" dirty="0">
                <a:solidFill>
                  <a:srgbClr val="000000"/>
                </a:solidFill>
                <a:latin typeface="Times New Roman" pitchFamily="18" charset="0"/>
              </a:rPr>
              <a:t> NLT DH:	Oct 17</a:t>
            </a:r>
          </a:p>
          <a:p>
            <a:pPr eaLnBrk="0" fontAlgn="base" hangingPunct="0">
              <a:spcBef>
                <a:spcPct val="0"/>
              </a:spcBef>
              <a:spcAft>
                <a:spcPct val="0"/>
              </a:spcAft>
              <a:buFontTx/>
              <a:buChar char="•"/>
            </a:pPr>
            <a:r>
              <a:rPr lang="en-US" dirty="0">
                <a:solidFill>
                  <a:srgbClr val="000000"/>
                </a:solidFill>
                <a:latin typeface="Times New Roman" pitchFamily="18" charset="0"/>
              </a:rPr>
              <a:t> O</a:t>
            </a:r>
            <a:r>
              <a:rPr lang="en-US" sz="900" dirty="0">
                <a:solidFill>
                  <a:srgbClr val="000000"/>
                </a:solidFill>
                <a:latin typeface="Times New Roman" pitchFamily="18" charset="0"/>
              </a:rPr>
              <a:t> </a:t>
            </a:r>
            <a:r>
              <a:rPr lang="en-US" dirty="0">
                <a:solidFill>
                  <a:srgbClr val="000000"/>
                </a:solidFill>
                <a:latin typeface="Times New Roman" pitchFamily="18" charset="0"/>
              </a:rPr>
              <a:t>-</a:t>
            </a:r>
            <a:r>
              <a:rPr lang="en-US" sz="900" dirty="0">
                <a:solidFill>
                  <a:srgbClr val="000000"/>
                </a:solidFill>
                <a:latin typeface="Times New Roman" pitchFamily="18" charset="0"/>
              </a:rPr>
              <a:t> </a:t>
            </a:r>
            <a:r>
              <a:rPr lang="en-US" dirty="0">
                <a:solidFill>
                  <a:srgbClr val="000000"/>
                </a:solidFill>
                <a:latin typeface="Times New Roman" pitchFamily="18" charset="0"/>
              </a:rPr>
              <a:t>5 board:	Feb 20</a:t>
            </a:r>
            <a:endParaRPr lang="en-US" i="1" dirty="0">
              <a:solidFill>
                <a:srgbClr val="0000FF"/>
              </a:solidFill>
              <a:latin typeface="Times New Roman" pitchFamily="18" charset="0"/>
            </a:endParaRPr>
          </a:p>
        </p:txBody>
      </p:sp>
      <p:sp>
        <p:nvSpPr>
          <p:cNvPr id="333894" name="Rectangle 70"/>
          <p:cNvSpPr>
            <a:spLocks noChangeArrowheads="1"/>
          </p:cNvSpPr>
          <p:nvPr/>
        </p:nvSpPr>
        <p:spPr bwMode="auto">
          <a:xfrm>
            <a:off x="867121" y="6142220"/>
            <a:ext cx="7392459" cy="685800"/>
          </a:xfrm>
          <a:prstGeom prst="rect">
            <a:avLst/>
          </a:prstGeom>
          <a:noFill/>
          <a:ln w="12700">
            <a:noFill/>
            <a:miter lim="800000"/>
            <a:headEnd/>
            <a:tailEnd/>
          </a:ln>
          <a:effectLst/>
        </p:spPr>
        <p:txBody>
          <a:bodyPr lIns="90488" tIns="44450" rIns="90488" bIns="44450"/>
          <a:lstStyle/>
          <a:p>
            <a:pPr marL="342900" indent="-342900" eaLnBrk="0" fontAlgn="base" hangingPunct="0">
              <a:spcBef>
                <a:spcPts val="1000"/>
              </a:spcBef>
              <a:spcAft>
                <a:spcPct val="0"/>
              </a:spcAft>
              <a:buClr>
                <a:srgbClr val="0000FF"/>
              </a:buClr>
              <a:buFont typeface="Wingdings" pitchFamily="2" charset="2"/>
              <a:buChar char="Ø"/>
            </a:pPr>
            <a:r>
              <a:rPr lang="en-US" sz="2800" dirty="0">
                <a:solidFill>
                  <a:srgbClr val="0000FF"/>
                </a:solidFill>
              </a:rPr>
              <a:t>For exact timing: Reference the Bubba List</a:t>
            </a:r>
          </a:p>
        </p:txBody>
      </p:sp>
    </p:spTree>
    <p:extLst>
      <p:ext uri="{BB962C8B-B14F-4D97-AF65-F5344CB8AC3E}">
        <p14:creationId xmlns:p14="http://schemas.microsoft.com/office/powerpoint/2010/main" val="149279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8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8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38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3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93" grpId="0" animBg="1"/>
      <p:bldP spid="3338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dirty="0"/>
              <a:t>RECORD REVIEW</a:t>
            </a:r>
          </a:p>
        </p:txBody>
      </p:sp>
      <p:sp>
        <p:nvSpPr>
          <p:cNvPr id="297987" name="Rectangle 3"/>
          <p:cNvSpPr>
            <a:spLocks noGrp="1" noChangeArrowheads="1"/>
          </p:cNvSpPr>
          <p:nvPr>
            <p:ph type="body" idx="1"/>
          </p:nvPr>
        </p:nvSpPr>
        <p:spPr>
          <a:xfrm>
            <a:off x="1066800" y="1828800"/>
            <a:ext cx="7010400" cy="4800600"/>
          </a:xfrm>
        </p:spPr>
        <p:txBody>
          <a:bodyPr/>
          <a:lstStyle/>
          <a:p>
            <a:pPr>
              <a:lnSpc>
                <a:spcPct val="90000"/>
              </a:lnSpc>
            </a:pPr>
            <a:r>
              <a:rPr lang="en-US" sz="2400" dirty="0"/>
              <a:t>You are responsible for your record</a:t>
            </a:r>
          </a:p>
          <a:p>
            <a:pPr>
              <a:lnSpc>
                <a:spcPct val="90000"/>
              </a:lnSpc>
            </a:pPr>
            <a:r>
              <a:rPr lang="en-US" sz="2400" dirty="0"/>
              <a:t>A complete and accurate record = your resume</a:t>
            </a:r>
          </a:p>
          <a:p>
            <a:pPr>
              <a:lnSpc>
                <a:spcPct val="90000"/>
              </a:lnSpc>
            </a:pPr>
            <a:r>
              <a:rPr lang="en-US" sz="2400" dirty="0"/>
              <a:t>Check your record at:</a:t>
            </a:r>
            <a:r>
              <a:rPr lang="en-US" dirty="0"/>
              <a:t> </a:t>
            </a:r>
            <a:r>
              <a:rPr lang="en-US" dirty="0">
                <a:solidFill>
                  <a:schemeClr val="tx1"/>
                </a:solidFill>
              </a:rPr>
              <a:t>www.bol.navy.mil</a:t>
            </a:r>
          </a:p>
          <a:p>
            <a:pPr lvl="1">
              <a:lnSpc>
                <a:spcPct val="70000"/>
              </a:lnSpc>
              <a:buFont typeface="Arial" panose="020B0604020202020204" pitchFamily="34" charset="0"/>
              <a:buChar char="•"/>
            </a:pPr>
            <a:r>
              <a:rPr lang="en-US" sz="2000" dirty="0">
                <a:solidFill>
                  <a:schemeClr val="tx1"/>
                </a:solidFill>
              </a:rPr>
              <a:t>Officer Military Personnel File (OMPF) </a:t>
            </a:r>
          </a:p>
          <a:p>
            <a:pPr lvl="2">
              <a:lnSpc>
                <a:spcPct val="70000"/>
              </a:lnSpc>
              <a:buFont typeface="Arial" panose="020B0604020202020204" pitchFamily="34" charset="0"/>
              <a:buChar char="•"/>
            </a:pPr>
            <a:r>
              <a:rPr lang="en-US" sz="2000" dirty="0"/>
              <a:t>All documents</a:t>
            </a:r>
            <a:endParaRPr lang="en-US" sz="2000" dirty="0">
              <a:solidFill>
                <a:schemeClr val="tx1"/>
              </a:solidFill>
            </a:endParaRPr>
          </a:p>
          <a:p>
            <a:pPr lvl="1">
              <a:lnSpc>
                <a:spcPct val="70000"/>
              </a:lnSpc>
              <a:buFont typeface="Arial" panose="020B0604020202020204" pitchFamily="34" charset="0"/>
              <a:buChar char="•"/>
            </a:pPr>
            <a:r>
              <a:rPr lang="en-US" sz="2000" dirty="0">
                <a:solidFill>
                  <a:schemeClr val="tx1"/>
                </a:solidFill>
              </a:rPr>
              <a:t>Officer Summary Record (OSR)</a:t>
            </a:r>
          </a:p>
          <a:p>
            <a:pPr lvl="2">
              <a:lnSpc>
                <a:spcPct val="70000"/>
              </a:lnSpc>
              <a:buFontTx/>
              <a:buChar char="•"/>
            </a:pPr>
            <a:r>
              <a:rPr lang="en-US" sz="2000" dirty="0">
                <a:solidFill>
                  <a:schemeClr val="tx1"/>
                </a:solidFill>
              </a:rPr>
              <a:t>Education</a:t>
            </a:r>
          </a:p>
          <a:p>
            <a:pPr lvl="2">
              <a:lnSpc>
                <a:spcPct val="70000"/>
              </a:lnSpc>
              <a:buFontTx/>
              <a:buChar char="•"/>
            </a:pPr>
            <a:r>
              <a:rPr lang="en-US" sz="2000" dirty="0">
                <a:solidFill>
                  <a:schemeClr val="tx1"/>
                </a:solidFill>
              </a:rPr>
              <a:t>Personal Decorations</a:t>
            </a:r>
            <a:r>
              <a:rPr lang="en-US" sz="1000" dirty="0">
                <a:solidFill>
                  <a:schemeClr val="tx1"/>
                </a:solidFill>
              </a:rPr>
              <a:t> </a:t>
            </a:r>
            <a:r>
              <a:rPr lang="en-US" sz="2000" dirty="0"/>
              <a:t>-</a:t>
            </a:r>
            <a:r>
              <a:rPr lang="en-US" sz="1000" dirty="0">
                <a:solidFill>
                  <a:schemeClr val="tx1"/>
                </a:solidFill>
              </a:rPr>
              <a:t> </a:t>
            </a:r>
            <a:r>
              <a:rPr lang="en-US" sz="2000" dirty="0">
                <a:solidFill>
                  <a:schemeClr val="tx1"/>
                </a:solidFill>
              </a:rPr>
              <a:t>“Awards”</a:t>
            </a:r>
          </a:p>
          <a:p>
            <a:pPr lvl="2">
              <a:lnSpc>
                <a:spcPct val="90000"/>
              </a:lnSpc>
              <a:buFontTx/>
              <a:buChar char="•"/>
            </a:pPr>
            <a:r>
              <a:rPr lang="en-US" sz="2000" dirty="0"/>
              <a:t>Special Qualifications</a:t>
            </a:r>
          </a:p>
          <a:p>
            <a:pPr lvl="3">
              <a:lnSpc>
                <a:spcPct val="90000"/>
              </a:lnSpc>
              <a:buFontTx/>
              <a:buChar char="•"/>
            </a:pPr>
            <a:r>
              <a:rPr lang="en-US" dirty="0"/>
              <a:t>Additional Qualification Designators (AQDs)</a:t>
            </a:r>
          </a:p>
          <a:p>
            <a:pPr lvl="3">
              <a:lnSpc>
                <a:spcPct val="90000"/>
              </a:lnSpc>
              <a:buFontTx/>
              <a:buChar char="•"/>
            </a:pPr>
            <a:r>
              <a:rPr lang="en-US" dirty="0"/>
              <a:t>Navy Officer Manpower and Personnel Classifications (NAVPERS 15839I)</a:t>
            </a:r>
          </a:p>
          <a:p>
            <a:pPr lvl="1">
              <a:lnSpc>
                <a:spcPct val="70000"/>
              </a:lnSpc>
              <a:buFontTx/>
              <a:buChar char="•"/>
            </a:pPr>
            <a:r>
              <a:rPr lang="en-US" sz="2000" dirty="0">
                <a:solidFill>
                  <a:schemeClr val="tx1"/>
                </a:solidFill>
              </a:rPr>
              <a:t>Performance Summary Record (PSR) </a:t>
            </a:r>
          </a:p>
          <a:p>
            <a:pPr lvl="2">
              <a:lnSpc>
                <a:spcPct val="70000"/>
              </a:lnSpc>
              <a:buFontTx/>
              <a:buChar char="•"/>
            </a:pPr>
            <a:r>
              <a:rPr lang="en-US" sz="2000" dirty="0"/>
              <a:t>Check against FITREPs</a:t>
            </a:r>
          </a:p>
          <a:p>
            <a:pPr lvl="2">
              <a:lnSpc>
                <a:spcPct val="70000"/>
              </a:lnSpc>
              <a:buFontTx/>
              <a:buChar char="•"/>
            </a:pPr>
            <a:r>
              <a:rPr lang="en-US" sz="2000" dirty="0"/>
              <a:t>Check for continuity (gaps &lt; 90 days), legibility</a:t>
            </a:r>
          </a:p>
          <a:p>
            <a:pPr lvl="2">
              <a:lnSpc>
                <a:spcPct val="70000"/>
              </a:lnSpc>
              <a:buFontTx/>
              <a:buChar char="•"/>
            </a:pPr>
            <a:endParaRPr lang="en-US" sz="2000" dirty="0">
              <a:solidFill>
                <a:schemeClr val="tx1"/>
              </a:solidFill>
            </a:endParaRPr>
          </a:p>
        </p:txBody>
      </p:sp>
    </p:spTree>
    <p:extLst>
      <p:ext uri="{BB962C8B-B14F-4D97-AF65-F5344CB8AC3E}">
        <p14:creationId xmlns:p14="http://schemas.microsoft.com/office/powerpoint/2010/main" val="159986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9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9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9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98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798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798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798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798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798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7987">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79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a:t>DH</a:t>
            </a:r>
            <a:r>
              <a:rPr lang="en-US" sz="2000" dirty="0"/>
              <a:t> </a:t>
            </a:r>
            <a:r>
              <a:rPr lang="en-US" dirty="0"/>
              <a:t>/</a:t>
            </a:r>
            <a:r>
              <a:rPr lang="en-US" sz="2000" dirty="0"/>
              <a:t> </a:t>
            </a:r>
            <a:r>
              <a:rPr lang="en-US" dirty="0"/>
              <a:t>COMMAND SCREEN</a:t>
            </a:r>
          </a:p>
        </p:txBody>
      </p:sp>
      <p:sp>
        <p:nvSpPr>
          <p:cNvPr id="236547" name="Rectangle 3"/>
          <p:cNvSpPr>
            <a:spLocks noGrp="1" noChangeArrowheads="1"/>
          </p:cNvSpPr>
          <p:nvPr>
            <p:ph type="body" idx="1"/>
          </p:nvPr>
        </p:nvSpPr>
        <p:spPr>
          <a:xfrm>
            <a:off x="654570" y="2057400"/>
            <a:ext cx="7818620" cy="4242700"/>
          </a:xfrm>
        </p:spPr>
        <p:txBody>
          <a:bodyPr/>
          <a:lstStyle/>
          <a:p>
            <a:pPr>
              <a:spcBef>
                <a:spcPts val="8000"/>
              </a:spcBef>
            </a:pPr>
            <a:r>
              <a:rPr lang="en-US" dirty="0"/>
              <a:t>Same screen group as your promotion board</a:t>
            </a:r>
          </a:p>
          <a:p>
            <a:pPr>
              <a:spcBef>
                <a:spcPts val="8000"/>
              </a:spcBef>
            </a:pPr>
            <a:r>
              <a:rPr lang="en-US" dirty="0"/>
              <a:t>Competing only with peers in your community</a:t>
            </a:r>
          </a:p>
          <a:p>
            <a:pPr>
              <a:spcBef>
                <a:spcPts val="8000"/>
              </a:spcBef>
            </a:pPr>
            <a:r>
              <a:rPr lang="en-US" dirty="0"/>
              <a:t>Number picked based on Opportunity Rate </a:t>
            </a:r>
          </a:p>
          <a:p>
            <a:pPr lvl="1">
              <a:spcBef>
                <a:spcPts val="4000"/>
              </a:spcBef>
              <a:buFont typeface="Arial" panose="020B0604020202020204" pitchFamily="34" charset="0"/>
              <a:buChar char="•"/>
            </a:pPr>
            <a:r>
              <a:rPr lang="en-US" dirty="0">
                <a:solidFill>
                  <a:schemeClr val="tx1"/>
                </a:solidFill>
              </a:rPr>
              <a:t>The number of billets that need to be filled</a:t>
            </a:r>
          </a:p>
        </p:txBody>
      </p:sp>
    </p:spTree>
    <p:extLst>
      <p:ext uri="{BB962C8B-B14F-4D97-AF65-F5344CB8AC3E}">
        <p14:creationId xmlns:p14="http://schemas.microsoft.com/office/powerpoint/2010/main" val="273668792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90488" y="1687021"/>
            <a:ext cx="8915400" cy="5057282"/>
          </a:xfrm>
        </p:spPr>
        <p:txBody>
          <a:bodyPr/>
          <a:lstStyle/>
          <a:p>
            <a:pPr>
              <a:lnSpc>
                <a:spcPct val="80000"/>
              </a:lnSpc>
              <a:spcBef>
                <a:spcPct val="80000"/>
              </a:spcBef>
            </a:pPr>
            <a:r>
              <a:rPr lang="en-US" altLang="en-US" sz="2400" dirty="0"/>
              <a:t>First shore tour</a:t>
            </a:r>
          </a:p>
          <a:p>
            <a:pPr lvl="1">
              <a:spcBef>
                <a:spcPts val="600"/>
              </a:spcBef>
              <a:buFont typeface="Arial" panose="020B0604020202020204" pitchFamily="34" charset="0"/>
              <a:buChar char="•"/>
            </a:pPr>
            <a:r>
              <a:rPr lang="en-US" altLang="en-US" sz="2000" dirty="0">
                <a:solidFill>
                  <a:schemeClr val="tx1"/>
                </a:solidFill>
              </a:rPr>
              <a:t>All production tours viewed favorably</a:t>
            </a:r>
          </a:p>
          <a:p>
            <a:pPr lvl="2">
              <a:lnSpc>
                <a:spcPct val="80000"/>
              </a:lnSpc>
              <a:spcBef>
                <a:spcPct val="35000"/>
              </a:spcBef>
              <a:buFont typeface="Arial" panose="020B0604020202020204" pitchFamily="34" charset="0"/>
              <a:buChar char="•"/>
            </a:pPr>
            <a:r>
              <a:rPr lang="en-US" altLang="en-US" sz="1600" dirty="0">
                <a:ea typeface="Verdana" panose="020B0604030504040204" pitchFamily="34" charset="0"/>
                <a:cs typeface="Verdana" panose="020B0604030504040204" pitchFamily="34" charset="0"/>
              </a:rPr>
              <a:t>83% - #1</a:t>
            </a:r>
            <a:r>
              <a:rPr lang="en-US" altLang="en-US" sz="800" dirty="0">
                <a:ea typeface="Verdana" panose="020B0604030504040204" pitchFamily="34" charset="0"/>
                <a:cs typeface="Verdana" panose="020B0604030504040204" pitchFamily="34" charset="0"/>
              </a:rPr>
              <a:t> </a:t>
            </a:r>
            <a:r>
              <a:rPr lang="en-US" altLang="en-US" sz="1600" dirty="0">
                <a:ea typeface="Verdana" panose="020B0604030504040204" pitchFamily="34" charset="0"/>
                <a:cs typeface="Verdana" panose="020B0604030504040204" pitchFamily="34" charset="0"/>
              </a:rPr>
              <a:t>-</a:t>
            </a:r>
            <a:r>
              <a:rPr lang="en-US" altLang="en-US" sz="800" dirty="0">
                <a:ea typeface="Verdana" panose="020B0604030504040204" pitchFamily="34" charset="0"/>
                <a:cs typeface="Verdana" panose="020B0604030504040204" pitchFamily="34" charset="0"/>
              </a:rPr>
              <a:t> </a:t>
            </a:r>
            <a:r>
              <a:rPr lang="en-US" altLang="en-US" sz="1600" dirty="0">
                <a:ea typeface="Verdana" panose="020B0604030504040204" pitchFamily="34" charset="0"/>
                <a:cs typeface="Verdana" panose="020B0604030504040204" pitchFamily="34" charset="0"/>
              </a:rPr>
              <a:t>4 EP</a:t>
            </a:r>
          </a:p>
          <a:p>
            <a:pPr lvl="2">
              <a:lnSpc>
                <a:spcPct val="80000"/>
              </a:lnSpc>
              <a:spcBef>
                <a:spcPct val="35000"/>
              </a:spcBef>
              <a:buFont typeface="Arial" panose="020B0604020202020204" pitchFamily="34" charset="0"/>
              <a:buChar char="•"/>
            </a:pPr>
            <a:r>
              <a:rPr lang="en-US" altLang="en-US" sz="1600" dirty="0">
                <a:ea typeface="Verdana" panose="020B0604030504040204" pitchFamily="34" charset="0"/>
                <a:cs typeface="Verdana" panose="020B0604030504040204" pitchFamily="34" charset="0"/>
              </a:rPr>
              <a:t>60% - </a:t>
            </a:r>
            <a:r>
              <a:rPr lang="en-US" sz="1600" dirty="0">
                <a:ea typeface="Verdana" panose="020B0604030504040204" pitchFamily="34" charset="0"/>
                <a:cs typeface="Verdana" panose="020B0604030504040204" pitchFamily="34" charset="0"/>
              </a:rPr>
              <a:t>#5 EP or lower</a:t>
            </a:r>
          </a:p>
          <a:p>
            <a:pPr lvl="1">
              <a:spcBef>
                <a:spcPct val="35000"/>
              </a:spcBef>
              <a:buFont typeface="Arial" panose="020B0604020202020204" pitchFamily="34" charset="0"/>
              <a:buChar char="•"/>
            </a:pPr>
            <a:r>
              <a:rPr lang="en-US" altLang="en-US" sz="2000" dirty="0">
                <a:solidFill>
                  <a:schemeClr val="tx1"/>
                </a:solidFill>
              </a:rPr>
              <a:t>Only 5% selected without a 1</a:t>
            </a:r>
            <a:r>
              <a:rPr lang="en-US" altLang="en-US" sz="2000" baseline="30000" dirty="0">
                <a:solidFill>
                  <a:schemeClr val="tx1"/>
                </a:solidFill>
              </a:rPr>
              <a:t>st</a:t>
            </a:r>
            <a:r>
              <a:rPr lang="en-US" altLang="en-US" sz="2000" dirty="0">
                <a:solidFill>
                  <a:schemeClr val="tx1"/>
                </a:solidFill>
              </a:rPr>
              <a:t> shore tour EP</a:t>
            </a:r>
            <a:endParaRPr lang="en-US" altLang="en-US" sz="1600" dirty="0">
              <a:solidFill>
                <a:schemeClr val="tx1"/>
              </a:solidFill>
              <a:ea typeface="Verdana" panose="020B0604030504040204" pitchFamily="34" charset="0"/>
              <a:cs typeface="Verdana" panose="020B0604030504040204" pitchFamily="34" charset="0"/>
            </a:endParaRPr>
          </a:p>
          <a:p>
            <a:pPr>
              <a:lnSpc>
                <a:spcPct val="80000"/>
              </a:lnSpc>
              <a:spcBef>
                <a:spcPct val="80000"/>
              </a:spcBef>
            </a:pPr>
            <a:r>
              <a:rPr lang="en-US" altLang="en-US" sz="2400" dirty="0"/>
              <a:t>Second sea tour</a:t>
            </a:r>
          </a:p>
          <a:p>
            <a:pPr lvl="1">
              <a:spcBef>
                <a:spcPts val="600"/>
              </a:spcBef>
              <a:buFont typeface="Arial" panose="020B0604020202020204" pitchFamily="34" charset="0"/>
              <a:buChar char="•"/>
            </a:pPr>
            <a:r>
              <a:rPr lang="en-US" altLang="en-US" sz="2000" dirty="0">
                <a:solidFill>
                  <a:schemeClr val="tx1"/>
                </a:solidFill>
              </a:rPr>
              <a:t>CVN</a:t>
            </a:r>
            <a:r>
              <a:rPr lang="en-US" altLang="en-US" sz="1000" dirty="0">
                <a:solidFill>
                  <a:schemeClr val="tx1"/>
                </a:solidFill>
              </a:rPr>
              <a:t> </a:t>
            </a:r>
            <a:r>
              <a:rPr lang="en-US" altLang="en-US" sz="2000" dirty="0">
                <a:solidFill>
                  <a:schemeClr val="tx1"/>
                </a:solidFill>
              </a:rPr>
              <a:t>/</a:t>
            </a:r>
            <a:r>
              <a:rPr lang="en-US" altLang="en-US" sz="1000" dirty="0">
                <a:solidFill>
                  <a:schemeClr val="tx1"/>
                </a:solidFill>
              </a:rPr>
              <a:t> </a:t>
            </a:r>
            <a:r>
              <a:rPr lang="en-US" altLang="en-US" sz="2000" dirty="0">
                <a:solidFill>
                  <a:schemeClr val="tx1"/>
                </a:solidFill>
              </a:rPr>
              <a:t>AMPHIB</a:t>
            </a:r>
            <a:r>
              <a:rPr lang="en-US" altLang="en-US" sz="1000" dirty="0">
                <a:solidFill>
                  <a:schemeClr val="tx1"/>
                </a:solidFill>
              </a:rPr>
              <a:t> </a:t>
            </a:r>
            <a:r>
              <a:rPr lang="en-US" altLang="en-US" sz="2000" dirty="0">
                <a:solidFill>
                  <a:schemeClr val="tx1"/>
                </a:solidFill>
              </a:rPr>
              <a:t>/</a:t>
            </a:r>
            <a:r>
              <a:rPr lang="en-US" altLang="en-US" sz="1000" dirty="0">
                <a:solidFill>
                  <a:schemeClr val="tx1"/>
                </a:solidFill>
              </a:rPr>
              <a:t> </a:t>
            </a:r>
            <a:r>
              <a:rPr lang="en-US" altLang="en-US" sz="2000" dirty="0">
                <a:solidFill>
                  <a:schemeClr val="tx1"/>
                </a:solidFill>
              </a:rPr>
              <a:t>Afloat staff billets beneficial to career</a:t>
            </a:r>
          </a:p>
          <a:p>
            <a:pPr lvl="2">
              <a:lnSpc>
                <a:spcPct val="80000"/>
              </a:lnSpc>
              <a:buFont typeface="Arial" panose="020B0604020202020204" pitchFamily="34" charset="0"/>
              <a:buChar char="•"/>
            </a:pPr>
            <a:r>
              <a:rPr lang="en-US" altLang="en-US" sz="1600" dirty="0"/>
              <a:t>Critical for MPRA and Rotary</a:t>
            </a:r>
          </a:p>
          <a:p>
            <a:pPr lvl="2">
              <a:lnSpc>
                <a:spcPct val="80000"/>
              </a:lnSpc>
              <a:buFont typeface="Arial" panose="020B0604020202020204" pitchFamily="34" charset="0"/>
              <a:buChar char="•"/>
            </a:pPr>
            <a:r>
              <a:rPr lang="en-US" altLang="en-US" sz="1600" dirty="0"/>
              <a:t>Lack of EP breakout due to career timing not viewed as a negative if timing precludes</a:t>
            </a:r>
          </a:p>
          <a:p>
            <a:pPr>
              <a:lnSpc>
                <a:spcPct val="80000"/>
              </a:lnSpc>
              <a:spcBef>
                <a:spcPct val="50000"/>
              </a:spcBef>
            </a:pPr>
            <a:r>
              <a:rPr lang="en-US" altLang="en-US" sz="2400" dirty="0"/>
              <a:t>Sustained superior performance</a:t>
            </a:r>
          </a:p>
          <a:p>
            <a:pPr lvl="1">
              <a:spcBef>
                <a:spcPts val="600"/>
              </a:spcBef>
              <a:buFont typeface="Arial" panose="020B0604020202020204" pitchFamily="34" charset="0"/>
              <a:buChar char="•"/>
            </a:pPr>
            <a:r>
              <a:rPr lang="en-US" altLang="en-US" sz="2000" dirty="0">
                <a:solidFill>
                  <a:schemeClr val="tx1"/>
                </a:solidFill>
              </a:rPr>
              <a:t>158 of 183, or 86% screen rate for candidates with 3 separate competitive EP tours in their record </a:t>
            </a:r>
          </a:p>
          <a:p>
            <a:pPr>
              <a:lnSpc>
                <a:spcPct val="80000"/>
              </a:lnSpc>
              <a:spcBef>
                <a:spcPct val="50000"/>
              </a:spcBef>
            </a:pPr>
            <a:r>
              <a:rPr lang="en-US" altLang="en-US" sz="2400" dirty="0"/>
              <a:t>Lack of recommendations for future milestones were negative discriminators (DH, Command, etc.)</a:t>
            </a:r>
          </a:p>
        </p:txBody>
      </p:sp>
      <p:sp>
        <p:nvSpPr>
          <p:cNvPr id="20483" name="Rectangle 5"/>
          <p:cNvSpPr>
            <a:spLocks noGrp="1" noChangeArrowheads="1"/>
          </p:cNvSpPr>
          <p:nvPr>
            <p:ph type="title"/>
          </p:nvPr>
        </p:nvSpPr>
        <p:spPr>
          <a:noFill/>
        </p:spPr>
        <p:txBody>
          <a:bodyPr/>
          <a:lstStyle/>
          <a:p>
            <a:pPr algn="r" eaLnBrk="1" hangingPunct="1"/>
            <a:r>
              <a:rPr lang="en-US" cap="all" dirty="0"/>
              <a:t>FY16 ADHSB Takeaways</a:t>
            </a:r>
          </a:p>
        </p:txBody>
      </p:sp>
    </p:spTree>
    <p:extLst>
      <p:ext uri="{BB962C8B-B14F-4D97-AF65-F5344CB8AC3E}">
        <p14:creationId xmlns:p14="http://schemas.microsoft.com/office/powerpoint/2010/main" val="3690332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44500" y="101600"/>
            <a:ext cx="6934200" cy="1143000"/>
          </a:xfrm>
          <a:noFill/>
        </p:spPr>
        <p:txBody>
          <a:bodyPr/>
          <a:lstStyle/>
          <a:p>
            <a:pPr algn="ctr"/>
            <a:r>
              <a:rPr lang="en-US" dirty="0"/>
              <a:t>DH SCREEN</a:t>
            </a:r>
          </a:p>
        </p:txBody>
      </p:sp>
      <p:sp>
        <p:nvSpPr>
          <p:cNvPr id="130051" name="Rectangle 3"/>
          <p:cNvSpPr>
            <a:spLocks noGrp="1" noChangeArrowheads="1"/>
          </p:cNvSpPr>
          <p:nvPr>
            <p:ph type="body" idx="1"/>
          </p:nvPr>
        </p:nvSpPr>
        <p:spPr>
          <a:xfrm>
            <a:off x="1919068" y="1893694"/>
            <a:ext cx="5305425" cy="4481740"/>
          </a:xfrm>
        </p:spPr>
        <p:txBody>
          <a:bodyPr/>
          <a:lstStyle/>
          <a:p>
            <a:pPr>
              <a:buSzTx/>
            </a:pPr>
            <a:r>
              <a:rPr lang="en-US" dirty="0"/>
              <a:t>FY-16 screen rates</a:t>
            </a:r>
          </a:p>
          <a:p>
            <a:pPr lvl="1">
              <a:spcBef>
                <a:spcPts val="2000"/>
              </a:spcBef>
              <a:buFont typeface="Times" pitchFamily="18" charset="0"/>
              <a:buChar char="•"/>
            </a:pPr>
            <a:r>
              <a:rPr lang="en-US" dirty="0">
                <a:solidFill>
                  <a:schemeClr val="tx1"/>
                </a:solidFill>
              </a:rPr>
              <a:t>OP:</a:t>
            </a:r>
          </a:p>
          <a:p>
            <a:pPr lvl="2">
              <a:spcBef>
                <a:spcPts val="1000"/>
              </a:spcBef>
              <a:buFont typeface="Times" pitchFamily="18" charset="0"/>
              <a:buChar char="•"/>
            </a:pPr>
            <a:r>
              <a:rPr lang="en-US" dirty="0"/>
              <a:t>VRC: 57% (4/7 – 2 AZ)</a:t>
            </a:r>
          </a:p>
          <a:p>
            <a:pPr lvl="2">
              <a:spcBef>
                <a:spcPts val="1000"/>
              </a:spcBef>
              <a:buFont typeface="Times" pitchFamily="18" charset="0"/>
              <a:buChar char="•"/>
            </a:pPr>
            <a:r>
              <a:rPr lang="en-US" dirty="0"/>
              <a:t>VAW: 43% for NFOs (10/23)</a:t>
            </a:r>
          </a:p>
          <a:p>
            <a:pPr marL="914400" lvl="2" indent="0">
              <a:spcBef>
                <a:spcPts val="1000"/>
              </a:spcBef>
              <a:buNone/>
            </a:pPr>
            <a:r>
              <a:rPr lang="en-US" dirty="0"/>
              <a:t>             60% for pilots (9/15) </a:t>
            </a:r>
          </a:p>
          <a:p>
            <a:pPr lvl="1">
              <a:spcBef>
                <a:spcPts val="2000"/>
              </a:spcBef>
              <a:buFont typeface="Times" pitchFamily="18" charset="0"/>
              <a:buChar char="•"/>
            </a:pPr>
            <a:r>
              <a:rPr lang="en-US" dirty="0">
                <a:solidFill>
                  <a:schemeClr val="tx1"/>
                </a:solidFill>
              </a:rPr>
              <a:t>OP-T (A/Z):</a:t>
            </a:r>
          </a:p>
          <a:p>
            <a:pPr lvl="2">
              <a:spcBef>
                <a:spcPts val="1000"/>
              </a:spcBef>
              <a:buFont typeface="Times" pitchFamily="18" charset="0"/>
              <a:buChar char="•"/>
            </a:pPr>
            <a:r>
              <a:rPr lang="en-US" dirty="0"/>
              <a:t>VRC: 100% (1/1)</a:t>
            </a:r>
          </a:p>
          <a:p>
            <a:pPr lvl="2">
              <a:spcBef>
                <a:spcPts val="1000"/>
              </a:spcBef>
              <a:buFont typeface="Times" pitchFamily="18" charset="0"/>
              <a:buChar char="•"/>
            </a:pPr>
            <a:r>
              <a:rPr lang="en-US" dirty="0"/>
              <a:t>VAW: 78% for NFOs (7/9)</a:t>
            </a:r>
          </a:p>
          <a:p>
            <a:pPr marL="457200" lvl="1" indent="0">
              <a:buNone/>
            </a:pPr>
            <a:endParaRPr lang="en-US" dirty="0"/>
          </a:p>
        </p:txBody>
      </p:sp>
    </p:spTree>
    <p:extLst>
      <p:ext uri="{BB962C8B-B14F-4D97-AF65-F5344CB8AC3E}">
        <p14:creationId xmlns:p14="http://schemas.microsoft.com/office/powerpoint/2010/main" val="19074040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US" dirty="0"/>
              <a:t>OVERVIEW</a:t>
            </a:r>
          </a:p>
        </p:txBody>
      </p:sp>
      <p:sp>
        <p:nvSpPr>
          <p:cNvPr id="535555" name="Rectangle 3"/>
          <p:cNvSpPr>
            <a:spLocks noGrp="1" noChangeArrowheads="1"/>
          </p:cNvSpPr>
          <p:nvPr>
            <p:ph type="body" idx="1"/>
          </p:nvPr>
        </p:nvSpPr>
        <p:spPr>
          <a:xfrm>
            <a:off x="685800" y="1828800"/>
            <a:ext cx="7753350" cy="2884379"/>
          </a:xfrm>
        </p:spPr>
        <p:txBody>
          <a:bodyPr/>
          <a:lstStyle/>
          <a:p>
            <a:r>
              <a:rPr lang="en-US" dirty="0">
                <a:solidFill>
                  <a:schemeClr val="accent1"/>
                </a:solidFill>
              </a:rPr>
              <a:t>PART I</a:t>
            </a:r>
          </a:p>
          <a:p>
            <a:pPr lvl="1">
              <a:buFontTx/>
              <a:buChar char="•"/>
            </a:pPr>
            <a:r>
              <a:rPr lang="en-US" dirty="0">
                <a:solidFill>
                  <a:schemeClr val="accent1"/>
                </a:solidFill>
              </a:rPr>
              <a:t>Detailer vs. Placement</a:t>
            </a:r>
          </a:p>
          <a:p>
            <a:pPr lvl="1">
              <a:buFontTx/>
              <a:buChar char="•"/>
            </a:pPr>
            <a:r>
              <a:rPr lang="en-US" dirty="0">
                <a:solidFill>
                  <a:schemeClr val="accent1"/>
                </a:solidFill>
              </a:rPr>
              <a:t>Career Progression</a:t>
            </a:r>
          </a:p>
          <a:p>
            <a:pPr lvl="1">
              <a:buFontTx/>
              <a:buChar char="•"/>
            </a:pPr>
            <a:r>
              <a:rPr lang="en-US" dirty="0">
                <a:solidFill>
                  <a:schemeClr val="accent1"/>
                </a:solidFill>
              </a:rPr>
              <a:t>Saved Rounds</a:t>
            </a:r>
          </a:p>
          <a:p>
            <a:r>
              <a:rPr lang="en-US" dirty="0">
                <a:solidFill>
                  <a:schemeClr val="accent1"/>
                </a:solidFill>
              </a:rPr>
              <a:t>PART II</a:t>
            </a:r>
          </a:p>
          <a:p>
            <a:pPr lvl="1">
              <a:buFontTx/>
              <a:buChar char="•"/>
            </a:pPr>
            <a:r>
              <a:rPr lang="en-US" dirty="0">
                <a:solidFill>
                  <a:schemeClr val="accent1"/>
                </a:solidFill>
              </a:rPr>
              <a:t>Record Review</a:t>
            </a:r>
          </a:p>
          <a:p>
            <a:pPr lvl="1">
              <a:buFontTx/>
              <a:buChar char="•"/>
            </a:pPr>
            <a:r>
              <a:rPr lang="en-US" dirty="0">
                <a:solidFill>
                  <a:schemeClr val="accent1"/>
                </a:solidFill>
              </a:rPr>
              <a:t>Selection Boards 101</a:t>
            </a:r>
          </a:p>
        </p:txBody>
      </p:sp>
    </p:spTree>
    <p:extLst>
      <p:ext uri="{BB962C8B-B14F-4D97-AF65-F5344CB8AC3E}">
        <p14:creationId xmlns:p14="http://schemas.microsoft.com/office/powerpoint/2010/main" val="4075378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1699" name="Rectangle 3"/>
          <p:cNvSpPr>
            <a:spLocks noGrp="1" noChangeArrowheads="1"/>
          </p:cNvSpPr>
          <p:nvPr>
            <p:ph type="body" idx="1"/>
          </p:nvPr>
        </p:nvSpPr>
        <p:spPr>
          <a:xfrm>
            <a:off x="457200" y="1981200"/>
            <a:ext cx="8229600" cy="4051878"/>
          </a:xfrm>
        </p:spPr>
        <p:txBody>
          <a:bodyPr/>
          <a:lstStyle/>
          <a:p>
            <a:pPr>
              <a:lnSpc>
                <a:spcPct val="80000"/>
              </a:lnSpc>
              <a:spcBef>
                <a:spcPct val="80000"/>
              </a:spcBef>
            </a:pPr>
            <a:r>
              <a:rPr lang="en-US" dirty="0"/>
              <a:t>Second sea tour</a:t>
            </a:r>
          </a:p>
          <a:p>
            <a:pPr lvl="1">
              <a:spcBef>
                <a:spcPts val="2000"/>
              </a:spcBef>
              <a:buFont typeface="Arial" panose="020B0604020202020204" pitchFamily="34" charset="0"/>
              <a:buChar char="•"/>
            </a:pPr>
            <a:r>
              <a:rPr lang="en-US" dirty="0">
                <a:solidFill>
                  <a:schemeClr val="tx1"/>
                </a:solidFill>
              </a:rPr>
              <a:t>Disassociated sea billets beneficial to career</a:t>
            </a:r>
          </a:p>
          <a:p>
            <a:pPr lvl="2">
              <a:lnSpc>
                <a:spcPct val="80000"/>
              </a:lnSpc>
              <a:spcBef>
                <a:spcPts val="2000"/>
              </a:spcBef>
              <a:buFont typeface="Arial" panose="020B0604020202020204" pitchFamily="34" charset="0"/>
              <a:buChar char="•"/>
            </a:pPr>
            <a:r>
              <a:rPr lang="en-US" dirty="0"/>
              <a:t>Critical for Maritime and Rotary</a:t>
            </a:r>
          </a:p>
          <a:p>
            <a:pPr lvl="2">
              <a:lnSpc>
                <a:spcPct val="80000"/>
              </a:lnSpc>
              <a:spcBef>
                <a:spcPts val="2000"/>
              </a:spcBef>
              <a:buFont typeface="Arial" panose="020B0604020202020204" pitchFamily="34" charset="0"/>
              <a:buChar char="•"/>
            </a:pPr>
            <a:r>
              <a:rPr lang="en-US" dirty="0"/>
              <a:t>EP breakouts advantageous to all communities</a:t>
            </a:r>
          </a:p>
          <a:p>
            <a:pPr lvl="1">
              <a:spcBef>
                <a:spcPts val="2000"/>
              </a:spcBef>
              <a:buFont typeface="Arial" panose="020B0604020202020204" pitchFamily="34" charset="0"/>
              <a:buChar char="•"/>
            </a:pPr>
            <a:r>
              <a:rPr lang="en-US" dirty="0">
                <a:solidFill>
                  <a:schemeClr val="tx1"/>
                </a:solidFill>
              </a:rPr>
              <a:t>No disadvantage if timing precludes</a:t>
            </a:r>
          </a:p>
          <a:p>
            <a:pPr>
              <a:lnSpc>
                <a:spcPct val="80000"/>
              </a:lnSpc>
              <a:spcBef>
                <a:spcPts val="4000"/>
              </a:spcBef>
            </a:pPr>
            <a:r>
              <a:rPr lang="en-US" dirty="0"/>
              <a:t>GSA/IA tours</a:t>
            </a:r>
          </a:p>
          <a:p>
            <a:pPr lvl="1">
              <a:spcBef>
                <a:spcPts val="2000"/>
              </a:spcBef>
              <a:buFont typeface="Arial" panose="020B0604020202020204" pitchFamily="34" charset="0"/>
              <a:buChar char="•"/>
            </a:pPr>
            <a:r>
              <a:rPr lang="en-US" dirty="0">
                <a:solidFill>
                  <a:schemeClr val="tx1"/>
                </a:solidFill>
              </a:rPr>
              <a:t>Do not “fix” a previous tour </a:t>
            </a:r>
          </a:p>
        </p:txBody>
      </p:sp>
      <p:sp>
        <p:nvSpPr>
          <p:cNvPr id="5" name="Rectangle 5"/>
          <p:cNvSpPr>
            <a:spLocks noGrp="1" noChangeArrowheads="1"/>
          </p:cNvSpPr>
          <p:nvPr>
            <p:ph type="title"/>
          </p:nvPr>
        </p:nvSpPr>
        <p:spPr>
          <a:xfrm>
            <a:off x="139700" y="101600"/>
            <a:ext cx="7696200" cy="1143000"/>
          </a:xfrm>
          <a:noFill/>
        </p:spPr>
        <p:txBody>
          <a:bodyPr/>
          <a:lstStyle/>
          <a:p>
            <a:pPr algn="r" eaLnBrk="1" hangingPunct="1"/>
            <a:r>
              <a:rPr lang="en-US" cap="all" dirty="0"/>
              <a:t>DISCRIMINATORS</a:t>
            </a:r>
          </a:p>
        </p:txBody>
      </p:sp>
    </p:spTree>
    <p:extLst>
      <p:ext uri="{BB962C8B-B14F-4D97-AF65-F5344CB8AC3E}">
        <p14:creationId xmlns:p14="http://schemas.microsoft.com/office/powerpoint/2010/main" val="3206348439"/>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28600" y="1687021"/>
            <a:ext cx="8686800" cy="4942379"/>
          </a:xfrm>
        </p:spPr>
        <p:txBody>
          <a:bodyPr/>
          <a:lstStyle/>
          <a:p>
            <a:pPr eaLnBrk="1" hangingPunct="1">
              <a:spcBef>
                <a:spcPts val="4000"/>
              </a:spcBef>
            </a:pPr>
            <a:r>
              <a:rPr lang="en-US" sz="2400" dirty="0">
                <a:cs typeface="Courier New" pitchFamily="49" charset="0"/>
              </a:rPr>
              <a:t>Length of #1 DH ticket as MO / OPSO remained as significant on this board as it was on past Boards – 5 month minimum (12 month average)</a:t>
            </a:r>
          </a:p>
          <a:p>
            <a:pPr eaLnBrk="1" hangingPunct="1">
              <a:spcBef>
                <a:spcPts val="4000"/>
              </a:spcBef>
            </a:pPr>
            <a:r>
              <a:rPr lang="en-US" sz="2400" dirty="0">
                <a:cs typeface="Courier New" pitchFamily="49" charset="0"/>
              </a:rPr>
              <a:t> “Double Tapping” with consecutive #1 EP’s is a clear message from the CO</a:t>
            </a:r>
          </a:p>
          <a:p>
            <a:pPr lvl="1" eaLnBrk="1" hangingPunct="1">
              <a:spcBef>
                <a:spcPts val="2000"/>
              </a:spcBef>
              <a:buFont typeface="Arial" panose="020B0604020202020204" pitchFamily="34" charset="0"/>
              <a:buChar char="•"/>
            </a:pPr>
            <a:r>
              <a:rPr lang="en-US" sz="2000" dirty="0">
                <a:solidFill>
                  <a:schemeClr val="tx1"/>
                </a:solidFill>
                <a:cs typeface="Courier New" pitchFamily="49" charset="0"/>
              </a:rPr>
              <a:t>Even better if from different CO’s </a:t>
            </a:r>
            <a:endParaRPr lang="en-US" sz="2000" dirty="0">
              <a:cs typeface="Courier New" pitchFamily="49" charset="0"/>
            </a:endParaRPr>
          </a:p>
          <a:p>
            <a:pPr eaLnBrk="1" hangingPunct="1">
              <a:spcBef>
                <a:spcPts val="4000"/>
              </a:spcBef>
            </a:pPr>
            <a:r>
              <a:rPr lang="en-US" sz="2400" dirty="0">
                <a:cs typeface="Courier New" pitchFamily="49" charset="0"/>
              </a:rPr>
              <a:t>In most cases, success as both OPS &amp; MO strengthened the record for selection (#1 was only required in the most recent billet) for those communities that provide dual billet opportunity</a:t>
            </a:r>
          </a:p>
        </p:txBody>
      </p:sp>
      <p:sp>
        <p:nvSpPr>
          <p:cNvPr id="20483" name="Rectangle 5"/>
          <p:cNvSpPr>
            <a:spLocks noGrp="1" noChangeArrowheads="1"/>
          </p:cNvSpPr>
          <p:nvPr>
            <p:ph type="title"/>
          </p:nvPr>
        </p:nvSpPr>
        <p:spPr>
          <a:noFill/>
        </p:spPr>
        <p:txBody>
          <a:bodyPr/>
          <a:lstStyle/>
          <a:p>
            <a:pPr algn="r" eaLnBrk="1" hangingPunct="1"/>
            <a:r>
              <a:rPr lang="en-US" cap="all" dirty="0"/>
              <a:t>FY16 ACSB Takeaways</a:t>
            </a:r>
          </a:p>
        </p:txBody>
      </p:sp>
    </p:spTree>
    <p:extLst>
      <p:ext uri="{BB962C8B-B14F-4D97-AF65-F5344CB8AC3E}">
        <p14:creationId xmlns:p14="http://schemas.microsoft.com/office/powerpoint/2010/main" val="891818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04800" y="1678019"/>
            <a:ext cx="8382000" cy="4848956"/>
          </a:xfrm>
        </p:spPr>
        <p:txBody>
          <a:bodyPr/>
          <a:lstStyle/>
          <a:p>
            <a:pPr marL="292100" indent="-292100" eaLnBrk="1" hangingPunct="1">
              <a:lnSpc>
                <a:spcPct val="110000"/>
              </a:lnSpc>
              <a:spcBef>
                <a:spcPts val="5000"/>
              </a:spcBef>
            </a:pPr>
            <a:r>
              <a:rPr lang="en-US" sz="2400" dirty="0">
                <a:cs typeface="Courier New" pitchFamily="49" charset="0"/>
              </a:rPr>
              <a:t>Command, Major Command, and Flag recommendations strengthen the record, even if during JO tour</a:t>
            </a:r>
          </a:p>
          <a:p>
            <a:pPr marL="292100" indent="-292100" eaLnBrk="1" hangingPunct="1">
              <a:lnSpc>
                <a:spcPct val="110000"/>
              </a:lnSpc>
              <a:spcBef>
                <a:spcPts val="5000"/>
              </a:spcBef>
            </a:pPr>
            <a:r>
              <a:rPr lang="en-US" sz="2400" dirty="0">
                <a:cs typeface="Courier New" pitchFamily="49" charset="0"/>
              </a:rPr>
              <a:t>Departing FITREP with EP #1 KISS is expected;  Lack of #1 KISS sends negative message;  Lack of SBO or CMD Recs on KISS will be viewed negatively </a:t>
            </a:r>
          </a:p>
          <a:p>
            <a:pPr marL="292100" indent="-292100" eaLnBrk="1" hangingPunct="1">
              <a:lnSpc>
                <a:spcPct val="110000"/>
              </a:lnSpc>
              <a:spcBef>
                <a:spcPts val="5000"/>
              </a:spcBef>
            </a:pPr>
            <a:r>
              <a:rPr lang="en-US" sz="2400" dirty="0">
                <a:cs typeface="Courier New" pitchFamily="49" charset="0"/>
              </a:rPr>
              <a:t>Short hard #1 DH ticket with departing soft #1 EP KISS not as effective as long #1 ticket</a:t>
            </a:r>
          </a:p>
          <a:p>
            <a:pPr lvl="1" indent="-342900" eaLnBrk="1" hangingPunct="1">
              <a:lnSpc>
                <a:spcPct val="110000"/>
              </a:lnSpc>
              <a:spcBef>
                <a:spcPts val="2500"/>
              </a:spcBef>
              <a:buFont typeface="Arial" panose="020B0604020202020204" pitchFamily="34" charset="0"/>
              <a:buChar char="•"/>
            </a:pPr>
            <a:r>
              <a:rPr lang="en-US" sz="2000" dirty="0">
                <a:solidFill>
                  <a:schemeClr val="tx1"/>
                </a:solidFill>
                <a:cs typeface="Courier New" pitchFamily="49" charset="0"/>
              </a:rPr>
              <a:t>3 month hard + 3 month soft does not equal 6 month hard</a:t>
            </a:r>
          </a:p>
        </p:txBody>
      </p:sp>
      <p:sp>
        <p:nvSpPr>
          <p:cNvPr id="21507" name="Rectangle 7"/>
          <p:cNvSpPr>
            <a:spLocks noGrp="1" noChangeArrowheads="1"/>
          </p:cNvSpPr>
          <p:nvPr>
            <p:ph type="title"/>
          </p:nvPr>
        </p:nvSpPr>
        <p:spPr>
          <a:noFill/>
        </p:spPr>
        <p:txBody>
          <a:bodyPr/>
          <a:lstStyle/>
          <a:p>
            <a:pPr algn="r" eaLnBrk="1" hangingPunct="1"/>
            <a:r>
              <a:rPr lang="en-US" cap="all" dirty="0"/>
              <a:t>FY16 ACSB Takeaways</a:t>
            </a:r>
          </a:p>
        </p:txBody>
      </p:sp>
    </p:spTree>
    <p:extLst>
      <p:ext uri="{BB962C8B-B14F-4D97-AF65-F5344CB8AC3E}">
        <p14:creationId xmlns:p14="http://schemas.microsoft.com/office/powerpoint/2010/main" val="3367481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81000" y="2971800"/>
            <a:ext cx="8382000" cy="1474956"/>
          </a:xfrm>
        </p:spPr>
        <p:txBody>
          <a:bodyPr/>
          <a:lstStyle/>
          <a:p>
            <a:pPr marL="292100" indent="-292100" eaLnBrk="1" hangingPunct="1">
              <a:lnSpc>
                <a:spcPct val="110000"/>
              </a:lnSpc>
            </a:pPr>
            <a:r>
              <a:rPr lang="en-US" dirty="0">
                <a:cs typeface="Courier New" pitchFamily="49" charset="0"/>
              </a:rPr>
              <a:t>CO identifies potential relief with hard #1 ranking; Board selects the best overall officer from those recognized</a:t>
            </a:r>
          </a:p>
        </p:txBody>
      </p:sp>
      <p:sp>
        <p:nvSpPr>
          <p:cNvPr id="22531" name="Rectangle 3"/>
          <p:cNvSpPr>
            <a:spLocks noGrp="1" noChangeArrowheads="1"/>
          </p:cNvSpPr>
          <p:nvPr>
            <p:ph type="title"/>
          </p:nvPr>
        </p:nvSpPr>
        <p:spPr>
          <a:noFill/>
        </p:spPr>
        <p:txBody>
          <a:bodyPr/>
          <a:lstStyle/>
          <a:p>
            <a:pPr algn="r" eaLnBrk="1" hangingPunct="1"/>
            <a:r>
              <a:rPr lang="en-US" cap="all" dirty="0"/>
              <a:t>FY16 ACSB Takeaways</a:t>
            </a:r>
          </a:p>
        </p:txBody>
      </p:sp>
    </p:spTree>
    <p:extLst>
      <p:ext uri="{BB962C8B-B14F-4D97-AF65-F5344CB8AC3E}">
        <p14:creationId xmlns:p14="http://schemas.microsoft.com/office/powerpoint/2010/main" val="3874646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335280" y="1905000"/>
            <a:ext cx="8458200" cy="3783087"/>
          </a:xfrm>
        </p:spPr>
        <p:txBody>
          <a:bodyPr/>
          <a:lstStyle/>
          <a:p>
            <a:pPr eaLnBrk="1" hangingPunct="1"/>
            <a:r>
              <a:rPr lang="en-US" sz="2400" dirty="0">
                <a:cs typeface="Courier New" pitchFamily="49" charset="0"/>
              </a:rPr>
              <a:t>Provide a soft breakout as often as possible – never pass up an opportunity to rank your top performers!  </a:t>
            </a:r>
          </a:p>
          <a:p>
            <a:pPr marL="0" indent="0" eaLnBrk="1" hangingPunct="1">
              <a:buNone/>
            </a:pPr>
            <a:endParaRPr lang="en-US" sz="2400" dirty="0">
              <a:cs typeface="Courier New" pitchFamily="49" charset="0"/>
            </a:endParaRPr>
          </a:p>
          <a:p>
            <a:pPr eaLnBrk="1" hangingPunct="1"/>
            <a:r>
              <a:rPr lang="en-US" sz="2400" dirty="0">
                <a:cs typeface="Courier New" pitchFamily="49" charset="0"/>
              </a:rPr>
              <a:t>Maximize white space; allow the Briefer to effectively pick out important information </a:t>
            </a:r>
          </a:p>
          <a:p>
            <a:pPr eaLnBrk="1" hangingPunct="1"/>
            <a:endParaRPr lang="en-US" sz="2400" dirty="0">
              <a:cs typeface="Courier New" pitchFamily="49" charset="0"/>
            </a:endParaRPr>
          </a:p>
          <a:p>
            <a:pPr eaLnBrk="1" hangingPunct="1"/>
            <a:r>
              <a:rPr lang="en-US" sz="2400" dirty="0">
                <a:cs typeface="Courier New" pitchFamily="49" charset="0"/>
              </a:rPr>
              <a:t>Document completion of JPME, Master’s, OOD/CDO, IA/GSA, community service, etc., within the FITREP  </a:t>
            </a:r>
          </a:p>
          <a:p>
            <a:pPr eaLnBrk="1" hangingPunct="1"/>
            <a:endParaRPr lang="en-US" sz="2400" dirty="0">
              <a:cs typeface="Courier New" pitchFamily="49" charset="0"/>
            </a:endParaRPr>
          </a:p>
        </p:txBody>
      </p:sp>
      <p:sp>
        <p:nvSpPr>
          <p:cNvPr id="23555" name="Rectangle 5"/>
          <p:cNvSpPr>
            <a:spLocks noGrp="1" noChangeArrowheads="1"/>
          </p:cNvSpPr>
          <p:nvPr>
            <p:ph type="title"/>
          </p:nvPr>
        </p:nvSpPr>
        <p:spPr>
          <a:noFill/>
        </p:spPr>
        <p:txBody>
          <a:bodyPr/>
          <a:lstStyle/>
          <a:p>
            <a:pPr algn="r" eaLnBrk="1" hangingPunct="1"/>
            <a:r>
              <a:rPr lang="en-US" cap="all" dirty="0"/>
              <a:t>Lessons Learned</a:t>
            </a:r>
          </a:p>
        </p:txBody>
      </p:sp>
    </p:spTree>
    <p:extLst>
      <p:ext uri="{BB962C8B-B14F-4D97-AF65-F5344CB8AC3E}">
        <p14:creationId xmlns:p14="http://schemas.microsoft.com/office/powerpoint/2010/main" val="3920626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5795" name="Rectangle 3"/>
          <p:cNvSpPr>
            <a:spLocks noGrp="1" noChangeArrowheads="1"/>
          </p:cNvSpPr>
          <p:nvPr>
            <p:ph type="body" idx="1"/>
          </p:nvPr>
        </p:nvSpPr>
        <p:spPr>
          <a:xfrm>
            <a:off x="448992" y="1566204"/>
            <a:ext cx="8229600" cy="5161926"/>
          </a:xfrm>
        </p:spPr>
        <p:txBody>
          <a:bodyPr/>
          <a:lstStyle/>
          <a:p>
            <a:pPr>
              <a:lnSpc>
                <a:spcPct val="80000"/>
              </a:lnSpc>
              <a:spcBef>
                <a:spcPct val="50000"/>
              </a:spcBef>
            </a:pPr>
            <a:r>
              <a:rPr lang="en-US" dirty="0"/>
              <a:t>A competitive # 1 EP FITREP is the best way for a Commanding Officer to reward performance</a:t>
            </a:r>
          </a:p>
          <a:p>
            <a:pPr lvl="1">
              <a:buFont typeface="Arial" panose="020B0604020202020204" pitchFamily="34" charset="0"/>
              <a:buChar char="•"/>
            </a:pPr>
            <a:r>
              <a:rPr lang="en-US" dirty="0">
                <a:solidFill>
                  <a:schemeClr val="tx1"/>
                </a:solidFill>
              </a:rPr>
              <a:t>Larger summary groups and length increase strength</a:t>
            </a:r>
          </a:p>
          <a:p>
            <a:pPr lvl="1">
              <a:buFont typeface="Arial" panose="020B0604020202020204" pitchFamily="34" charset="0"/>
              <a:buChar char="•"/>
            </a:pPr>
            <a:r>
              <a:rPr lang="en-US" dirty="0">
                <a:solidFill>
                  <a:schemeClr val="tx1"/>
                </a:solidFill>
              </a:rPr>
              <a:t>Always rank top officers with either a hard or soft breakout in the FITREP</a:t>
            </a:r>
          </a:p>
          <a:p>
            <a:pPr>
              <a:lnSpc>
                <a:spcPct val="80000"/>
              </a:lnSpc>
              <a:spcBef>
                <a:spcPct val="50000"/>
              </a:spcBef>
            </a:pPr>
            <a:r>
              <a:rPr lang="en-US" dirty="0"/>
              <a:t>Make recommendations for future milestones</a:t>
            </a:r>
          </a:p>
          <a:p>
            <a:pPr lvl="1">
              <a:buFont typeface="Arial" panose="020B0604020202020204" pitchFamily="34" charset="0"/>
              <a:buChar char="•"/>
            </a:pPr>
            <a:r>
              <a:rPr lang="en-US" dirty="0">
                <a:solidFill>
                  <a:schemeClr val="tx1"/>
                </a:solidFill>
              </a:rPr>
              <a:t>DH, Command, etc.</a:t>
            </a:r>
          </a:p>
          <a:p>
            <a:pPr>
              <a:lnSpc>
                <a:spcPct val="80000"/>
              </a:lnSpc>
              <a:spcBef>
                <a:spcPct val="50000"/>
              </a:spcBef>
            </a:pPr>
            <a:r>
              <a:rPr lang="en-US" dirty="0">
                <a:cs typeface="Courier New" pitchFamily="49" charset="0"/>
              </a:rPr>
              <a:t>Explain unusual circumstances in the FITREP </a:t>
            </a:r>
          </a:p>
          <a:p>
            <a:pPr lvl="1">
              <a:buFont typeface="Arial" panose="020B0604020202020204" pitchFamily="34" charset="0"/>
              <a:buChar char="•"/>
            </a:pPr>
            <a:r>
              <a:rPr lang="en-US" dirty="0">
                <a:solidFill>
                  <a:schemeClr val="tx1"/>
                </a:solidFill>
                <a:cs typeface="Courier New" pitchFamily="49" charset="0"/>
              </a:rPr>
              <a:t>Perceived decliner due to promotion</a:t>
            </a:r>
          </a:p>
          <a:p>
            <a:pPr lvl="1">
              <a:buFont typeface="Arial" panose="020B0604020202020204" pitchFamily="34" charset="0"/>
              <a:buChar char="•"/>
            </a:pPr>
            <a:r>
              <a:rPr lang="en-US" dirty="0">
                <a:solidFill>
                  <a:schemeClr val="tx1"/>
                </a:solidFill>
                <a:cs typeface="Courier New" pitchFamily="49" charset="0"/>
              </a:rPr>
              <a:t>Early roller for an Aide billet, hard fill job, etc. </a:t>
            </a:r>
          </a:p>
          <a:p>
            <a:pPr>
              <a:lnSpc>
                <a:spcPct val="80000"/>
              </a:lnSpc>
              <a:spcBef>
                <a:spcPct val="50000"/>
              </a:spcBef>
            </a:pPr>
            <a:r>
              <a:rPr lang="en-US" dirty="0">
                <a:cs typeface="Courier New" pitchFamily="49" charset="0"/>
              </a:rPr>
              <a:t>Document all qualifications</a:t>
            </a:r>
          </a:p>
          <a:p>
            <a:pPr>
              <a:lnSpc>
                <a:spcPct val="80000"/>
              </a:lnSpc>
              <a:spcBef>
                <a:spcPct val="50000"/>
              </a:spcBef>
            </a:pPr>
            <a:r>
              <a:rPr lang="en-US" dirty="0">
                <a:cs typeface="Courier New" pitchFamily="49" charset="0"/>
              </a:rPr>
              <a:t>Make the FITREP easy to read</a:t>
            </a:r>
          </a:p>
        </p:txBody>
      </p:sp>
      <p:sp>
        <p:nvSpPr>
          <p:cNvPr id="5" name="Title 1"/>
          <p:cNvSpPr>
            <a:spLocks noGrp="1"/>
          </p:cNvSpPr>
          <p:nvPr>
            <p:ph type="title"/>
          </p:nvPr>
        </p:nvSpPr>
        <p:spPr>
          <a:xfrm>
            <a:off x="139700" y="101600"/>
            <a:ext cx="7696200" cy="1143000"/>
          </a:xfrm>
        </p:spPr>
        <p:txBody>
          <a:bodyPr/>
          <a:lstStyle/>
          <a:p>
            <a:r>
              <a:rPr lang="en-US" dirty="0"/>
              <a:t>FITREP GUIDELINES</a:t>
            </a:r>
          </a:p>
        </p:txBody>
      </p:sp>
    </p:spTree>
    <p:extLst>
      <p:ext uri="{BB962C8B-B14F-4D97-AF65-F5344CB8AC3E}">
        <p14:creationId xmlns:p14="http://schemas.microsoft.com/office/powerpoint/2010/main" val="233407480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p:txBody>
          <a:bodyPr/>
          <a:lstStyle/>
          <a:p>
            <a:r>
              <a:rPr lang="en-US" dirty="0"/>
              <a:t>RECORD REVIEW</a:t>
            </a:r>
          </a:p>
        </p:txBody>
      </p:sp>
      <p:sp>
        <p:nvSpPr>
          <p:cNvPr id="405507" name="Rectangle 3"/>
          <p:cNvSpPr>
            <a:spLocks noGrp="1" noChangeArrowheads="1"/>
          </p:cNvSpPr>
          <p:nvPr>
            <p:ph type="body" idx="4294967295"/>
          </p:nvPr>
        </p:nvSpPr>
        <p:spPr>
          <a:xfrm>
            <a:off x="334780" y="1783830"/>
            <a:ext cx="8458200" cy="4693170"/>
          </a:xfrm>
        </p:spPr>
        <p:txBody>
          <a:bodyPr/>
          <a:lstStyle/>
          <a:p>
            <a:pPr>
              <a:lnSpc>
                <a:spcPct val="90000"/>
              </a:lnSpc>
            </a:pPr>
            <a:r>
              <a:rPr lang="en-US" dirty="0"/>
              <a:t>NPC is always behind in processing Awards and in some cases FITREPS. </a:t>
            </a:r>
          </a:p>
          <a:p>
            <a:pPr>
              <a:lnSpc>
                <a:spcPct val="90000"/>
              </a:lnSpc>
            </a:pPr>
            <a:endParaRPr lang="en-US" dirty="0"/>
          </a:p>
          <a:p>
            <a:pPr>
              <a:lnSpc>
                <a:spcPct val="90000"/>
              </a:lnSpc>
            </a:pPr>
            <a:r>
              <a:rPr lang="en-US" dirty="0">
                <a:solidFill>
                  <a:srgbClr val="FF0000"/>
                </a:solidFill>
              </a:rPr>
              <a:t>IF YOU REMOTELY SUSPECT THE BOARD DOES NOT HAVE YOUR </a:t>
            </a:r>
            <a:r>
              <a:rPr lang="en-US" u="sng" dirty="0">
                <a:solidFill>
                  <a:srgbClr val="FF0000"/>
                </a:solidFill>
              </a:rPr>
              <a:t>COMPLETE</a:t>
            </a:r>
            <a:r>
              <a:rPr lang="en-US" dirty="0">
                <a:solidFill>
                  <a:srgbClr val="FF0000"/>
                </a:solidFill>
              </a:rPr>
              <a:t> RECORD (MISSING AWARDS, FITREPS, AQD’S)  SUBMIT THAT MISSING ITEM DIRECTLY TO THE BOARD AS CORRESPONDENCE.</a:t>
            </a:r>
          </a:p>
          <a:p>
            <a:pPr>
              <a:lnSpc>
                <a:spcPct val="90000"/>
              </a:lnSpc>
            </a:pPr>
            <a:endParaRPr lang="en-US" dirty="0">
              <a:solidFill>
                <a:srgbClr val="FF0000"/>
              </a:solidFill>
            </a:endParaRPr>
          </a:p>
          <a:p>
            <a:pPr>
              <a:lnSpc>
                <a:spcPct val="90000"/>
              </a:lnSpc>
            </a:pPr>
            <a:r>
              <a:rPr lang="en-US" dirty="0"/>
              <a:t>We can assist you with record management, please ask us if you have questions.</a:t>
            </a:r>
          </a:p>
          <a:p>
            <a:pPr>
              <a:lnSpc>
                <a:spcPct val="90000"/>
              </a:lnSpc>
            </a:pPr>
            <a:endParaRPr lang="en-US" sz="2400" dirty="0">
              <a:solidFill>
                <a:srgbClr val="FF0000"/>
              </a:solidFill>
            </a:endParaRPr>
          </a:p>
        </p:txBody>
      </p:sp>
    </p:spTree>
    <p:extLst>
      <p:ext uri="{BB962C8B-B14F-4D97-AF65-F5344CB8AC3E}">
        <p14:creationId xmlns:p14="http://schemas.microsoft.com/office/powerpoint/2010/main" val="120394967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cap="all" dirty="0"/>
              <a:t>NPC Team</a:t>
            </a:r>
          </a:p>
        </p:txBody>
      </p:sp>
      <p:sp>
        <p:nvSpPr>
          <p:cNvPr id="350212" name="Rectangle 4"/>
          <p:cNvSpPr>
            <a:spLocks noChangeArrowheads="1"/>
          </p:cNvSpPr>
          <p:nvPr/>
        </p:nvSpPr>
        <p:spPr bwMode="auto">
          <a:xfrm>
            <a:off x="1370350" y="2102370"/>
            <a:ext cx="6400800" cy="4038600"/>
          </a:xfrm>
          <a:prstGeom prst="rect">
            <a:avLst/>
          </a:prstGeom>
          <a:noFill/>
          <a:ln w="9525">
            <a:noFill/>
            <a:miter lim="800000"/>
            <a:headEnd/>
            <a:tailEnd/>
          </a:ln>
          <a:effectLst/>
        </p:spPr>
        <p:txBody>
          <a:bodyPr lIns="92075" tIns="46038" rIns="92075" bIns="46038"/>
          <a:lstStyle/>
          <a:p>
            <a:pPr marL="342900" indent="-342900" eaLnBrk="0" fontAlgn="base" hangingPunct="0">
              <a:spcBef>
                <a:spcPct val="20000"/>
              </a:spcBef>
              <a:spcAft>
                <a:spcPct val="0"/>
              </a:spcAft>
              <a:buClr>
                <a:srgbClr val="0000FF"/>
              </a:buClr>
              <a:buSzPct val="60000"/>
              <a:buFont typeface="Wingdings" pitchFamily="2" charset="2"/>
              <a:buChar char="Ø"/>
            </a:pPr>
            <a:r>
              <a:rPr lang="en-US" sz="2800" b="1" i="1" dirty="0">
                <a:solidFill>
                  <a:srgbClr val="0000FF"/>
                </a:solidFill>
              </a:rPr>
              <a:t>LCDR  Cliff “Cornbread” Coleman</a:t>
            </a:r>
          </a:p>
          <a:p>
            <a:pPr marL="742950" lvl="1" indent="-285750" eaLnBrk="0" fontAlgn="base" hangingPunct="0">
              <a:lnSpc>
                <a:spcPct val="80000"/>
              </a:lnSpc>
              <a:spcBef>
                <a:spcPts val="2000"/>
              </a:spcBef>
              <a:spcAft>
                <a:spcPct val="0"/>
              </a:spcAft>
              <a:buFont typeface="Times" pitchFamily="18" charset="0"/>
              <a:buChar char="•"/>
            </a:pPr>
            <a:r>
              <a:rPr lang="en-US" sz="2400" b="1" i="1" dirty="0">
                <a:solidFill>
                  <a:srgbClr val="000000"/>
                </a:solidFill>
              </a:rPr>
              <a:t>(901) 874-3960</a:t>
            </a:r>
          </a:p>
          <a:p>
            <a:pPr marL="742950" lvl="1" indent="-285750" eaLnBrk="0" fontAlgn="base" hangingPunct="0">
              <a:lnSpc>
                <a:spcPct val="80000"/>
              </a:lnSpc>
              <a:spcBef>
                <a:spcPts val="2000"/>
              </a:spcBef>
              <a:spcAft>
                <a:spcPct val="0"/>
              </a:spcAft>
              <a:buFont typeface="Times" pitchFamily="18" charset="0"/>
              <a:buChar char="•"/>
            </a:pPr>
            <a:r>
              <a:rPr lang="en-US" sz="2400" b="1" i="1" u="sng" dirty="0">
                <a:solidFill>
                  <a:srgbClr val="000000"/>
                </a:solidFill>
                <a:hlinkClick r:id="rId3"/>
              </a:rPr>
              <a:t>john.c.coleman@navy.mil</a:t>
            </a:r>
            <a:endParaRPr lang="en-US" sz="2400" b="1" i="1" u="sng" dirty="0">
              <a:solidFill>
                <a:srgbClr val="000000"/>
              </a:solidFill>
            </a:endParaRPr>
          </a:p>
          <a:p>
            <a:pPr lvl="1" eaLnBrk="0" fontAlgn="base" hangingPunct="0">
              <a:lnSpc>
                <a:spcPct val="80000"/>
              </a:lnSpc>
              <a:spcBef>
                <a:spcPct val="20000"/>
              </a:spcBef>
              <a:spcAft>
                <a:spcPct val="0"/>
              </a:spcAft>
            </a:pPr>
            <a:endParaRPr lang="en-US" sz="2400" b="1" i="1" dirty="0">
              <a:solidFill>
                <a:srgbClr val="000000"/>
              </a:solidFill>
            </a:endParaRPr>
          </a:p>
          <a:p>
            <a:pPr marL="342900" indent="-342900" eaLnBrk="0" fontAlgn="base" hangingPunct="0">
              <a:spcBef>
                <a:spcPts val="4000"/>
              </a:spcBef>
              <a:spcAft>
                <a:spcPct val="0"/>
              </a:spcAft>
              <a:buClr>
                <a:srgbClr val="0000FF"/>
              </a:buClr>
              <a:buSzPct val="60000"/>
              <a:buFont typeface="Wingdings" pitchFamily="2" charset="2"/>
              <a:buChar char="Ø"/>
            </a:pPr>
            <a:r>
              <a:rPr lang="en-US" sz="2800" b="1" i="1" dirty="0">
                <a:solidFill>
                  <a:srgbClr val="0000FF"/>
                </a:solidFill>
              </a:rPr>
              <a:t>LCDR Matt “Meat Pie” Lukevics</a:t>
            </a:r>
          </a:p>
          <a:p>
            <a:pPr marL="742950" lvl="1" indent="-285750" eaLnBrk="0" fontAlgn="base" hangingPunct="0">
              <a:lnSpc>
                <a:spcPct val="80000"/>
              </a:lnSpc>
              <a:spcBef>
                <a:spcPts val="2000"/>
              </a:spcBef>
              <a:spcAft>
                <a:spcPct val="0"/>
              </a:spcAft>
              <a:buFont typeface="Times" pitchFamily="18" charset="0"/>
              <a:buChar char="•"/>
            </a:pPr>
            <a:r>
              <a:rPr lang="en-US" sz="2400" b="1" i="1" dirty="0">
                <a:solidFill>
                  <a:srgbClr val="000000"/>
                </a:solidFill>
              </a:rPr>
              <a:t>(901) 874-3965</a:t>
            </a:r>
          </a:p>
          <a:p>
            <a:pPr marL="742950" lvl="1" indent="-285750" eaLnBrk="0" fontAlgn="base" hangingPunct="0">
              <a:lnSpc>
                <a:spcPct val="80000"/>
              </a:lnSpc>
              <a:spcBef>
                <a:spcPts val="2000"/>
              </a:spcBef>
              <a:spcAft>
                <a:spcPct val="0"/>
              </a:spcAft>
              <a:buFont typeface="Times" pitchFamily="18" charset="0"/>
              <a:buChar char="•"/>
            </a:pPr>
            <a:r>
              <a:rPr lang="en-US" sz="2400" b="1" i="1" dirty="0">
                <a:solidFill>
                  <a:srgbClr val="000000"/>
                </a:solidFill>
                <a:hlinkClick r:id="rId4"/>
              </a:rPr>
              <a:t>matthew.lukevics@navy.mil</a:t>
            </a:r>
            <a:endParaRPr lang="en-US" sz="2400" b="1" i="1" dirty="0">
              <a:solidFill>
                <a:srgbClr val="000000"/>
              </a:solidFill>
            </a:endParaRPr>
          </a:p>
          <a:p>
            <a:pPr marL="285750" indent="-285750" eaLnBrk="0" fontAlgn="base" hangingPunct="0">
              <a:lnSpc>
                <a:spcPct val="80000"/>
              </a:lnSpc>
              <a:spcBef>
                <a:spcPct val="20000"/>
              </a:spcBef>
              <a:spcAft>
                <a:spcPct val="0"/>
              </a:spcAft>
              <a:buFont typeface="Times" pitchFamily="18" charset="0"/>
              <a:buChar char="•"/>
            </a:pPr>
            <a:endParaRPr lang="en-US" sz="2400" b="1" i="1" dirty="0">
              <a:solidFill>
                <a:srgbClr val="000000"/>
              </a:solidFill>
            </a:endParaRPr>
          </a:p>
          <a:p>
            <a:pPr marL="742950" lvl="1" indent="-285750" eaLnBrk="0" fontAlgn="base" hangingPunct="0">
              <a:lnSpc>
                <a:spcPct val="80000"/>
              </a:lnSpc>
              <a:spcBef>
                <a:spcPct val="20000"/>
              </a:spcBef>
              <a:spcAft>
                <a:spcPct val="0"/>
              </a:spcAft>
              <a:buFont typeface="Times" pitchFamily="18" charset="0"/>
              <a:buChar char="•"/>
            </a:pPr>
            <a:endParaRPr lang="en-US" sz="2400" b="1" i="1" dirty="0">
              <a:solidFill>
                <a:srgbClr val="FF0000"/>
              </a:solidFill>
            </a:endParaRPr>
          </a:p>
        </p:txBody>
      </p:sp>
    </p:spTree>
    <p:extLst>
      <p:ext uri="{BB962C8B-B14F-4D97-AF65-F5344CB8AC3E}">
        <p14:creationId xmlns:p14="http://schemas.microsoft.com/office/powerpoint/2010/main" val="105672358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0466" name="Rectangle 2"/>
          <p:cNvSpPr>
            <a:spLocks noGrp="1" noChangeArrowheads="1"/>
          </p:cNvSpPr>
          <p:nvPr>
            <p:ph type="title"/>
          </p:nvPr>
        </p:nvSpPr>
        <p:spPr/>
        <p:txBody>
          <a:bodyPr/>
          <a:lstStyle/>
          <a:p>
            <a:pPr>
              <a:defRPr/>
            </a:pPr>
            <a:r>
              <a:rPr lang="en-US" cap="all" dirty="0"/>
              <a:t>Letters to the Board</a:t>
            </a:r>
          </a:p>
        </p:txBody>
      </p:sp>
      <p:sp>
        <p:nvSpPr>
          <p:cNvPr id="29699" name="Rectangle 3"/>
          <p:cNvSpPr>
            <a:spLocks noGrp="1" noChangeArrowheads="1"/>
          </p:cNvSpPr>
          <p:nvPr>
            <p:ph type="body" idx="1"/>
          </p:nvPr>
        </p:nvSpPr>
        <p:spPr>
          <a:xfrm>
            <a:off x="533400" y="1512888"/>
            <a:ext cx="8229600" cy="5029200"/>
          </a:xfrm>
        </p:spPr>
        <p:txBody>
          <a:bodyPr/>
          <a:lstStyle/>
          <a:p>
            <a:pPr>
              <a:lnSpc>
                <a:spcPct val="80000"/>
              </a:lnSpc>
              <a:spcBef>
                <a:spcPct val="80000"/>
              </a:spcBef>
            </a:pPr>
            <a:r>
              <a:rPr lang="en-US" sz="2400" dirty="0"/>
              <a:t>A well written FITREP will preclude the need for a letter to the board (LTB) </a:t>
            </a:r>
          </a:p>
          <a:p>
            <a:pPr>
              <a:lnSpc>
                <a:spcPct val="80000"/>
              </a:lnSpc>
              <a:spcBef>
                <a:spcPct val="80000"/>
              </a:spcBef>
            </a:pPr>
            <a:r>
              <a:rPr lang="en-US" sz="2400" dirty="0"/>
              <a:t>LTBs can be effective if explaining a poorly written, incomplete or future FITREP</a:t>
            </a:r>
          </a:p>
          <a:p>
            <a:pPr lvl="1">
              <a:lnSpc>
                <a:spcPct val="80000"/>
              </a:lnSpc>
              <a:spcBef>
                <a:spcPct val="50000"/>
              </a:spcBef>
            </a:pPr>
            <a:r>
              <a:rPr lang="en-US" dirty="0"/>
              <a:t>Undocumented GSA/IA</a:t>
            </a:r>
          </a:p>
          <a:p>
            <a:pPr lvl="1">
              <a:lnSpc>
                <a:spcPct val="80000"/>
              </a:lnSpc>
              <a:spcBef>
                <a:spcPct val="50000"/>
              </a:spcBef>
            </a:pPr>
            <a:r>
              <a:rPr lang="en-US" dirty="0"/>
              <a:t>Early pull for a Flag Aide, hard fill or transition</a:t>
            </a:r>
          </a:p>
          <a:p>
            <a:pPr>
              <a:lnSpc>
                <a:spcPct val="80000"/>
              </a:lnSpc>
              <a:spcBef>
                <a:spcPct val="80000"/>
              </a:spcBef>
            </a:pPr>
            <a:r>
              <a:rPr lang="en-US" sz="2400" dirty="0"/>
              <a:t>LTBs can draw undue attention to a weakness</a:t>
            </a:r>
          </a:p>
          <a:p>
            <a:pPr lvl="1">
              <a:lnSpc>
                <a:spcPct val="80000"/>
              </a:lnSpc>
              <a:spcBef>
                <a:spcPct val="50000"/>
              </a:spcBef>
            </a:pPr>
            <a:r>
              <a:rPr lang="en-US" dirty="0"/>
              <a:t>“Timing forced me to roll him two days before a COC”</a:t>
            </a:r>
          </a:p>
          <a:p>
            <a:pPr>
              <a:lnSpc>
                <a:spcPct val="80000"/>
              </a:lnSpc>
              <a:spcBef>
                <a:spcPct val="80000"/>
              </a:spcBef>
            </a:pPr>
            <a:r>
              <a:rPr lang="en-US" sz="2400" dirty="0"/>
              <a:t>“Must Pick / Good Guy” LTBs are less effective</a:t>
            </a:r>
          </a:p>
          <a:p>
            <a:pPr lvl="1">
              <a:lnSpc>
                <a:spcPct val="80000"/>
              </a:lnSpc>
              <a:spcBef>
                <a:spcPct val="50000"/>
              </a:spcBef>
            </a:pPr>
            <a:r>
              <a:rPr lang="en-US" dirty="0"/>
              <a:t>Screening is based on FITREP performance not LTBs</a:t>
            </a:r>
          </a:p>
        </p:txBody>
      </p:sp>
    </p:spTree>
    <p:extLst>
      <p:ext uri="{BB962C8B-B14F-4D97-AF65-F5344CB8AC3E}">
        <p14:creationId xmlns:p14="http://schemas.microsoft.com/office/powerpoint/2010/main" val="285549058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5" name="Picture 9"/>
          <p:cNvPicPr>
            <a:picLocks noChangeAspect="1" noChangeArrowheads="1"/>
          </p:cNvPicPr>
          <p:nvPr/>
        </p:nvPicPr>
        <p:blipFill>
          <a:blip r:embed="rId3" cstate="print"/>
          <a:srcRect/>
          <a:stretch>
            <a:fillRect/>
          </a:stretch>
        </p:blipFill>
        <p:spPr bwMode="auto">
          <a:xfrm>
            <a:off x="0" y="-114300"/>
            <a:ext cx="9296400" cy="6972300"/>
          </a:xfrm>
          <a:prstGeom prst="rect">
            <a:avLst/>
          </a:prstGeom>
          <a:noFill/>
          <a:ln w="12700">
            <a:noFill/>
            <a:miter lim="800000"/>
            <a:headEnd/>
            <a:tailEnd/>
          </a:ln>
          <a:effectLst/>
        </p:spPr>
      </p:pic>
      <p:sp>
        <p:nvSpPr>
          <p:cNvPr id="29706" name="Oval 10"/>
          <p:cNvSpPr>
            <a:spLocks noChangeArrowheads="1"/>
          </p:cNvSpPr>
          <p:nvPr/>
        </p:nvSpPr>
        <p:spPr bwMode="auto">
          <a:xfrm>
            <a:off x="428172" y="486228"/>
            <a:ext cx="3048000" cy="440826"/>
          </a:xfrm>
          <a:prstGeom prst="ellipse">
            <a:avLst/>
          </a:prstGeom>
          <a:noFill/>
          <a:ln w="50800">
            <a:solidFill>
              <a:srgbClr val="FF0000"/>
            </a:solidFill>
            <a:round/>
            <a:headEnd/>
            <a:tailEnd/>
          </a:ln>
          <a:effectLst/>
        </p:spPr>
        <p:txBody>
          <a:bodyPr wrap="none" lIns="90488" tIns="44450" rIns="90488" bIns="44450" anchor="ctr"/>
          <a:lstStyle/>
          <a:p>
            <a:pPr algn="ctr" eaLnBrk="0" fontAlgn="base" hangingPunct="0">
              <a:spcBef>
                <a:spcPct val="0"/>
              </a:spcBef>
              <a:spcAft>
                <a:spcPct val="0"/>
              </a:spcAft>
            </a:pPr>
            <a:endParaRPr lang="en-US" sz="4000" b="1" i="1" dirty="0">
              <a:solidFill>
                <a:srgbClr val="0000FF"/>
              </a:solidFill>
              <a:latin typeface="Times New Roman" pitchFamily="18" charset="0"/>
            </a:endParaRPr>
          </a:p>
        </p:txBody>
      </p:sp>
    </p:spTree>
    <p:extLst>
      <p:ext uri="{BB962C8B-B14F-4D97-AF65-F5344CB8AC3E}">
        <p14:creationId xmlns:p14="http://schemas.microsoft.com/office/powerpoint/2010/main" val="2940526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605" name="Group 13"/>
          <p:cNvGrpSpPr>
            <a:grpSpLocks/>
          </p:cNvGrpSpPr>
          <p:nvPr/>
        </p:nvGrpSpPr>
        <p:grpSpPr bwMode="auto">
          <a:xfrm>
            <a:off x="2895600" y="2997200"/>
            <a:ext cx="1866900" cy="2184400"/>
            <a:chOff x="1824" y="1888"/>
            <a:chExt cx="1176" cy="1376"/>
          </a:xfrm>
        </p:grpSpPr>
        <p:sp>
          <p:nvSpPr>
            <p:cNvPr id="238597" name="Oval 5"/>
            <p:cNvSpPr>
              <a:spLocks noChangeArrowheads="1"/>
            </p:cNvSpPr>
            <p:nvPr/>
          </p:nvSpPr>
          <p:spPr bwMode="auto">
            <a:xfrm>
              <a:off x="1824" y="1888"/>
              <a:ext cx="1104" cy="192"/>
            </a:xfrm>
            <a:prstGeom prst="ellipse">
              <a:avLst/>
            </a:prstGeom>
            <a:noFill/>
            <a:ln w="28575">
              <a:solidFill>
                <a:srgbClr val="FF0000"/>
              </a:solidFill>
              <a:round/>
              <a:headEnd/>
              <a:tailEnd/>
            </a:ln>
            <a:effectLst/>
          </p:spPr>
          <p:txBody>
            <a:bodyPr wrap="none" lIns="90488" tIns="44450" rIns="90488" bIns="44450" anchor="ctr"/>
            <a:lstStyle/>
            <a:p>
              <a:pPr algn="ctr" eaLnBrk="0" fontAlgn="base" hangingPunct="0">
                <a:spcBef>
                  <a:spcPct val="20000"/>
                </a:spcBef>
                <a:spcAft>
                  <a:spcPct val="0"/>
                </a:spcAft>
              </a:pPr>
              <a:endParaRPr lang="en-US" sz="2400" dirty="0">
                <a:solidFill>
                  <a:srgbClr val="FF0000"/>
                </a:solidFill>
                <a:latin typeface="Times New Roman" pitchFamily="18" charset="0"/>
              </a:endParaRPr>
            </a:p>
          </p:txBody>
        </p:sp>
        <p:sp>
          <p:nvSpPr>
            <p:cNvPr id="238600" name="Oval 8"/>
            <p:cNvSpPr>
              <a:spLocks noChangeArrowheads="1"/>
            </p:cNvSpPr>
            <p:nvPr/>
          </p:nvSpPr>
          <p:spPr bwMode="auto">
            <a:xfrm>
              <a:off x="1832" y="3072"/>
              <a:ext cx="1152" cy="192"/>
            </a:xfrm>
            <a:prstGeom prst="ellipse">
              <a:avLst/>
            </a:prstGeom>
            <a:noFill/>
            <a:ln w="28575">
              <a:solidFill>
                <a:srgbClr val="FF0000"/>
              </a:solidFill>
              <a:round/>
              <a:headEnd/>
              <a:tailEnd/>
            </a:ln>
            <a:effectLst/>
          </p:spPr>
          <p:txBody>
            <a:bodyPr wrap="none" lIns="90488" tIns="44450" rIns="90488" bIns="44450" anchor="ctr"/>
            <a:lstStyle/>
            <a:p>
              <a:pPr algn="ctr" eaLnBrk="0" fontAlgn="base" hangingPunct="0">
                <a:spcBef>
                  <a:spcPct val="20000"/>
                </a:spcBef>
                <a:spcAft>
                  <a:spcPct val="0"/>
                </a:spcAft>
              </a:pPr>
              <a:endParaRPr lang="en-US" sz="2400" dirty="0">
                <a:solidFill>
                  <a:srgbClr val="FF0000"/>
                </a:solidFill>
                <a:latin typeface="Times New Roman" pitchFamily="18" charset="0"/>
              </a:endParaRPr>
            </a:p>
          </p:txBody>
        </p:sp>
        <p:sp>
          <p:nvSpPr>
            <p:cNvPr id="238602" name="Oval 10"/>
            <p:cNvSpPr>
              <a:spLocks noChangeArrowheads="1"/>
            </p:cNvSpPr>
            <p:nvPr/>
          </p:nvSpPr>
          <p:spPr bwMode="auto">
            <a:xfrm>
              <a:off x="1848" y="2712"/>
              <a:ext cx="1152" cy="192"/>
            </a:xfrm>
            <a:prstGeom prst="ellipse">
              <a:avLst/>
            </a:prstGeom>
            <a:noFill/>
            <a:ln w="28575">
              <a:solidFill>
                <a:srgbClr val="FF0000"/>
              </a:solidFill>
              <a:round/>
              <a:headEnd/>
              <a:tailEnd/>
            </a:ln>
            <a:effectLst/>
          </p:spPr>
          <p:txBody>
            <a:bodyPr wrap="none" lIns="90488" tIns="44450" rIns="90488" bIns="44450" anchor="ctr"/>
            <a:lstStyle/>
            <a:p>
              <a:pPr algn="ctr" eaLnBrk="0" fontAlgn="base" hangingPunct="0">
                <a:spcBef>
                  <a:spcPct val="20000"/>
                </a:spcBef>
                <a:spcAft>
                  <a:spcPct val="0"/>
                </a:spcAft>
              </a:pPr>
              <a:endParaRPr lang="en-US" sz="2400" dirty="0">
                <a:solidFill>
                  <a:srgbClr val="FF0000"/>
                </a:solidFill>
                <a:latin typeface="Times New Roman" pitchFamily="18" charset="0"/>
              </a:endParaRPr>
            </a:p>
          </p:txBody>
        </p:sp>
      </p:grpSp>
      <p:pic>
        <p:nvPicPr>
          <p:cNvPr id="12" name="Snagit_PPT12E" descr="PPT12E.png"/>
          <p:cNvPicPr>
            <a:picLocks noChangeAspect="1"/>
          </p:cNvPicPr>
          <p:nvPr/>
        </p:nvPicPr>
        <p:blipFill>
          <a:blip r:embed="rId3" cstate="print"/>
          <a:stretch>
            <a:fillRect/>
          </a:stretch>
        </p:blipFill>
        <p:spPr>
          <a:xfrm>
            <a:off x="-1" y="0"/>
            <a:ext cx="9191561" cy="7010400"/>
          </a:xfrm>
          <a:prstGeom prst="rect">
            <a:avLst/>
          </a:prstGeom>
        </p:spPr>
      </p:pic>
      <p:sp>
        <p:nvSpPr>
          <p:cNvPr id="13" name="Oval 11"/>
          <p:cNvSpPr>
            <a:spLocks noChangeArrowheads="1"/>
          </p:cNvSpPr>
          <p:nvPr/>
        </p:nvSpPr>
        <p:spPr bwMode="auto">
          <a:xfrm>
            <a:off x="3033486" y="3850964"/>
            <a:ext cx="2770909" cy="251901"/>
          </a:xfrm>
          <a:prstGeom prst="ellipse">
            <a:avLst/>
          </a:prstGeom>
          <a:noFill/>
          <a:ln w="28575" algn="ctr">
            <a:solidFill>
              <a:srgbClr val="FF0000"/>
            </a:solidFill>
            <a:round/>
            <a:headEnd/>
            <a:tailEnd/>
          </a:ln>
          <a:effectLst/>
        </p:spPr>
        <p:txBody>
          <a:bodyPr wrap="none" lIns="90488" tIns="44450" rIns="90488" bIns="44450"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Tree>
    <p:extLst>
      <p:ext uri="{BB962C8B-B14F-4D97-AF65-F5344CB8AC3E}">
        <p14:creationId xmlns:p14="http://schemas.microsoft.com/office/powerpoint/2010/main" val="9197200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605" name="Group 13"/>
          <p:cNvGrpSpPr>
            <a:grpSpLocks/>
          </p:cNvGrpSpPr>
          <p:nvPr/>
        </p:nvGrpSpPr>
        <p:grpSpPr bwMode="auto">
          <a:xfrm>
            <a:off x="2895600" y="2997200"/>
            <a:ext cx="1866900" cy="2184400"/>
            <a:chOff x="1824" y="1888"/>
            <a:chExt cx="1176" cy="1376"/>
          </a:xfrm>
        </p:grpSpPr>
        <p:sp>
          <p:nvSpPr>
            <p:cNvPr id="238597" name="Oval 5"/>
            <p:cNvSpPr>
              <a:spLocks noChangeArrowheads="1"/>
            </p:cNvSpPr>
            <p:nvPr/>
          </p:nvSpPr>
          <p:spPr bwMode="auto">
            <a:xfrm>
              <a:off x="1824" y="1888"/>
              <a:ext cx="1104" cy="192"/>
            </a:xfrm>
            <a:prstGeom prst="ellipse">
              <a:avLst/>
            </a:prstGeom>
            <a:noFill/>
            <a:ln w="28575">
              <a:solidFill>
                <a:srgbClr val="FF0000"/>
              </a:solidFill>
              <a:round/>
              <a:headEnd/>
              <a:tailEnd/>
            </a:ln>
            <a:effectLst/>
          </p:spPr>
          <p:txBody>
            <a:bodyPr wrap="none" lIns="90488" tIns="44450" rIns="90488" bIns="44450" anchor="ctr"/>
            <a:lstStyle/>
            <a:p>
              <a:pPr algn="ctr" eaLnBrk="0" fontAlgn="base" hangingPunct="0">
                <a:spcBef>
                  <a:spcPct val="20000"/>
                </a:spcBef>
                <a:spcAft>
                  <a:spcPct val="0"/>
                </a:spcAft>
              </a:pPr>
              <a:endParaRPr lang="en-US" sz="2400" dirty="0">
                <a:solidFill>
                  <a:srgbClr val="FF0000"/>
                </a:solidFill>
                <a:latin typeface="Times New Roman" pitchFamily="18" charset="0"/>
              </a:endParaRPr>
            </a:p>
          </p:txBody>
        </p:sp>
        <p:sp>
          <p:nvSpPr>
            <p:cNvPr id="238600" name="Oval 8"/>
            <p:cNvSpPr>
              <a:spLocks noChangeArrowheads="1"/>
            </p:cNvSpPr>
            <p:nvPr/>
          </p:nvSpPr>
          <p:spPr bwMode="auto">
            <a:xfrm>
              <a:off x="1832" y="3072"/>
              <a:ext cx="1152" cy="192"/>
            </a:xfrm>
            <a:prstGeom prst="ellipse">
              <a:avLst/>
            </a:prstGeom>
            <a:noFill/>
            <a:ln w="28575">
              <a:solidFill>
                <a:srgbClr val="FF0000"/>
              </a:solidFill>
              <a:round/>
              <a:headEnd/>
              <a:tailEnd/>
            </a:ln>
            <a:effectLst/>
          </p:spPr>
          <p:txBody>
            <a:bodyPr wrap="none" lIns="90488" tIns="44450" rIns="90488" bIns="44450" anchor="ctr"/>
            <a:lstStyle/>
            <a:p>
              <a:pPr algn="ctr" eaLnBrk="0" fontAlgn="base" hangingPunct="0">
                <a:spcBef>
                  <a:spcPct val="20000"/>
                </a:spcBef>
                <a:spcAft>
                  <a:spcPct val="0"/>
                </a:spcAft>
              </a:pPr>
              <a:endParaRPr lang="en-US" sz="2400" dirty="0">
                <a:solidFill>
                  <a:srgbClr val="FF0000"/>
                </a:solidFill>
                <a:latin typeface="Times New Roman" pitchFamily="18" charset="0"/>
              </a:endParaRPr>
            </a:p>
          </p:txBody>
        </p:sp>
        <p:sp>
          <p:nvSpPr>
            <p:cNvPr id="238602" name="Oval 10"/>
            <p:cNvSpPr>
              <a:spLocks noChangeArrowheads="1"/>
            </p:cNvSpPr>
            <p:nvPr/>
          </p:nvSpPr>
          <p:spPr bwMode="auto">
            <a:xfrm>
              <a:off x="1848" y="2712"/>
              <a:ext cx="1152" cy="192"/>
            </a:xfrm>
            <a:prstGeom prst="ellipse">
              <a:avLst/>
            </a:prstGeom>
            <a:noFill/>
            <a:ln w="28575">
              <a:solidFill>
                <a:srgbClr val="FF0000"/>
              </a:solidFill>
              <a:round/>
              <a:headEnd/>
              <a:tailEnd/>
            </a:ln>
            <a:effectLst/>
          </p:spPr>
          <p:txBody>
            <a:bodyPr wrap="none" lIns="90488" tIns="44450" rIns="90488" bIns="44450" anchor="ctr"/>
            <a:lstStyle/>
            <a:p>
              <a:pPr algn="ctr" eaLnBrk="0" fontAlgn="base" hangingPunct="0">
                <a:spcBef>
                  <a:spcPct val="20000"/>
                </a:spcBef>
                <a:spcAft>
                  <a:spcPct val="0"/>
                </a:spcAft>
              </a:pPr>
              <a:endParaRPr lang="en-US" sz="2400" dirty="0">
                <a:solidFill>
                  <a:srgbClr val="FF0000"/>
                </a:solidFill>
                <a:latin typeface="Times New Roman" pitchFamily="18" charset="0"/>
              </a:endParaRPr>
            </a:p>
          </p:txBody>
        </p:sp>
      </p:grpSp>
      <p:pic>
        <p:nvPicPr>
          <p:cNvPr id="12" name="Snagit_PPT12E" descr="PPT12E.png"/>
          <p:cNvPicPr>
            <a:picLocks noChangeAspect="1"/>
          </p:cNvPicPr>
          <p:nvPr/>
        </p:nvPicPr>
        <p:blipFill>
          <a:blip r:embed="rId3" cstate="print"/>
          <a:stretch>
            <a:fillRect/>
          </a:stretch>
        </p:blipFill>
        <p:spPr>
          <a:xfrm>
            <a:off x="-1" y="0"/>
            <a:ext cx="9191561" cy="7010400"/>
          </a:xfrm>
          <a:prstGeom prst="rect">
            <a:avLst/>
          </a:prstGeom>
        </p:spPr>
      </p:pic>
      <p:sp>
        <p:nvSpPr>
          <p:cNvPr id="13" name="Oval 11"/>
          <p:cNvSpPr>
            <a:spLocks noChangeArrowheads="1"/>
          </p:cNvSpPr>
          <p:nvPr/>
        </p:nvSpPr>
        <p:spPr bwMode="auto">
          <a:xfrm>
            <a:off x="2986314" y="3700198"/>
            <a:ext cx="1564105" cy="189257"/>
          </a:xfrm>
          <a:prstGeom prst="ellipse">
            <a:avLst/>
          </a:prstGeom>
          <a:noFill/>
          <a:ln w="28575" algn="ctr">
            <a:solidFill>
              <a:srgbClr val="FF0000"/>
            </a:solidFill>
            <a:round/>
            <a:headEnd/>
            <a:tailEnd/>
          </a:ln>
          <a:effectLst/>
        </p:spPr>
        <p:txBody>
          <a:bodyPr wrap="none" lIns="90488" tIns="44450" rIns="90488" bIns="44450" anchor="ctr"/>
          <a:lstStyle/>
          <a:p>
            <a:pPr algn="ctr" eaLnBrk="0" fontAlgn="base" hangingPunct="0">
              <a:spcBef>
                <a:spcPct val="0"/>
              </a:spcBef>
              <a:spcAft>
                <a:spcPct val="0"/>
              </a:spcAft>
            </a:pPr>
            <a:endParaRPr lang="en-US" sz="4000" i="1" dirty="0">
              <a:solidFill>
                <a:srgbClr val="0000FF"/>
              </a:solidFill>
              <a:latin typeface="Times New Roman" pitchFamily="18" charset="0"/>
            </a:endParaRPr>
          </a:p>
        </p:txBody>
      </p:sp>
    </p:spTree>
    <p:extLst>
      <p:ext uri="{BB962C8B-B14F-4D97-AF65-F5344CB8AC3E}">
        <p14:creationId xmlns:p14="http://schemas.microsoft.com/office/powerpoint/2010/main" val="10128167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376835" name="Oval 2"/>
          <p:cNvSpPr>
            <a:spLocks noChangeArrowheads="1"/>
          </p:cNvSpPr>
          <p:nvPr/>
        </p:nvSpPr>
        <p:spPr bwMode="auto">
          <a:xfrm>
            <a:off x="3048000" y="3771900"/>
            <a:ext cx="2895600" cy="381000"/>
          </a:xfrm>
          <a:prstGeom prst="ellipse">
            <a:avLst/>
          </a:prstGeom>
          <a:noFill/>
          <a:ln w="57150" algn="ctr">
            <a:solidFill>
              <a:srgbClr val="FF0000"/>
            </a:solidFill>
            <a:round/>
            <a:headEnd/>
            <a:tailEnd/>
          </a:ln>
        </p:spPr>
        <p:txBody>
          <a:bodyPr lIns="90488" tIns="44450" rIns="90488" bIns="44450"/>
          <a:lstStyle/>
          <a:p>
            <a:pPr algn="ctr" eaLnBrk="0" fontAlgn="base" hangingPunct="0">
              <a:spcBef>
                <a:spcPct val="2000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3793088482"/>
      </p:ext>
    </p:extLst>
  </p:cSld>
  <p:clrMapOvr>
    <a:masterClrMapping/>
  </p:clrMapOvr>
  <p:transition/>
</p:sld>
</file>

<file path=ppt/theme/theme1.xml><?xml version="1.0" encoding="utf-8"?>
<a:theme xmlns:a="http://schemas.openxmlformats.org/drawingml/2006/main" name="multbarb">
  <a:themeElements>
    <a:clrScheme name="">
      <a:dk1>
        <a:srgbClr val="000000"/>
      </a:dk1>
      <a:lt1>
        <a:srgbClr val="FFFFFF"/>
      </a:lt1>
      <a:dk2>
        <a:srgbClr val="000000"/>
      </a:dk2>
      <a:lt2>
        <a:srgbClr val="DADADA"/>
      </a:lt2>
      <a:accent1>
        <a:srgbClr val="919191"/>
      </a:accent1>
      <a:accent2>
        <a:srgbClr val="676767"/>
      </a:accent2>
      <a:accent3>
        <a:srgbClr val="FFFFFF"/>
      </a:accent3>
      <a:accent4>
        <a:srgbClr val="000000"/>
      </a:accent4>
      <a:accent5>
        <a:srgbClr val="C7C7C7"/>
      </a:accent5>
      <a:accent6>
        <a:srgbClr val="5D5D5D"/>
      </a:accent6>
      <a:hlink>
        <a:srgbClr val="474747"/>
      </a:hlink>
      <a:folHlink>
        <a:srgbClr val="CECECE"/>
      </a:folHlink>
    </a:clrScheme>
    <a:fontScheme name="multbarb">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multbar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ltbar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ltbar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ltbar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ltbar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ltbar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ltbar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2318</Words>
  <Application>Microsoft Office PowerPoint</Application>
  <PresentationFormat>On-screen Show (4:3)</PresentationFormat>
  <Paragraphs>468</Paragraphs>
  <Slides>51</Slides>
  <Notes>43</Notes>
  <HiddenSlides>15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MS PGothic</vt:lpstr>
      <vt:lpstr>Arial</vt:lpstr>
      <vt:lpstr>Calibri</vt:lpstr>
      <vt:lpstr>Courier New</vt:lpstr>
      <vt:lpstr>Times</vt:lpstr>
      <vt:lpstr>Times New Roman</vt:lpstr>
      <vt:lpstr>Verdana</vt:lpstr>
      <vt:lpstr>Wingdings</vt:lpstr>
      <vt:lpstr>multbarb</vt:lpstr>
      <vt:lpstr>Promotion Boards Brief</vt:lpstr>
      <vt:lpstr>COMMUNICATION</vt:lpstr>
      <vt:lpstr>CARRER MILESTONES</vt:lpstr>
      <vt:lpstr>RECORD REVIEW</vt:lpstr>
      <vt:lpstr>RECORD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PowerPoint Presentation</vt:lpstr>
      <vt:lpstr>PowerPoint Presentation</vt:lpstr>
      <vt:lpstr>PowerPoint Presentation</vt:lpstr>
      <vt:lpstr>SCATTERGRAM</vt:lpstr>
      <vt:lpstr>Selection Boards 101</vt:lpstr>
      <vt:lpstr>PROMOTION BOARDS</vt:lpstr>
      <vt:lpstr>PROMOTION ZONE FORCAST</vt:lpstr>
      <vt:lpstr>PROMOTION BOARDS</vt:lpstr>
      <vt:lpstr>FY16 ADHSB Takeaways</vt:lpstr>
      <vt:lpstr>NAE TAKEAWAYS</vt:lpstr>
      <vt:lpstr>COnclusion</vt:lpstr>
      <vt:lpstr>PowerPoint Presentation</vt:lpstr>
      <vt:lpstr>PowerPoint Presentation</vt:lpstr>
      <vt:lpstr>PowerPoint Presentation</vt:lpstr>
      <vt:lpstr>DH TIMING</vt:lpstr>
      <vt:lpstr>DH / COMMAND SCREEN</vt:lpstr>
      <vt:lpstr>FY16 ADHSB Takeaways</vt:lpstr>
      <vt:lpstr>DH SCREEN</vt:lpstr>
      <vt:lpstr>OVERVIEW</vt:lpstr>
      <vt:lpstr>DISCRIMINATORS</vt:lpstr>
      <vt:lpstr>FY16 ACSB Takeaways</vt:lpstr>
      <vt:lpstr>FY16 ACSB Takeaways</vt:lpstr>
      <vt:lpstr>FY16 ACSB Takeaways</vt:lpstr>
      <vt:lpstr>Lessons Learned</vt:lpstr>
      <vt:lpstr>FITREP GUIDELINES</vt:lpstr>
      <vt:lpstr>NPC Team</vt:lpstr>
      <vt:lpstr>Letters to the Board</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Detailer Brief</dc:title>
  <dc:creator>Lukevics, Matthew S LT VAW-121, Training Officer</dc:creator>
  <cp:lastModifiedBy>Kwan Hurst</cp:lastModifiedBy>
  <cp:revision>18</cp:revision>
  <dcterms:created xsi:type="dcterms:W3CDTF">2016-07-19T14:56:40Z</dcterms:created>
  <dcterms:modified xsi:type="dcterms:W3CDTF">2016-08-01T15:47:52Z</dcterms:modified>
</cp:coreProperties>
</file>